
<file path=[Content_Types].xml><?xml version="1.0" encoding="utf-8"?>
<Types xmlns="http://schemas.openxmlformats.org/package/2006/content-types">
  <Default Extension="png" ContentType="image/png"/>
  <Default Extension="jpeg" ContentType="image/jpeg"/>
  <Default Extension="emf" ContentType="image/x-emf"/>
  <Default Extension="xls" ContentType="application/vnd.ms-excel"/>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tags/tag2.xml" ContentType="application/vnd.openxmlformats-officedocument.presentationml.tags+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9" r:id="rId1"/>
  </p:sldMasterIdLst>
  <p:notesMasterIdLst>
    <p:notesMasterId r:id="rId90"/>
  </p:notesMasterIdLst>
  <p:handoutMasterIdLst>
    <p:handoutMasterId r:id="rId91"/>
  </p:handoutMasterIdLst>
  <p:sldIdLst>
    <p:sldId id="256" r:id="rId2"/>
    <p:sldId id="717" r:id="rId3"/>
    <p:sldId id="727" r:id="rId4"/>
    <p:sldId id="788" r:id="rId5"/>
    <p:sldId id="789" r:id="rId6"/>
    <p:sldId id="786" r:id="rId7"/>
    <p:sldId id="761" r:id="rId8"/>
    <p:sldId id="762" r:id="rId9"/>
    <p:sldId id="763" r:id="rId10"/>
    <p:sldId id="637" r:id="rId11"/>
    <p:sldId id="638" r:id="rId12"/>
    <p:sldId id="639" r:id="rId13"/>
    <p:sldId id="680" r:id="rId14"/>
    <p:sldId id="716" r:id="rId15"/>
    <p:sldId id="718" r:id="rId16"/>
    <p:sldId id="642" r:id="rId17"/>
    <p:sldId id="643" r:id="rId18"/>
    <p:sldId id="644" r:id="rId19"/>
    <p:sldId id="645" r:id="rId20"/>
    <p:sldId id="646" r:id="rId21"/>
    <p:sldId id="647" r:id="rId22"/>
    <p:sldId id="648" r:id="rId23"/>
    <p:sldId id="649" r:id="rId24"/>
    <p:sldId id="770" r:id="rId25"/>
    <p:sldId id="650" r:id="rId26"/>
    <p:sldId id="651" r:id="rId27"/>
    <p:sldId id="719" r:id="rId28"/>
    <p:sldId id="652" r:id="rId29"/>
    <p:sldId id="765" r:id="rId30"/>
    <p:sldId id="766" r:id="rId31"/>
    <p:sldId id="728" r:id="rId32"/>
    <p:sldId id="666" r:id="rId33"/>
    <p:sldId id="667" r:id="rId34"/>
    <p:sldId id="668" r:id="rId35"/>
    <p:sldId id="767" r:id="rId36"/>
    <p:sldId id="730" r:id="rId37"/>
    <p:sldId id="731" r:id="rId38"/>
    <p:sldId id="772" r:id="rId39"/>
    <p:sldId id="733" r:id="rId40"/>
    <p:sldId id="734" r:id="rId41"/>
    <p:sldId id="732" r:id="rId42"/>
    <p:sldId id="773" r:id="rId43"/>
    <p:sldId id="774" r:id="rId44"/>
    <p:sldId id="729" r:id="rId45"/>
    <p:sldId id="683" r:id="rId46"/>
    <p:sldId id="696" r:id="rId47"/>
    <p:sldId id="711" r:id="rId48"/>
    <p:sldId id="698" r:id="rId49"/>
    <p:sldId id="690" r:id="rId50"/>
    <p:sldId id="712" r:id="rId51"/>
    <p:sldId id="713" r:id="rId52"/>
    <p:sldId id="692" r:id="rId53"/>
    <p:sldId id="693" r:id="rId54"/>
    <p:sldId id="735" r:id="rId55"/>
    <p:sldId id="768" r:id="rId56"/>
    <p:sldId id="769" r:id="rId57"/>
    <p:sldId id="752" r:id="rId58"/>
    <p:sldId id="723" r:id="rId59"/>
    <p:sldId id="724" r:id="rId60"/>
    <p:sldId id="764" r:id="rId61"/>
    <p:sldId id="737" r:id="rId62"/>
    <p:sldId id="738" r:id="rId63"/>
    <p:sldId id="726" r:id="rId64"/>
    <p:sldId id="785" r:id="rId65"/>
    <p:sldId id="784" r:id="rId66"/>
    <p:sldId id="706" r:id="rId67"/>
    <p:sldId id="707" r:id="rId68"/>
    <p:sldId id="708" r:id="rId69"/>
    <p:sldId id="739" r:id="rId70"/>
    <p:sldId id="771" r:id="rId71"/>
    <p:sldId id="741" r:id="rId72"/>
    <p:sldId id="742" r:id="rId73"/>
    <p:sldId id="743" r:id="rId74"/>
    <p:sldId id="744" r:id="rId75"/>
    <p:sldId id="745" r:id="rId76"/>
    <p:sldId id="746" r:id="rId77"/>
    <p:sldId id="747" r:id="rId78"/>
    <p:sldId id="748" r:id="rId79"/>
    <p:sldId id="749" r:id="rId80"/>
    <p:sldId id="750" r:id="rId81"/>
    <p:sldId id="776" r:id="rId82"/>
    <p:sldId id="777" r:id="rId83"/>
    <p:sldId id="778" r:id="rId84"/>
    <p:sldId id="779" r:id="rId85"/>
    <p:sldId id="780" r:id="rId86"/>
    <p:sldId id="781" r:id="rId87"/>
    <p:sldId id="782" r:id="rId88"/>
    <p:sldId id="783" r:id="rId89"/>
  </p:sldIdLst>
  <p:sldSz cx="9144000" cy="6858000" type="screen4x3"/>
  <p:notesSz cx="7010400" cy="9296400"/>
  <p:custDataLst>
    <p:tags r:id="rId92"/>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p:defaultTextStyle>
  <p:extLst>
    <p:ext uri="{EFAFB233-063F-42B5-8137-9DF3F51BA10A}">
      <p15:sldGuideLst xmlns="" xmlns:p15="http://schemas.microsoft.com/office/powerpoint/2012/main">
        <p15:guide id="1" orient="horz" pos="4074">
          <p15:clr>
            <a:srgbClr val="A4A3A4"/>
          </p15:clr>
        </p15:guide>
        <p15:guide id="2" orient="horz" pos="866">
          <p15:clr>
            <a:srgbClr val="A4A3A4"/>
          </p15:clr>
        </p15:guide>
        <p15:guide id="3" orient="horz" pos="156">
          <p15:clr>
            <a:srgbClr val="A4A3A4"/>
          </p15:clr>
        </p15:guide>
        <p15:guide id="4" pos="248">
          <p15:clr>
            <a:srgbClr val="A4A3A4"/>
          </p15:clr>
        </p15:guide>
        <p15:guide id="5" pos="5505">
          <p15:clr>
            <a:srgbClr val="A4A3A4"/>
          </p15:clr>
        </p15:guide>
        <p15:guide id="6" pos="2778">
          <p15:clr>
            <a:srgbClr val="A4A3A4"/>
          </p15:clr>
        </p15:guide>
        <p15:guide id="7" pos="2987">
          <p15:clr>
            <a:srgbClr val="A4A3A4"/>
          </p15:clr>
        </p15:guide>
        <p15:guide id="8" orient="horz" pos="4150">
          <p15:clr>
            <a:srgbClr val="A4A3A4"/>
          </p15:clr>
        </p15:guide>
        <p15:guide id="9" orient="horz" pos="662">
          <p15:clr>
            <a:srgbClr val="A4A3A4"/>
          </p15:clr>
        </p15:guide>
        <p15:guide id="10" orient="horz" pos="132">
          <p15:clr>
            <a:srgbClr val="A4A3A4"/>
          </p15:clr>
        </p15:guide>
        <p15:guide id="11" orient="horz" pos="266">
          <p15:clr>
            <a:srgbClr val="A4A3A4"/>
          </p15:clr>
        </p15:guide>
        <p15:guide id="12" pos="5403">
          <p15:clr>
            <a:srgbClr val="A4A3A4"/>
          </p15:clr>
        </p15:guide>
        <p15:guide id="13" pos="2796">
          <p15:clr>
            <a:srgbClr val="A4A3A4"/>
          </p15:clr>
        </p15:guide>
        <p15:guide id="14" pos="2941">
          <p15:clr>
            <a:srgbClr val="A4A3A4"/>
          </p15:clr>
        </p15:guide>
        <p15:guide id="15" pos="351">
          <p15:clr>
            <a:srgbClr val="A4A3A4"/>
          </p15:clr>
        </p15:guide>
        <p15:guide id="16" pos="209">
          <p15:clr>
            <a:srgbClr val="A4A3A4"/>
          </p15:clr>
        </p15:guide>
        <p15:guide id="17" pos="55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00"/>
    <a:srgbClr val="FF0000"/>
    <a:srgbClr val="FFFFCC"/>
    <a:srgbClr val="FFCCCC"/>
    <a:srgbClr val="C25552"/>
    <a:srgbClr val="FFFF00"/>
    <a:srgbClr val="333333"/>
    <a:srgbClr val="5F5F5F"/>
    <a:srgbClr val="999999"/>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91" autoAdjust="0"/>
    <p:restoredTop sz="86400" autoAdjust="0"/>
  </p:normalViewPr>
  <p:slideViewPr>
    <p:cSldViewPr snapToGrid="0" snapToObjects="1">
      <p:cViewPr>
        <p:scale>
          <a:sx n="120" d="100"/>
          <a:sy n="120" d="100"/>
        </p:scale>
        <p:origin x="-643" y="950"/>
      </p:cViewPr>
      <p:guideLst>
        <p:guide orient="horz" pos="4074"/>
        <p:guide orient="horz" pos="866"/>
        <p:guide orient="horz" pos="156"/>
        <p:guide orient="horz" pos="4155"/>
        <p:guide orient="horz" pos="509"/>
        <p:guide orient="horz" pos="132"/>
        <p:guide orient="horz" pos="218"/>
        <p:guide pos="248"/>
        <p:guide pos="5505"/>
        <p:guide pos="2778"/>
        <p:guide pos="3529"/>
        <p:guide pos="5403"/>
        <p:guide pos="2796"/>
        <p:guide pos="2941"/>
        <p:guide pos="351"/>
        <p:guide pos="209"/>
        <p:guide pos="55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dLbls>
          <c:showLegendKey val="0"/>
          <c:showVal val="0"/>
          <c:showCatName val="0"/>
          <c:showSerName val="0"/>
          <c:showPercent val="0"/>
          <c:showBubbleSize val="0"/>
        </c:dLbls>
        <c:marker val="1"/>
        <c:smooth val="0"/>
        <c:axId val="194057728"/>
        <c:axId val="194059264"/>
      </c:lineChart>
      <c:catAx>
        <c:axId val="194057728"/>
        <c:scaling>
          <c:orientation val="minMax"/>
        </c:scaling>
        <c:delete val="0"/>
        <c:axPos val="b"/>
        <c:majorTickMark val="out"/>
        <c:minorTickMark val="none"/>
        <c:tickLblPos val="nextTo"/>
        <c:txPr>
          <a:bodyPr rot="-1800000" vert="horz"/>
          <a:lstStyle/>
          <a:p>
            <a:pPr>
              <a:defRPr sz="700"/>
            </a:pPr>
            <a:endParaRPr lang="en-US"/>
          </a:p>
        </c:txPr>
        <c:crossAx val="194059264"/>
        <c:crosses val="autoZero"/>
        <c:auto val="1"/>
        <c:lblAlgn val="ctr"/>
        <c:lblOffset val="100"/>
        <c:noMultiLvlLbl val="0"/>
      </c:catAx>
      <c:valAx>
        <c:axId val="194059264"/>
        <c:scaling>
          <c:orientation val="minMax"/>
          <c:min val="5"/>
        </c:scaling>
        <c:delete val="1"/>
        <c:axPos val="l"/>
        <c:numFmt formatCode="General" sourceLinked="1"/>
        <c:majorTickMark val="out"/>
        <c:minorTickMark val="none"/>
        <c:tickLblPos val="nextTo"/>
        <c:crossAx val="194057728"/>
        <c:crosses val="autoZero"/>
        <c:crossBetween val="between"/>
      </c:valAx>
    </c:plotArea>
    <c:plotVisOnly val="1"/>
    <c:dispBlanksAs val="gap"/>
    <c:showDLblsOverMax val="0"/>
  </c:chart>
  <c:txPr>
    <a:bodyPr/>
    <a:lstStyle/>
    <a:p>
      <a:pPr>
        <a:defRPr sz="9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67423091819375E-2"/>
          <c:y val="3.5465697235280351E-3"/>
          <c:w val="0.94088122752979297"/>
          <c:h val="0.72768167857530541"/>
        </c:manualLayout>
      </c:layout>
      <c:lineChart>
        <c:grouping val="standard"/>
        <c:varyColors val="0"/>
        <c:dLbls>
          <c:showLegendKey val="0"/>
          <c:showVal val="0"/>
          <c:showCatName val="0"/>
          <c:showSerName val="0"/>
          <c:showPercent val="0"/>
          <c:showBubbleSize val="0"/>
        </c:dLbls>
        <c:marker val="1"/>
        <c:smooth val="0"/>
        <c:axId val="199782400"/>
        <c:axId val="199783936"/>
      </c:lineChart>
      <c:catAx>
        <c:axId val="199782400"/>
        <c:scaling>
          <c:orientation val="minMax"/>
        </c:scaling>
        <c:delete val="0"/>
        <c:axPos val="b"/>
        <c:majorTickMark val="out"/>
        <c:minorTickMark val="none"/>
        <c:tickLblPos val="nextTo"/>
        <c:txPr>
          <a:bodyPr rot="-1800000" vert="horz"/>
          <a:lstStyle/>
          <a:p>
            <a:pPr>
              <a:defRPr sz="700"/>
            </a:pPr>
            <a:endParaRPr lang="en-US"/>
          </a:p>
        </c:txPr>
        <c:crossAx val="199783936"/>
        <c:crosses val="autoZero"/>
        <c:auto val="1"/>
        <c:lblAlgn val="ctr"/>
        <c:lblOffset val="100"/>
        <c:noMultiLvlLbl val="0"/>
      </c:catAx>
      <c:valAx>
        <c:axId val="199783936"/>
        <c:scaling>
          <c:orientation val="minMax"/>
          <c:min val="5"/>
        </c:scaling>
        <c:delete val="1"/>
        <c:axPos val="l"/>
        <c:numFmt formatCode="General" sourceLinked="1"/>
        <c:majorTickMark val="out"/>
        <c:minorTickMark val="none"/>
        <c:tickLblPos val="nextTo"/>
        <c:crossAx val="199782400"/>
        <c:crosses val="autoZero"/>
        <c:crossBetween val="between"/>
      </c:valAx>
    </c:plotArea>
    <c:plotVisOnly val="1"/>
    <c:dispBlanksAs val="gap"/>
    <c:showDLblsOverMax val="0"/>
  </c:chart>
  <c:txPr>
    <a:bodyPr/>
    <a:lstStyle/>
    <a:p>
      <a:pPr>
        <a:defRPr sz="9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001083423618635E-2"/>
          <c:y val="1.1075935782013883E-2"/>
          <c:w val="0.96821957385337665"/>
          <c:h val="0.78308651226299208"/>
        </c:manualLayout>
      </c:layout>
      <c:barChart>
        <c:barDir val="col"/>
        <c:grouping val="clustered"/>
        <c:varyColors val="1"/>
        <c:ser>
          <c:idx val="0"/>
          <c:order val="0"/>
          <c:tx>
            <c:strRef>
              <c:f>Sheet1!$A$2</c:f>
              <c:strCache>
                <c:ptCount val="1"/>
                <c:pt idx="0">
                  <c:v>2015</c:v>
                </c:pt>
              </c:strCache>
            </c:strRef>
          </c:tx>
          <c:spPr>
            <a:solidFill>
              <a:srgbClr val="B2B2B2"/>
            </a:solidFill>
            <a:ln w="19438">
              <a:noFill/>
              <a:prstDash val="solid"/>
            </a:ln>
          </c:spPr>
          <c:invertIfNegative val="1"/>
          <c:dLbls>
            <c:txPr>
              <a:bodyPr/>
              <a:lstStyle/>
              <a:p>
                <a:pPr>
                  <a:defRPr sz="900">
                    <a:solidFill>
                      <a:schemeClr val="bg1">
                        <a:lumMod val="50000"/>
                      </a:schemeClr>
                    </a:solidFill>
                  </a:defRPr>
                </a:pPr>
                <a:endParaRPr lang="en-US"/>
              </a:p>
            </c:txPr>
            <c:showLegendKey val="0"/>
            <c:showVal val="1"/>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Sheet1!$B$2:$M$2</c:f>
              <c:numCache>
                <c:formatCode>General</c:formatCode>
                <c:ptCount val="12"/>
                <c:pt idx="0" formatCode="0.00">
                  <c:v>4.548E-3</c:v>
                </c:pt>
                <c:pt idx="1">
                  <c:v>5.64</c:v>
                </c:pt>
                <c:pt idx="2">
                  <c:v>0.22</c:v>
                </c:pt>
                <c:pt idx="3">
                  <c:v>0.61</c:v>
                </c:pt>
                <c:pt idx="4">
                  <c:v>0.06</c:v>
                </c:pt>
                <c:pt idx="5">
                  <c:v>0.03</c:v>
                </c:pt>
                <c:pt idx="6" formatCode="0.00">
                  <c:v>1.0135829999999999</c:v>
                </c:pt>
                <c:pt idx="7" formatCode="0.00">
                  <c:v>3.8059999999999999E-3</c:v>
                </c:pt>
                <c:pt idx="8" formatCode="0.00">
                  <c:v>4.4419999999999998E-3</c:v>
                </c:pt>
                <c:pt idx="9" formatCode="0.00">
                  <c:v>0.01</c:v>
                </c:pt>
                <c:pt idx="10" formatCode="0.00">
                  <c:v>0.02</c:v>
                </c:pt>
                <c:pt idx="11">
                  <c:v>0</c:v>
                </c:pt>
              </c:numCache>
            </c:numRef>
          </c:val>
          <c:extLst>
            <c:ext xmlns:c14="http://schemas.microsoft.com/office/drawing/2007/8/2/chart" uri="{6F2FDCE9-48DA-4B69-8628-5D25D57E5C99}">
              <c14:invertSolidFillFmt>
                <c14:spPr xmlns:c14="http://schemas.microsoft.com/office/drawing/2007/8/2/chart">
                  <a:solidFill>
                    <a:srgbClr val="FFFFFF"/>
                  </a:solidFill>
                  <a:ln w="19438">
                    <a:noFill/>
                    <a:prstDash val="solid"/>
                  </a:ln>
                </c14:spPr>
              </c14:invertSolidFillFmt>
            </c:ext>
          </c:extLst>
        </c:ser>
        <c:ser>
          <c:idx val="1"/>
          <c:order val="1"/>
          <c:tx>
            <c:strRef>
              <c:f>Sheet1!$A$3</c:f>
              <c:strCache>
                <c:ptCount val="1"/>
                <c:pt idx="0">
                  <c:v>2016</c:v>
                </c:pt>
              </c:strCache>
            </c:strRef>
          </c:tx>
          <c:spPr>
            <a:solidFill>
              <a:srgbClr val="FF0000"/>
            </a:solidFill>
            <a:ln w="0">
              <a:noFill/>
            </a:ln>
          </c:spPr>
          <c:invertIfNegative val="1"/>
          <c:dLbls>
            <c:txPr>
              <a:bodyPr/>
              <a:lstStyle/>
              <a:p>
                <a:pPr>
                  <a:defRPr sz="900">
                    <a:solidFill>
                      <a:srgbClr val="FF0000"/>
                    </a:solidFill>
                  </a:defRPr>
                </a:pPr>
                <a:endParaRPr lang="en-US"/>
              </a:p>
            </c:txPr>
            <c:showLegendKey val="0"/>
            <c:showVal val="1"/>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Sheet1!$B$3:$M$3</c:f>
              <c:numCache>
                <c:formatCode>0.00</c:formatCode>
                <c:ptCount val="12"/>
                <c:pt idx="0">
                  <c:v>0.54</c:v>
                </c:pt>
                <c:pt idx="1">
                  <c:v>1E-3</c:v>
                </c:pt>
                <c:pt idx="2" formatCode="General">
                  <c:v>0.41</c:v>
                </c:pt>
                <c:pt idx="3" formatCode="General">
                  <c:v>0</c:v>
                </c:pt>
                <c:pt idx="4" formatCode="General">
                  <c:v>0</c:v>
                </c:pt>
              </c:numCache>
            </c:numRef>
          </c:val>
          <c:extLst>
            <c:ext xmlns:c14="http://schemas.microsoft.com/office/drawing/2007/8/2/chart" uri="{6F2FDCE9-48DA-4B69-8628-5D25D57E5C99}">
              <c14:invertSolidFillFmt>
                <c14:spPr xmlns:c14="http://schemas.microsoft.com/office/drawing/2007/8/2/chart">
                  <a:solidFill>
                    <a:srgbClr val="FFFFFF"/>
                  </a:solidFill>
                  <a:ln w="0">
                    <a:noFill/>
                  </a:ln>
                </c14:spPr>
              </c14:invertSolidFillFmt>
            </c:ext>
          </c:extLst>
        </c:ser>
        <c:dLbls>
          <c:showLegendKey val="0"/>
          <c:showVal val="1"/>
          <c:showCatName val="0"/>
          <c:showSerName val="0"/>
          <c:showPercent val="0"/>
          <c:showBubbleSize val="0"/>
        </c:dLbls>
        <c:gapWidth val="75"/>
        <c:axId val="214839680"/>
        <c:axId val="214841216"/>
      </c:barChart>
      <c:catAx>
        <c:axId val="214839680"/>
        <c:scaling>
          <c:orientation val="minMax"/>
        </c:scaling>
        <c:delete val="0"/>
        <c:axPos val="b"/>
        <c:numFmt formatCode="General" sourceLinked="1"/>
        <c:majorTickMark val="none"/>
        <c:minorTickMark val="none"/>
        <c:tickLblPos val="nextTo"/>
        <c:spPr>
          <a:noFill/>
          <a:ln w="28575">
            <a:solidFill>
              <a:schemeClr val="tx1"/>
            </a:solidFill>
            <a:prstDash val="solid"/>
          </a:ln>
        </c:spPr>
        <c:txPr>
          <a:bodyPr rot="0" vert="horz"/>
          <a:lstStyle/>
          <a:p>
            <a:pPr>
              <a:defRPr sz="1224" b="0" i="0" u="none" strike="noStrike" baseline="0">
                <a:solidFill>
                  <a:schemeClr val="tx1"/>
                </a:solidFill>
                <a:latin typeface="Arial"/>
                <a:ea typeface="Arial"/>
                <a:cs typeface="Arial"/>
              </a:defRPr>
            </a:pPr>
            <a:endParaRPr lang="en-US"/>
          </a:p>
        </c:txPr>
        <c:crossAx val="214841216"/>
        <c:crossesAt val="0"/>
        <c:auto val="1"/>
        <c:lblAlgn val="ctr"/>
        <c:lblOffset val="0"/>
        <c:tickLblSkip val="1"/>
        <c:tickMarkSkip val="1"/>
        <c:noMultiLvlLbl val="1"/>
      </c:catAx>
      <c:valAx>
        <c:axId val="214841216"/>
        <c:scaling>
          <c:orientation val="minMax"/>
        </c:scaling>
        <c:delete val="1"/>
        <c:axPos val="l"/>
        <c:numFmt formatCode="0.00" sourceLinked="1"/>
        <c:majorTickMark val="none"/>
        <c:minorTickMark val="none"/>
        <c:tickLblPos val="none"/>
        <c:crossAx val="214839680"/>
        <c:crosses val="autoZero"/>
        <c:crossBetween val="between"/>
      </c:valAx>
      <c:spPr>
        <a:noFill/>
        <a:ln w="38877">
          <a:noFill/>
        </a:ln>
      </c:spPr>
    </c:plotArea>
    <c:legend>
      <c:legendPos val="b"/>
      <c:overlay val="0"/>
      <c:spPr>
        <a:solidFill>
          <a:srgbClr val="FFFFFF"/>
        </a:solidFill>
        <a:ln w="38877">
          <a:noFill/>
        </a:ln>
      </c:spPr>
      <c:txPr>
        <a:bodyPr/>
        <a:lstStyle/>
        <a:p>
          <a:pPr>
            <a:defRPr sz="1125" b="0" i="0" u="none" strike="noStrike" baseline="0">
              <a:solidFill>
                <a:schemeClr val="tx1"/>
              </a:solidFill>
              <a:latin typeface="Arial"/>
              <a:ea typeface="Arial"/>
              <a:cs typeface="Arial"/>
            </a:defRPr>
          </a:pPr>
          <a:endParaRPr lang="en-US"/>
        </a:p>
      </c:txPr>
    </c:legend>
    <c:plotVisOnly val="1"/>
    <c:dispBlanksAs val="gap"/>
    <c:showDLblsOverMax val="1"/>
  </c:chart>
  <c:spPr>
    <a:noFill/>
    <a:ln>
      <a:noFill/>
    </a:ln>
  </c:spPr>
  <c:txPr>
    <a:bodyPr/>
    <a:lstStyle/>
    <a:p>
      <a:pPr>
        <a:defRPr sz="1837" b="0" i="0" u="none" strike="noStrike" baseline="0">
          <a:solidFill>
            <a:schemeClr val="tx1"/>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627A8E24-8DAB-4EFD-8404-1DB680542BCF}" type="datetime8">
              <a:rPr lang="en-US" smtClean="0"/>
              <a:t>7/21/2016 6:21 PM</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23103D92-FC54-49D8-B22F-23200A7FFF5F}" type="slidenum">
              <a:rPr lang="en-US" smtClean="0"/>
              <a:t>‹#›</a:t>
            </a:fld>
            <a:endParaRPr lang="en-US" dirty="0"/>
          </a:p>
        </p:txBody>
      </p:sp>
    </p:spTree>
    <p:extLst>
      <p:ext uri="{BB962C8B-B14F-4D97-AF65-F5344CB8AC3E}">
        <p14:creationId xmlns:p14="http://schemas.microsoft.com/office/powerpoint/2010/main" val="3631965189"/>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482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defRPr sz="1200"/>
            </a:lvl1pPr>
          </a:lstStyle>
          <a:p>
            <a:endParaRPr lang="en-US" dirty="0"/>
          </a:p>
        </p:txBody>
      </p:sp>
      <p:sp>
        <p:nvSpPr>
          <p:cNvPr id="4099" name="Rectangle 3"/>
          <p:cNvSpPr>
            <a:spLocks noGrp="1" noChangeArrowheads="1"/>
          </p:cNvSpPr>
          <p:nvPr>
            <p:ph type="dt" idx="1"/>
          </p:nvPr>
        </p:nvSpPr>
        <p:spPr bwMode="auto">
          <a:xfrm>
            <a:off x="3972560" y="0"/>
            <a:ext cx="3037840" cy="46482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a:defRPr sz="1200"/>
            </a:lvl1pPr>
          </a:lstStyle>
          <a:p>
            <a:fld id="{9B64408D-318B-4BB4-A0C3-058E20A6AE00}" type="datetime8">
              <a:rPr lang="en-US" smtClean="0"/>
              <a:t>7/21/2016 6:21 PM</a:t>
            </a:fld>
            <a:endParaRPr lang="en-US" dirty="0"/>
          </a:p>
        </p:txBody>
      </p:sp>
      <p:sp>
        <p:nvSpPr>
          <p:cNvPr id="3891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defRPr sz="1200"/>
            </a:lvl1pPr>
          </a:lstStyle>
          <a:p>
            <a:endParaRPr lang="en-US" dirty="0"/>
          </a:p>
        </p:txBody>
      </p:sp>
      <p:sp>
        <p:nvSpPr>
          <p:cNvPr id="4103"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a:defRPr sz="1200"/>
            </a:lvl1pPr>
          </a:lstStyle>
          <a:p>
            <a:fld id="{C95B168E-2D4F-4C34-B0B9-704A69CF462F}" type="slidenum">
              <a:rPr lang="en-US"/>
              <a:pPr/>
              <a:t>‹#›</a:t>
            </a:fld>
            <a:endParaRPr lang="en-US" dirty="0"/>
          </a:p>
        </p:txBody>
      </p:sp>
    </p:spTree>
    <p:extLst>
      <p:ext uri="{BB962C8B-B14F-4D97-AF65-F5344CB8AC3E}">
        <p14:creationId xmlns:p14="http://schemas.microsoft.com/office/powerpoint/2010/main" val="3393062633"/>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pitchFamily="-112"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3" name="Date Placeholder 2"/>
          <p:cNvSpPr>
            <a:spLocks noGrp="1"/>
          </p:cNvSpPr>
          <p:nvPr>
            <p:ph type="dt" idx="11"/>
          </p:nvPr>
        </p:nvSpPr>
        <p:spPr/>
        <p:txBody>
          <a:bodyPr/>
          <a:lstStyle/>
          <a:p>
            <a:fld id="{A77E3B8E-C4A1-4F9A-ACB8-24694BA7A664}" type="datetime8">
              <a:rPr lang="en-US" smtClean="0"/>
              <a:t>7/21/2016 6:21 PM</a:t>
            </a:fld>
            <a:endParaRPr lang="en-US" dirty="0"/>
          </a:p>
        </p:txBody>
      </p:sp>
    </p:spTree>
    <p:extLst>
      <p:ext uri="{BB962C8B-B14F-4D97-AF65-F5344CB8AC3E}">
        <p14:creationId xmlns:p14="http://schemas.microsoft.com/office/powerpoint/2010/main" val="1710617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40</a:t>
            </a:fld>
            <a:endParaRPr lang="en-US" dirty="0"/>
          </a:p>
        </p:txBody>
      </p:sp>
    </p:spTree>
    <p:extLst>
      <p:ext uri="{BB962C8B-B14F-4D97-AF65-F5344CB8AC3E}">
        <p14:creationId xmlns:p14="http://schemas.microsoft.com/office/powerpoint/2010/main" val="2949730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t>Implemented audit recommendation 06/30/14</a:t>
            </a:r>
          </a:p>
          <a:p>
            <a:pPr eaLnBrk="1" hangingPunct="1"/>
            <a:endParaRPr lang="en-US" altLang="en-US" dirty="0" smtClean="0"/>
          </a:p>
          <a:p>
            <a:pPr eaLnBrk="1" hangingPunct="1"/>
            <a:r>
              <a:rPr lang="en-US" altLang="en-US" dirty="0" smtClean="0"/>
              <a:t>The trade execution process will be modified such that Back Office Securities does not participate in the pre-execution trade validation process. Documented procedures will adequately reflect the modified process. </a:t>
            </a:r>
          </a:p>
          <a:p>
            <a:pPr eaLnBrk="1" hangingPunct="1"/>
            <a:endParaRPr lang="en-US" altLang="en-US" dirty="0" smtClean="0"/>
          </a:p>
          <a:p>
            <a:pPr eaLnBrk="1" hangingPunct="1"/>
            <a:r>
              <a:rPr lang="en-US" altLang="en-US" dirty="0" smtClean="0"/>
              <a:t>Implemented audit recommendation 05/31/14</a:t>
            </a:r>
          </a:p>
          <a:p>
            <a:pPr eaLnBrk="1" hangingPunct="1"/>
            <a:endParaRPr lang="en-US" altLang="en-US" dirty="0" smtClean="0"/>
          </a:p>
          <a:p>
            <a:pPr eaLnBrk="1" hangingPunct="1"/>
            <a:r>
              <a:rPr lang="en-US" altLang="en-US" dirty="0" smtClean="0"/>
              <a:t>Automated reconciliation processes surrounding 360, T24, and Bloomberg will be improved to include unexecuted orders:</a:t>
            </a:r>
          </a:p>
          <a:p>
            <a:pPr eaLnBrk="1" hangingPunct="1"/>
            <a:r>
              <a:rPr lang="en-US" altLang="en-US" dirty="0" smtClean="0"/>
              <a:t>• Placed in 360 but not reflected in T24</a:t>
            </a:r>
          </a:p>
          <a:p>
            <a:pPr eaLnBrk="1" hangingPunct="1"/>
            <a:r>
              <a:rPr lang="en-US" altLang="en-US" dirty="0" smtClean="0"/>
              <a:t>• Placed in T24 but not reflected in Bloomberg</a:t>
            </a:r>
          </a:p>
          <a:p>
            <a:pPr eaLnBrk="1" hangingPunct="1"/>
            <a:r>
              <a:rPr lang="en-US" altLang="en-US" dirty="0" smtClean="0"/>
              <a:t>• Placed in Bloomberg but not reflected in T24</a:t>
            </a:r>
          </a:p>
          <a:p>
            <a:pPr eaLnBrk="1" hangingPunct="1"/>
            <a:endParaRPr lang="es-VE" altLang="en-US" dirty="0" smtClean="0"/>
          </a:p>
          <a:p>
            <a:pPr eaLnBrk="1" hangingPunct="1"/>
            <a:r>
              <a:rPr lang="es-VE" altLang="en-US" dirty="0" smtClean="0"/>
              <a:t>2015:</a:t>
            </a:r>
          </a:p>
          <a:p>
            <a:pPr eaLnBrk="1" hangingPunct="1"/>
            <a:endParaRPr lang="en-US" altLang="en-US" dirty="0" smtClean="0"/>
          </a:p>
          <a:p>
            <a:pPr eaLnBrk="1" hangingPunct="1"/>
            <a:r>
              <a:rPr lang="en-US" sz="1200" b="0" i="0" u="none" strike="noStrike" kern="1200" dirty="0" smtClean="0">
                <a:solidFill>
                  <a:schemeClr val="tx1"/>
                </a:solidFill>
                <a:effectLst/>
                <a:latin typeface="Arial" charset="0"/>
                <a:ea typeface="MS PGothic" pitchFamily="34" charset="-128"/>
                <a:cs typeface="ＭＳ Ｐゴシック" pitchFamily="-112" charset="-128"/>
              </a:rPr>
              <a:t>Dec 2015 - $292,773 - Duplicated payments due to reprocessing of a batch file which was not removed from the server</a:t>
            </a:r>
            <a:r>
              <a:rPr lang="en-US" dirty="0" smtClean="0"/>
              <a:t> (Recovered $279,430)</a:t>
            </a:r>
          </a:p>
          <a:p>
            <a:pPr eaLnBrk="1" hangingPunct="1"/>
            <a:endParaRPr lang="en-US" altLang="en-US" dirty="0" smtClean="0"/>
          </a:p>
          <a:p>
            <a:pPr eaLnBrk="1" hangingPunct="1"/>
            <a:r>
              <a:rPr lang="es-VE" altLang="en-US" dirty="0" smtClean="0"/>
              <a:t>Jul 2015 - $19,032 - </a:t>
            </a:r>
            <a:r>
              <a:rPr lang="en-US" altLang="en-US" dirty="0" smtClean="0"/>
              <a:t>Input error. </a:t>
            </a:r>
            <a:r>
              <a:rPr lang="en-US" altLang="en-US" dirty="0" err="1" smtClean="0"/>
              <a:t>Overpurchase</a:t>
            </a:r>
            <a:r>
              <a:rPr lang="en-US" altLang="en-US" dirty="0" smtClean="0"/>
              <a:t> of shares. (Trading Process -AIS)</a:t>
            </a:r>
          </a:p>
          <a:p>
            <a:pPr eaLnBrk="1" hangingPunct="1"/>
            <a:r>
              <a:rPr lang="es-VE" altLang="en-US" dirty="0" smtClean="0"/>
              <a:t>Jun 2015 - $24,900 - </a:t>
            </a:r>
            <a:r>
              <a:rPr lang="en-US" altLang="en-US" dirty="0" smtClean="0"/>
              <a:t>Order was requested to by GTC and was placed as GTD (Trading Process -AIS)</a:t>
            </a:r>
          </a:p>
          <a:p>
            <a:pPr eaLnBrk="1" hangingPunct="1"/>
            <a:r>
              <a:rPr lang="en-US" altLang="en-US" dirty="0" smtClean="0"/>
              <a:t>Apr 2015 - $33,025 - Fraudulent instructions processed to an unauthorized beneficiary since 2007 (Wire Payment)</a:t>
            </a:r>
          </a:p>
          <a:p>
            <a:pPr eaLnBrk="1" hangingPunct="1"/>
            <a:r>
              <a:rPr lang="es-VE" altLang="en-US" dirty="0" err="1" smtClean="0"/>
              <a:t>Jan</a:t>
            </a:r>
            <a:r>
              <a:rPr lang="es-VE" altLang="en-US" dirty="0" smtClean="0"/>
              <a:t> 2015 – $</a:t>
            </a:r>
            <a:r>
              <a:rPr lang="en-US" altLang="en-US" dirty="0" smtClean="0"/>
              <a:t>17,085 - Fraudulent wire transfer instructions processed. (Wire Payment)</a:t>
            </a:r>
          </a:p>
          <a:p>
            <a:pPr eaLnBrk="1" hangingPunct="1"/>
            <a:endParaRPr lang="es-VE" altLang="en-US" dirty="0" smtClean="0"/>
          </a:p>
          <a:p>
            <a:pPr eaLnBrk="1" hangingPunct="1"/>
            <a:r>
              <a:rPr lang="es-VE" altLang="en-US" dirty="0" err="1" smtClean="0"/>
              <a:t>Recoveries</a:t>
            </a:r>
            <a:r>
              <a:rPr lang="es-VE" altLang="en-US" dirty="0" smtClean="0"/>
              <a:t>:</a:t>
            </a:r>
          </a:p>
          <a:p>
            <a:pPr eaLnBrk="1" hangingPunct="1"/>
            <a:endParaRPr lang="es-VE" altLang="en-US" dirty="0" smtClean="0"/>
          </a:p>
          <a:p>
            <a:pPr eaLnBrk="1" hangingPunct="1"/>
            <a:r>
              <a:rPr lang="es-VE" altLang="en-US" dirty="0" smtClean="0"/>
              <a:t>$4,544 - </a:t>
            </a:r>
            <a:r>
              <a:rPr lang="es-VE" altLang="en-US" dirty="0" err="1" smtClean="0"/>
              <a:t>Related</a:t>
            </a:r>
            <a:r>
              <a:rPr lang="es-VE" altLang="en-US" dirty="0" smtClean="0"/>
              <a:t> to </a:t>
            </a:r>
            <a:r>
              <a:rPr lang="es-VE" altLang="en-US" dirty="0" err="1" smtClean="0"/>
              <a:t>fraudulent</a:t>
            </a:r>
            <a:r>
              <a:rPr lang="es-VE" altLang="en-US" dirty="0" smtClean="0"/>
              <a:t> </a:t>
            </a:r>
            <a:r>
              <a:rPr lang="es-VE" altLang="en-US" dirty="0" err="1" smtClean="0"/>
              <a:t>wire</a:t>
            </a:r>
            <a:r>
              <a:rPr lang="es-VE" altLang="en-US" dirty="0" smtClean="0"/>
              <a:t> transfer </a:t>
            </a:r>
            <a:r>
              <a:rPr lang="es-VE" altLang="en-US" dirty="0" err="1" smtClean="0"/>
              <a:t>from</a:t>
            </a:r>
            <a:r>
              <a:rPr lang="es-VE" altLang="en-US" dirty="0" smtClean="0"/>
              <a:t> </a:t>
            </a:r>
            <a:r>
              <a:rPr lang="es-VE" altLang="en-US" dirty="0" err="1" smtClean="0"/>
              <a:t>Dec</a:t>
            </a:r>
            <a:r>
              <a:rPr lang="es-VE" altLang="en-US" dirty="0" smtClean="0"/>
              <a:t> 2014</a:t>
            </a:r>
          </a:p>
          <a:p>
            <a:pPr eaLnBrk="1" hangingPunct="1"/>
            <a:endParaRPr lang="en-US" altLang="en-US" dirty="0" smtClean="0"/>
          </a:p>
          <a:p>
            <a:pPr eaLnBrk="1" hangingPunct="1"/>
            <a:r>
              <a:rPr lang="en-US" altLang="en-US" dirty="0" smtClean="0"/>
              <a:t>2014:</a:t>
            </a:r>
          </a:p>
          <a:p>
            <a:pPr eaLnBrk="1" hangingPunct="1"/>
            <a:r>
              <a:rPr lang="en-US" altLang="en-US" dirty="0" smtClean="0"/>
              <a:t>31 Dec 2014 - $33,237.41 - Advisor introduced cash value as nominal on 360. </a:t>
            </a:r>
          </a:p>
          <a:p>
            <a:pPr eaLnBrk="1" hangingPunct="1"/>
            <a:r>
              <a:rPr lang="en-US" altLang="en-US" dirty="0" smtClean="0"/>
              <a:t>28 Aug 2014 - $52,900.00 -Trading script was not followed, consequently </a:t>
            </a:r>
            <a:r>
              <a:rPr lang="en-US" altLang="en-US" dirty="0" err="1" smtClean="0"/>
              <a:t>overpurchase</a:t>
            </a:r>
            <a:r>
              <a:rPr lang="en-US" altLang="en-US" dirty="0" smtClean="0"/>
              <a:t> of shares due to a not updated price.</a:t>
            </a:r>
          </a:p>
          <a:p>
            <a:pPr eaLnBrk="1" hangingPunct="1"/>
            <a:r>
              <a:rPr lang="en-US" altLang="en-US" dirty="0" smtClean="0"/>
              <a:t>24 Apr 2014 - $24,529.19 - BSI was not informed on changes in </a:t>
            </a:r>
            <a:r>
              <a:rPr lang="en-US" altLang="en-US" dirty="0" err="1" smtClean="0"/>
              <a:t>BoA</a:t>
            </a:r>
            <a:r>
              <a:rPr lang="en-US" altLang="en-US" dirty="0" smtClean="0"/>
              <a:t> credit line. Therefore IRS payment was rejected.</a:t>
            </a:r>
          </a:p>
          <a:p>
            <a:pPr eaLnBrk="1" hangingPunct="1"/>
            <a:endParaRPr lang="en-US" altLang="en-US" dirty="0" smtClean="0"/>
          </a:p>
          <a:p>
            <a:pPr eaLnBrk="1" hangingPunct="1"/>
            <a:r>
              <a:rPr lang="en-US" altLang="en-US" dirty="0" smtClean="0"/>
              <a:t>Recoveries: </a:t>
            </a:r>
          </a:p>
          <a:p>
            <a:pPr eaLnBrk="1" hangingPunct="1"/>
            <a:endParaRPr lang="en-US" altLang="en-US" dirty="0" smtClean="0"/>
          </a:p>
          <a:p>
            <a:pPr eaLnBrk="1" hangingPunct="1"/>
            <a:r>
              <a:rPr lang="en-US" altLang="en-US" dirty="0" smtClean="0"/>
              <a:t>No recoveries in YTD.</a:t>
            </a:r>
            <a:br>
              <a:rPr lang="en-US" altLang="en-US" dirty="0" smtClean="0"/>
            </a:br>
            <a:r>
              <a:rPr lang="en-US" altLang="en-US" dirty="0" smtClean="0"/>
              <a:t/>
            </a:r>
            <a:br>
              <a:rPr lang="en-US" altLang="en-US" dirty="0" smtClean="0"/>
            </a:br>
            <a:r>
              <a:rPr lang="en-US" altLang="en-US" dirty="0" smtClean="0"/>
              <a:t>2013: </a:t>
            </a:r>
          </a:p>
          <a:p>
            <a:pPr eaLnBrk="1" hangingPunct="1"/>
            <a:r>
              <a:rPr lang="en-US" altLang="en-US" dirty="0" smtClean="0"/>
              <a:t>30 Sep 2013 - $51,234.67 - Trading error with Managed Accounts. Modeling was run with incorrect security price.</a:t>
            </a:r>
          </a:p>
          <a:p>
            <a:pPr eaLnBrk="1" hangingPunct="1"/>
            <a:r>
              <a:rPr lang="en-US" altLang="en-US" dirty="0" smtClean="0"/>
              <a:t>Recoveries:</a:t>
            </a:r>
          </a:p>
          <a:p>
            <a:pPr eaLnBrk="1" hangingPunct="1"/>
            <a:r>
              <a:rPr lang="en-US" altLang="en-US" dirty="0" smtClean="0"/>
              <a:t>Debit Card Fraud: $5,906.31 on 2013 from 4 events. </a:t>
            </a:r>
            <a:endParaRPr lang="en-US" altLang="en-US" b="1" dirty="0" smtClean="0"/>
          </a:p>
          <a:p>
            <a:pPr eaLnBrk="1" hangingPunct="1"/>
            <a:r>
              <a:rPr lang="es-ES" altLang="en-US" dirty="0" smtClean="0"/>
              <a:t>Non-</a:t>
            </a:r>
            <a:r>
              <a:rPr lang="es-ES" altLang="en-US" dirty="0" err="1" smtClean="0"/>
              <a:t>client</a:t>
            </a:r>
            <a:r>
              <a:rPr lang="es-ES" altLang="en-US" dirty="0" smtClean="0"/>
              <a:t> </a:t>
            </a:r>
            <a:r>
              <a:rPr lang="es-ES" altLang="en-US" dirty="0" err="1" smtClean="0"/>
              <a:t>counterparty</a:t>
            </a:r>
            <a:r>
              <a:rPr lang="es-ES" altLang="en-US" dirty="0" smtClean="0"/>
              <a:t> and </a:t>
            </a:r>
            <a:r>
              <a:rPr lang="es-ES" altLang="en-US" dirty="0" err="1" smtClean="0"/>
              <a:t>financial</a:t>
            </a:r>
            <a:r>
              <a:rPr lang="es-ES" altLang="en-US" dirty="0" smtClean="0"/>
              <a:t> </a:t>
            </a:r>
            <a:r>
              <a:rPr lang="es-ES" altLang="en-US" dirty="0" err="1" smtClean="0"/>
              <a:t>institution</a:t>
            </a:r>
            <a:r>
              <a:rPr lang="es-ES" altLang="en-US" dirty="0" smtClean="0"/>
              <a:t> disputes. Facebook IPO: $</a:t>
            </a:r>
            <a:r>
              <a:rPr lang="en-US" altLang="en-US" dirty="0" smtClean="0"/>
              <a:t>23,282.31</a:t>
            </a:r>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41</a:t>
            </a:fld>
            <a:endParaRPr lang="en-US" dirty="0"/>
          </a:p>
        </p:txBody>
      </p:sp>
    </p:spTree>
    <p:extLst>
      <p:ext uri="{BB962C8B-B14F-4D97-AF65-F5344CB8AC3E}">
        <p14:creationId xmlns:p14="http://schemas.microsoft.com/office/powerpoint/2010/main" val="2853278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163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4CA7268-B2D1-46B4-AA35-30ABFB31104C}" type="slidenum">
              <a:rPr lang="es-ES_tradnl" smtClean="0">
                <a:solidFill>
                  <a:srgbClr val="000000"/>
                </a:solidFill>
              </a:rPr>
              <a:pPr fontAlgn="base">
                <a:spcBef>
                  <a:spcPct val="0"/>
                </a:spcBef>
                <a:spcAft>
                  <a:spcPct val="0"/>
                </a:spcAft>
                <a:defRPr/>
              </a:pPr>
              <a:t>45</a:t>
            </a:fld>
            <a:endParaRPr lang="es-ES_tradnl" dirty="0" smtClean="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163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833BB14-E722-45FD-AE17-7AE6FA34295C}" type="slidenum">
              <a:rPr lang="es-ES_tradnl" smtClean="0">
                <a:solidFill>
                  <a:srgbClr val="000000"/>
                </a:solidFill>
              </a:rPr>
              <a:pPr fontAlgn="base">
                <a:spcBef>
                  <a:spcPct val="0"/>
                </a:spcBef>
                <a:spcAft>
                  <a:spcPct val="0"/>
                </a:spcAft>
                <a:defRPr/>
              </a:pPr>
              <a:t>46</a:t>
            </a:fld>
            <a:endParaRPr lang="es-ES_tradnl" dirty="0" smtClean="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163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5808262-7831-4C56-BB2D-6D1E2ED76FB6}" type="slidenum">
              <a:rPr lang="es-ES_tradnl" smtClean="0">
                <a:solidFill>
                  <a:srgbClr val="000000"/>
                </a:solidFill>
              </a:rPr>
              <a:pPr fontAlgn="base">
                <a:spcBef>
                  <a:spcPct val="0"/>
                </a:spcBef>
                <a:spcAft>
                  <a:spcPct val="0"/>
                </a:spcAft>
                <a:defRPr/>
              </a:pPr>
              <a:t>47</a:t>
            </a:fld>
            <a:endParaRPr lang="es-ES_tradnl" dirty="0" smtClean="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1946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CD5BED1F-EF3F-4385-942F-0650044D7FE0}" type="slidenum">
              <a:rPr lang="es-ES_tradnl" smtClean="0">
                <a:solidFill>
                  <a:srgbClr val="000000"/>
                </a:solidFill>
              </a:rPr>
              <a:pPr>
                <a:defRPr/>
              </a:pPr>
              <a:t>48</a:t>
            </a:fld>
            <a:endParaRPr lang="es-ES_tradnl" dirty="0" smtClean="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5124" name="Slide Number Placeholder 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45DB99D8-1CA4-4C2B-A099-C70B8989C4F3}" type="slidenum">
              <a:rPr lang="en-US">
                <a:solidFill>
                  <a:srgbClr val="000000"/>
                </a:solidFill>
              </a:rPr>
              <a:pPr>
                <a:defRPr/>
              </a:pPr>
              <a:t>49</a:t>
            </a:fld>
            <a:endParaRPr lang="en-US" dirty="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A9E30-04DE-4370-A733-0C4ECA7B31E0}" type="slidenum">
              <a:rPr lang="en-US" smtClean="0"/>
              <a:t>50</a:t>
            </a:fld>
            <a:endParaRPr lang="en-US" dirty="0"/>
          </a:p>
        </p:txBody>
      </p:sp>
    </p:spTree>
    <p:extLst>
      <p:ext uri="{BB962C8B-B14F-4D97-AF65-F5344CB8AC3E}">
        <p14:creationId xmlns:p14="http://schemas.microsoft.com/office/powerpoint/2010/main" val="135985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US" altLang="en-US" dirty="0" smtClean="0"/>
          </a:p>
        </p:txBody>
      </p:sp>
      <p:sp>
        <p:nvSpPr>
          <p:cNvPr id="2253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8402831D-017B-477D-BB35-C16E555A5351}" type="slidenum">
              <a:rPr lang="en-US" smtClean="0">
                <a:solidFill>
                  <a:srgbClr val="000000"/>
                </a:solidFill>
              </a:rPr>
              <a:pPr>
                <a:defRPr/>
              </a:pPr>
              <a:t>51</a:t>
            </a:fld>
            <a:endParaRPr lang="en-US" dirty="0" smtClean="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35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4F640AE2-CE20-4107-87BC-1C38B3D3D741}" type="slidenum">
              <a:rPr lang="es-ES_tradnl" smtClean="0">
                <a:solidFill>
                  <a:srgbClr val="000000"/>
                </a:solidFill>
              </a:rPr>
              <a:pPr>
                <a:defRPr/>
              </a:pPr>
              <a:t>52</a:t>
            </a:fld>
            <a:endParaRPr lang="es-ES_tradnl" dirty="0" smtClean="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7</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45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85D79B2-C1B5-4DCE-A332-76EED8ED672B}" type="slidenum">
              <a:rPr lang="es-ES_tradnl" smtClean="0">
                <a:solidFill>
                  <a:srgbClr val="000000"/>
                </a:solidFill>
              </a:rPr>
              <a:pPr fontAlgn="base">
                <a:spcBef>
                  <a:spcPct val="0"/>
                </a:spcBef>
                <a:spcAft>
                  <a:spcPct val="0"/>
                </a:spcAft>
                <a:defRPr/>
              </a:pPr>
              <a:t>53</a:t>
            </a:fld>
            <a:endParaRPr lang="es-ES_tradnl" dirty="0" smtClean="0">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61</a:t>
            </a:fld>
            <a:endParaRPr lang="es-ES_tradnl" dirty="0" smtClean="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F05DA3C7-C915-4210-9064-A76DBF3617F1}" type="slidenum">
              <a:rPr lang="es-ES_tradnl" smtClean="0">
                <a:solidFill>
                  <a:srgbClr val="000000"/>
                </a:solidFill>
              </a:rPr>
              <a:pPr>
                <a:defRPr/>
              </a:pPr>
              <a:t>62</a:t>
            </a:fld>
            <a:endParaRPr lang="es-ES_tradnl" dirty="0" smtClean="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2" name="Slide Number Placeholder 1"/>
          <p:cNvSpPr>
            <a:spLocks noGrp="1"/>
          </p:cNvSpPr>
          <p:nvPr>
            <p:ph type="sldNum" sz="quarter" idx="10"/>
          </p:nvPr>
        </p:nvSpPr>
        <p:spPr/>
        <p:txBody>
          <a:bodyPr/>
          <a:lstStyle/>
          <a:p>
            <a:fld id="{C95B168E-2D4F-4C34-B0B9-704A69CF462F}" type="slidenum">
              <a:rPr lang="en-US" smtClean="0"/>
              <a:pPr/>
              <a:t>63</a:t>
            </a:fld>
            <a:endParaRPr lang="en-US" dirty="0"/>
          </a:p>
        </p:txBody>
      </p:sp>
    </p:spTree>
    <p:extLst>
      <p:ext uri="{BB962C8B-B14F-4D97-AF65-F5344CB8AC3E}">
        <p14:creationId xmlns:p14="http://schemas.microsoft.com/office/powerpoint/2010/main" val="1710617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04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F16E0BA6-C01C-4FC5-A83D-38DA2AEA4916}" type="slidenum">
              <a:rPr lang="es-ES_tradnl" smtClean="0">
                <a:solidFill>
                  <a:srgbClr val="000000"/>
                </a:solidFill>
              </a:rPr>
              <a:pPr>
                <a:defRPr/>
              </a:pPr>
              <a:t>66</a:t>
            </a:fld>
            <a:endParaRPr lang="es-ES_tradnl" dirty="0" smtClean="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04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82CA912C-CFA4-47EC-B3F8-E2A123511E5F}" type="slidenum">
              <a:rPr lang="es-ES_tradnl" smtClean="0">
                <a:solidFill>
                  <a:srgbClr val="000000"/>
                </a:solidFill>
              </a:rPr>
              <a:pPr>
                <a:defRPr/>
              </a:pPr>
              <a:t>67</a:t>
            </a:fld>
            <a:endParaRPr lang="es-ES_tradnl" dirty="0" smtClean="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04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D0821066-152B-481E-A9A5-5BAE2DDA6837}" type="slidenum">
              <a:rPr lang="es-ES_tradnl" smtClean="0">
                <a:solidFill>
                  <a:srgbClr val="000000"/>
                </a:solidFill>
              </a:rPr>
              <a:pPr>
                <a:defRPr/>
              </a:pPr>
              <a:t>68</a:t>
            </a:fld>
            <a:endParaRPr lang="es-ES_tradnl" dirty="0" smtClean="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69</a:t>
            </a:fld>
            <a:endParaRPr lang="es-ES_tradnl" dirty="0" smtClean="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70</a:t>
            </a:fld>
            <a:endParaRPr lang="es-ES_tradnl" dirty="0" smtClean="0">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71</a:t>
            </a:fld>
            <a:endParaRPr lang="es-ES_tradnl" dirty="0" smtClean="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pPr/>
              <a:t>8</a:t>
            </a:fld>
            <a:endParaRPr lang="en-US" dirty="0"/>
          </a:p>
        </p:txBody>
      </p:sp>
    </p:spTree>
    <p:extLst>
      <p:ext uri="{BB962C8B-B14F-4D97-AF65-F5344CB8AC3E}">
        <p14:creationId xmlns:p14="http://schemas.microsoft.com/office/powerpoint/2010/main" val="4161056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72</a:t>
            </a:fld>
            <a:endParaRPr lang="es-ES_tradnl" dirty="0" smtClean="0">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73</a:t>
            </a:fld>
            <a:endParaRPr lang="es-ES_tradnl" dirty="0" smtClean="0">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74</a:t>
            </a:fld>
            <a:endParaRPr lang="es-ES_tradnl" dirty="0" smtClean="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75</a:t>
            </a:fld>
            <a:endParaRPr lang="es-ES_tradnl" dirty="0" smtClean="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76</a:t>
            </a:fld>
            <a:endParaRPr lang="es-ES_tradnl" dirty="0" smtClean="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77</a:t>
            </a:fld>
            <a:endParaRPr lang="es-ES_tradnl" dirty="0" smtClean="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78</a:t>
            </a:fld>
            <a:endParaRPr lang="es-ES_tradnl" dirty="0" smtClean="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79</a:t>
            </a:fld>
            <a:endParaRPr lang="es-ES_tradnl" dirty="0" smtClean="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smtClean="0"/>
          </a:p>
        </p:txBody>
      </p:sp>
      <p:sp>
        <p:nvSpPr>
          <p:cNvPr id="21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54243" indent="-290093">
              <a:defRPr>
                <a:solidFill>
                  <a:schemeClr val="tx1"/>
                </a:solidFill>
                <a:latin typeface="Calibri" pitchFamily="34" charset="0"/>
              </a:defRPr>
            </a:lvl2pPr>
            <a:lvl3pPr marL="1160374" indent="-232075">
              <a:defRPr>
                <a:solidFill>
                  <a:schemeClr val="tx1"/>
                </a:solidFill>
                <a:latin typeface="Calibri" pitchFamily="34" charset="0"/>
              </a:defRPr>
            </a:lvl3pPr>
            <a:lvl4pPr marL="1624523" indent="-232075">
              <a:defRPr>
                <a:solidFill>
                  <a:schemeClr val="tx1"/>
                </a:solidFill>
                <a:latin typeface="Calibri" pitchFamily="34" charset="0"/>
              </a:defRPr>
            </a:lvl4pPr>
            <a:lvl5pPr marL="2088672" indent="-232075">
              <a:defRPr>
                <a:solidFill>
                  <a:schemeClr val="tx1"/>
                </a:solidFill>
                <a:latin typeface="Calibri" pitchFamily="34" charset="0"/>
              </a:defRPr>
            </a:lvl5pPr>
            <a:lvl6pPr marL="2552822" indent="-232075" fontAlgn="base">
              <a:spcBef>
                <a:spcPct val="0"/>
              </a:spcBef>
              <a:spcAft>
                <a:spcPct val="0"/>
              </a:spcAft>
              <a:defRPr>
                <a:solidFill>
                  <a:schemeClr val="tx1"/>
                </a:solidFill>
                <a:latin typeface="Calibri" pitchFamily="34" charset="0"/>
              </a:defRPr>
            </a:lvl6pPr>
            <a:lvl7pPr marL="3016971" indent="-232075" fontAlgn="base">
              <a:spcBef>
                <a:spcPct val="0"/>
              </a:spcBef>
              <a:spcAft>
                <a:spcPct val="0"/>
              </a:spcAft>
              <a:defRPr>
                <a:solidFill>
                  <a:schemeClr val="tx1"/>
                </a:solidFill>
                <a:latin typeface="Calibri" pitchFamily="34" charset="0"/>
              </a:defRPr>
            </a:lvl7pPr>
            <a:lvl8pPr marL="3481121" indent="-232075" fontAlgn="base">
              <a:spcBef>
                <a:spcPct val="0"/>
              </a:spcBef>
              <a:spcAft>
                <a:spcPct val="0"/>
              </a:spcAft>
              <a:defRPr>
                <a:solidFill>
                  <a:schemeClr val="tx1"/>
                </a:solidFill>
                <a:latin typeface="Calibri" pitchFamily="34" charset="0"/>
              </a:defRPr>
            </a:lvl8pPr>
            <a:lvl9pPr marL="3945270" indent="-232075" fontAlgn="base">
              <a:spcBef>
                <a:spcPct val="0"/>
              </a:spcBef>
              <a:spcAft>
                <a:spcPct val="0"/>
              </a:spcAft>
              <a:defRPr>
                <a:solidFill>
                  <a:schemeClr val="tx1"/>
                </a:solidFill>
                <a:latin typeface="Calibri" pitchFamily="34" charset="0"/>
              </a:defRPr>
            </a:lvl9pPr>
          </a:lstStyle>
          <a:p>
            <a:pPr>
              <a:defRPr/>
            </a:pPr>
            <a:fld id="{7BAED3F9-F1D0-4711-A338-18D8ECD0D4E9}" type="slidenum">
              <a:rPr lang="es-ES_tradnl" smtClean="0">
                <a:solidFill>
                  <a:srgbClr val="000000"/>
                </a:solidFill>
              </a:rPr>
              <a:pPr>
                <a:defRPr/>
              </a:pPr>
              <a:t>80</a:t>
            </a:fld>
            <a:endParaRPr lang="es-ES_tradnl" dirty="0" smtClean="0">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*Pandemic Responses (Health Incident Response Plan) managed by IMT.</a:t>
            </a:r>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81</a:t>
            </a:fld>
            <a:endParaRPr lang="en-US" dirty="0"/>
          </a:p>
        </p:txBody>
      </p:sp>
    </p:spTree>
    <p:extLst>
      <p:ext uri="{BB962C8B-B14F-4D97-AF65-F5344CB8AC3E}">
        <p14:creationId xmlns:p14="http://schemas.microsoft.com/office/powerpoint/2010/main" val="2308759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C95B168E-2D4F-4C34-B0B9-704A69CF462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161056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83</a:t>
            </a:fld>
            <a:endParaRPr lang="en-US" dirty="0"/>
          </a:p>
        </p:txBody>
      </p:sp>
    </p:spTree>
    <p:extLst>
      <p:ext uri="{BB962C8B-B14F-4D97-AF65-F5344CB8AC3E}">
        <p14:creationId xmlns:p14="http://schemas.microsoft.com/office/powerpoint/2010/main" val="567984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84</a:t>
            </a:fld>
            <a:endParaRPr lang="en-US" dirty="0"/>
          </a:p>
        </p:txBody>
      </p:sp>
    </p:spTree>
    <p:extLst>
      <p:ext uri="{BB962C8B-B14F-4D97-AF65-F5344CB8AC3E}">
        <p14:creationId xmlns:p14="http://schemas.microsoft.com/office/powerpoint/2010/main" val="567984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85</a:t>
            </a:fld>
            <a:endParaRPr lang="en-US" dirty="0"/>
          </a:p>
        </p:txBody>
      </p:sp>
    </p:spTree>
    <p:extLst>
      <p:ext uri="{BB962C8B-B14F-4D97-AF65-F5344CB8AC3E}">
        <p14:creationId xmlns:p14="http://schemas.microsoft.com/office/powerpoint/2010/main" val="988633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86</a:t>
            </a:fld>
            <a:endParaRPr lang="en-US" dirty="0"/>
          </a:p>
        </p:txBody>
      </p:sp>
    </p:spTree>
    <p:extLst>
      <p:ext uri="{BB962C8B-B14F-4D97-AF65-F5344CB8AC3E}">
        <p14:creationId xmlns:p14="http://schemas.microsoft.com/office/powerpoint/2010/main" val="988633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4" y="8831264"/>
            <a:ext cx="3038475" cy="465138"/>
          </a:xfrm>
          <a:prstGeom prst="rect">
            <a:avLst/>
          </a:prstGeom>
          <a:noFill/>
          <a:ln w="9525">
            <a:noFill/>
            <a:miter lim="800000"/>
            <a:headEnd/>
            <a:tailEnd/>
          </a:ln>
        </p:spPr>
        <p:txBody>
          <a:bodyPr lIns="91626" tIns="45813" rIns="91626" bIns="45813" anchor="b"/>
          <a:lstStyle/>
          <a:p>
            <a:pPr algn="r" defTabSz="913991"/>
            <a:fld id="{CBDB0122-B9FB-4959-94C8-DA8084B7A4FF}" type="slidenum">
              <a:rPr lang="es-ES_tradnl" sz="1200">
                <a:solidFill>
                  <a:prstClr val="black"/>
                </a:solidFill>
              </a:rPr>
              <a:pPr algn="r" defTabSz="913991"/>
              <a:t>13</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41" tIns="46521" rIns="93041" bIns="46521" anchor="b"/>
          <a:lstStyle/>
          <a:p>
            <a:pPr algn="r" defTabSz="929612" eaLnBrk="0" hangingPunct="0">
              <a:spcBef>
                <a:spcPct val="25000"/>
              </a:spcBef>
              <a:buFontTx/>
              <a:buChar char="•"/>
            </a:pPr>
            <a:fld id="{6D491EAF-F870-412E-824F-E1C1306A68D4}" type="slidenum">
              <a:rPr lang="en-US" sz="1200">
                <a:solidFill>
                  <a:prstClr val="black"/>
                </a:solidFill>
              </a:rPr>
              <a:pPr algn="r" defTabSz="929612" eaLnBrk="0" hangingPunct="0">
                <a:spcBef>
                  <a:spcPct val="25000"/>
                </a:spcBef>
                <a:buFontTx/>
                <a:buChar char="•"/>
              </a:pPr>
              <a:t>13</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2"/>
            <a:ext cx="5106987" cy="4211637"/>
          </a:xfrm>
          <a:prstGeom prst="rect">
            <a:avLst/>
          </a:prstGeom>
          <a:noFill/>
          <a:ln/>
        </p:spPr>
        <p:txBody>
          <a:bodyPr lIns="93041" tIns="46521" rIns="93041" bIns="46521"/>
          <a:lstStyle/>
          <a:p>
            <a:pPr eaLnBrk="1" hangingPunct="1"/>
            <a:endParaRPr lang="es-ES_tradnl"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1934" y="8831264"/>
            <a:ext cx="3038475" cy="465138"/>
          </a:xfrm>
          <a:prstGeom prst="rect">
            <a:avLst/>
          </a:prstGeom>
          <a:noFill/>
          <a:ln w="9525">
            <a:noFill/>
            <a:miter lim="800000"/>
            <a:headEnd/>
            <a:tailEnd/>
          </a:ln>
        </p:spPr>
        <p:txBody>
          <a:bodyPr lIns="91626" tIns="45813" rIns="91626" bIns="45813" anchor="b"/>
          <a:lstStyle/>
          <a:p>
            <a:pPr algn="r" defTabSz="913991"/>
            <a:fld id="{CBDB0122-B9FB-4959-94C8-DA8084B7A4FF}" type="slidenum">
              <a:rPr lang="es-ES_tradnl" sz="1200">
                <a:solidFill>
                  <a:prstClr val="black"/>
                </a:solidFill>
              </a:rPr>
              <a:pPr algn="r" defTabSz="913991"/>
              <a:t>14</a:t>
            </a:fld>
            <a:endParaRPr lang="es-ES_tradnl" sz="1200" dirty="0">
              <a:solidFill>
                <a:prstClr val="black"/>
              </a:solidFill>
            </a:endParaRPr>
          </a:p>
        </p:txBody>
      </p:sp>
      <p:sp>
        <p:nvSpPr>
          <p:cNvPr id="44035" name="Rectangle 7"/>
          <p:cNvSpPr txBox="1">
            <a:spLocks noGrp="1" noChangeArrowheads="1"/>
          </p:cNvSpPr>
          <p:nvPr/>
        </p:nvSpPr>
        <p:spPr bwMode="auto">
          <a:xfrm>
            <a:off x="4005264" y="8848732"/>
            <a:ext cx="2989262" cy="428625"/>
          </a:xfrm>
          <a:prstGeom prst="rect">
            <a:avLst/>
          </a:prstGeom>
          <a:noFill/>
          <a:ln w="9525">
            <a:noFill/>
            <a:miter lim="800000"/>
            <a:headEnd/>
            <a:tailEnd/>
          </a:ln>
        </p:spPr>
        <p:txBody>
          <a:bodyPr lIns="93041" tIns="46521" rIns="93041" bIns="46521" anchor="b"/>
          <a:lstStyle/>
          <a:p>
            <a:pPr algn="r" defTabSz="929612" eaLnBrk="0" hangingPunct="0">
              <a:spcBef>
                <a:spcPct val="25000"/>
              </a:spcBef>
              <a:buFontTx/>
              <a:buChar char="•"/>
            </a:pPr>
            <a:fld id="{6D491EAF-F870-412E-824F-E1C1306A68D4}" type="slidenum">
              <a:rPr lang="en-US" sz="1200">
                <a:solidFill>
                  <a:prstClr val="black"/>
                </a:solidFill>
              </a:rPr>
              <a:pPr algn="r" defTabSz="929612" eaLnBrk="0" hangingPunct="0">
                <a:spcBef>
                  <a:spcPct val="25000"/>
                </a:spcBef>
                <a:buFontTx/>
                <a:buChar char="•"/>
              </a:pPr>
              <a:t>14</a:t>
            </a:fld>
            <a:endParaRPr lang="en-US" sz="1200" dirty="0">
              <a:solidFill>
                <a:prstClr val="black"/>
              </a:solidFill>
            </a:endParaRPr>
          </a:p>
        </p:txBody>
      </p:sp>
      <p:sp>
        <p:nvSpPr>
          <p:cNvPr id="44036" name="Rectangle 2"/>
          <p:cNvSpPr>
            <a:spLocks noGrp="1" noRot="1" noChangeAspect="1" noChangeArrowheads="1" noTextEdit="1"/>
          </p:cNvSpPr>
          <p:nvPr>
            <p:ph type="sldImg"/>
          </p:nvPr>
        </p:nvSpPr>
        <p:spPr>
          <a:xfrm>
            <a:off x="1173163" y="719138"/>
            <a:ext cx="4657725" cy="3492500"/>
          </a:xfrm>
          <a:ln/>
        </p:spPr>
      </p:sp>
      <p:sp>
        <p:nvSpPr>
          <p:cNvPr id="44037" name="Rectangle 3"/>
          <p:cNvSpPr>
            <a:spLocks noGrp="1" noChangeArrowheads="1"/>
          </p:cNvSpPr>
          <p:nvPr>
            <p:ph type="body" idx="1"/>
          </p:nvPr>
        </p:nvSpPr>
        <p:spPr>
          <a:xfrm>
            <a:off x="944563" y="4424372"/>
            <a:ext cx="5106987" cy="4211637"/>
          </a:xfrm>
          <a:prstGeom prst="rect">
            <a:avLst/>
          </a:prstGeom>
          <a:noFill/>
          <a:ln/>
        </p:spPr>
        <p:txBody>
          <a:bodyPr lIns="93041" tIns="46521" rIns="93041" bIns="46521"/>
          <a:lstStyle/>
          <a:p>
            <a:pPr eaLnBrk="1" hangingPunct="1"/>
            <a:endParaRPr lang="es-ES_tradnl"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GB" dirty="0"/>
          </a:p>
        </p:txBody>
      </p:sp>
      <p:sp>
        <p:nvSpPr>
          <p:cNvPr id="4" name="3 Marcador de número de diapositiva"/>
          <p:cNvSpPr>
            <a:spLocks noGrp="1"/>
          </p:cNvSpPr>
          <p:nvPr>
            <p:ph type="sldNum" sz="quarter" idx="10"/>
          </p:nvPr>
        </p:nvSpPr>
        <p:spPr/>
        <p:txBody>
          <a:bodyPr/>
          <a:lstStyle/>
          <a:p>
            <a:fld id="{044EB8DD-E981-4786-B2D9-AF1C8B3E5779}" type="slidenum">
              <a:rPr lang="es-ES_tradnl" smtClean="0">
                <a:solidFill>
                  <a:prstClr val="black"/>
                </a:solidFill>
              </a:rPr>
              <a:pPr/>
              <a:t>34</a:t>
            </a:fld>
            <a:endParaRPr lang="es-ES_tradnl" dirty="0">
              <a:solidFill>
                <a:prstClr val="black"/>
              </a:solidFill>
            </a:endParaRPr>
          </a:p>
        </p:txBody>
      </p:sp>
    </p:spTree>
    <p:extLst>
      <p:ext uri="{BB962C8B-B14F-4D97-AF65-F5344CB8AC3E}">
        <p14:creationId xmlns:p14="http://schemas.microsoft.com/office/powerpoint/2010/main" val="284019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effectLst/>
              <a:latin typeface="Arial" panose="020B0604020202020204" pitchFamily="34" charset="0"/>
              <a:ea typeface="MS PGothic" pitchFamily="34" charset="-128"/>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37</a:t>
            </a:fld>
            <a:endParaRPr lang="en-US" dirty="0"/>
          </a:p>
        </p:txBody>
      </p:sp>
    </p:spTree>
    <p:extLst>
      <p:ext uri="{BB962C8B-B14F-4D97-AF65-F5344CB8AC3E}">
        <p14:creationId xmlns:p14="http://schemas.microsoft.com/office/powerpoint/2010/main" val="319501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t>Implemented audit recommendation 06/30/14</a:t>
            </a:r>
          </a:p>
          <a:p>
            <a:pPr eaLnBrk="1" hangingPunct="1"/>
            <a:endParaRPr lang="en-US" altLang="en-US" dirty="0" smtClean="0"/>
          </a:p>
          <a:p>
            <a:pPr eaLnBrk="1" hangingPunct="1"/>
            <a:r>
              <a:rPr lang="en-US" altLang="en-US" dirty="0" smtClean="0"/>
              <a:t>The trade execution process will be modified such that Back Office Securities does not participate in the pre-execution trade validation process. Documented procedures will adequately reflect the modified process. </a:t>
            </a:r>
          </a:p>
          <a:p>
            <a:pPr eaLnBrk="1" hangingPunct="1"/>
            <a:endParaRPr lang="en-US" altLang="en-US" dirty="0" smtClean="0"/>
          </a:p>
          <a:p>
            <a:pPr eaLnBrk="1" hangingPunct="1"/>
            <a:r>
              <a:rPr lang="en-US" altLang="en-US" dirty="0" smtClean="0"/>
              <a:t>Implemented audit recommendation 05/31/14</a:t>
            </a:r>
          </a:p>
          <a:p>
            <a:pPr eaLnBrk="1" hangingPunct="1"/>
            <a:endParaRPr lang="en-US" altLang="en-US" dirty="0" smtClean="0"/>
          </a:p>
          <a:p>
            <a:pPr eaLnBrk="1" hangingPunct="1"/>
            <a:r>
              <a:rPr lang="en-US" altLang="en-US" dirty="0" smtClean="0"/>
              <a:t>Automated reconciliation processes surrounding 360, T24, and Bloomberg will be improved to include unexecuted orders:</a:t>
            </a:r>
          </a:p>
          <a:p>
            <a:pPr eaLnBrk="1" hangingPunct="1"/>
            <a:r>
              <a:rPr lang="en-US" altLang="en-US" dirty="0" smtClean="0"/>
              <a:t>• Placed in 360 but not reflected in T24</a:t>
            </a:r>
          </a:p>
          <a:p>
            <a:pPr eaLnBrk="1" hangingPunct="1"/>
            <a:r>
              <a:rPr lang="en-US" altLang="en-US" dirty="0" smtClean="0"/>
              <a:t>• Placed in T24 but not reflected in Bloomberg</a:t>
            </a:r>
          </a:p>
          <a:p>
            <a:pPr eaLnBrk="1" hangingPunct="1"/>
            <a:r>
              <a:rPr lang="en-US" altLang="en-US" dirty="0" smtClean="0"/>
              <a:t>• Placed in Bloomberg but not reflected in T24</a:t>
            </a:r>
          </a:p>
          <a:p>
            <a:pPr eaLnBrk="1" hangingPunct="1"/>
            <a:endParaRPr lang="es-VE" altLang="en-US" dirty="0" smtClean="0"/>
          </a:p>
          <a:p>
            <a:pPr eaLnBrk="1" hangingPunct="1"/>
            <a:r>
              <a:rPr lang="es-VE" altLang="en-US" dirty="0" smtClean="0"/>
              <a:t>2015:</a:t>
            </a:r>
          </a:p>
          <a:p>
            <a:pPr eaLnBrk="1" hangingPunct="1"/>
            <a:endParaRPr lang="en-US" altLang="en-US" dirty="0" smtClean="0"/>
          </a:p>
          <a:p>
            <a:pPr eaLnBrk="1" hangingPunct="1"/>
            <a:r>
              <a:rPr lang="en-US" sz="1200" b="0" i="0" u="none" strike="noStrike" kern="1200" dirty="0" smtClean="0">
                <a:solidFill>
                  <a:schemeClr val="tx1"/>
                </a:solidFill>
                <a:effectLst/>
                <a:latin typeface="Arial" charset="0"/>
                <a:ea typeface="MS PGothic" pitchFamily="34" charset="-128"/>
                <a:cs typeface="ＭＳ Ｐゴシック" pitchFamily="-112" charset="-128"/>
              </a:rPr>
              <a:t>Dec 2015 - $292,773 - Duplicated payments due to reprocessing of a batch file which was not removed from the server</a:t>
            </a:r>
            <a:r>
              <a:rPr lang="en-US" dirty="0" smtClean="0"/>
              <a:t> (Recovered $279,430)</a:t>
            </a:r>
          </a:p>
          <a:p>
            <a:pPr eaLnBrk="1" hangingPunct="1"/>
            <a:endParaRPr lang="en-US" altLang="en-US" dirty="0" smtClean="0"/>
          </a:p>
          <a:p>
            <a:pPr eaLnBrk="1" hangingPunct="1"/>
            <a:r>
              <a:rPr lang="es-VE" altLang="en-US" dirty="0" smtClean="0"/>
              <a:t>Jul 2015 - $19,032 - </a:t>
            </a:r>
            <a:r>
              <a:rPr lang="en-US" altLang="en-US" dirty="0" smtClean="0"/>
              <a:t>Input error. </a:t>
            </a:r>
            <a:r>
              <a:rPr lang="en-US" altLang="en-US" dirty="0" err="1" smtClean="0"/>
              <a:t>Overpurchase</a:t>
            </a:r>
            <a:r>
              <a:rPr lang="en-US" altLang="en-US" dirty="0" smtClean="0"/>
              <a:t> of shares. (Trading Process -AIS)</a:t>
            </a:r>
          </a:p>
          <a:p>
            <a:pPr eaLnBrk="1" hangingPunct="1"/>
            <a:r>
              <a:rPr lang="es-VE" altLang="en-US" dirty="0" smtClean="0"/>
              <a:t>Jun 2015 - $24,900 - </a:t>
            </a:r>
            <a:r>
              <a:rPr lang="en-US" altLang="en-US" dirty="0" smtClean="0"/>
              <a:t>Order was requested to by GTC and was placed as GTD (Trading Process -AIS)</a:t>
            </a:r>
          </a:p>
          <a:p>
            <a:pPr eaLnBrk="1" hangingPunct="1"/>
            <a:r>
              <a:rPr lang="en-US" altLang="en-US" dirty="0" smtClean="0"/>
              <a:t>Apr 2015 - $33,025 - Fraudulent instructions processed to an unauthorized beneficiary since 2007 (Wire Payment)</a:t>
            </a:r>
          </a:p>
          <a:p>
            <a:pPr eaLnBrk="1" hangingPunct="1"/>
            <a:r>
              <a:rPr lang="es-VE" altLang="en-US" dirty="0" err="1" smtClean="0"/>
              <a:t>Jan</a:t>
            </a:r>
            <a:r>
              <a:rPr lang="es-VE" altLang="en-US" dirty="0" smtClean="0"/>
              <a:t> 2015 – $</a:t>
            </a:r>
            <a:r>
              <a:rPr lang="en-US" altLang="en-US" dirty="0" smtClean="0"/>
              <a:t>17,085 - Fraudulent wire transfer instructions processed. (Wire Payment)</a:t>
            </a:r>
          </a:p>
          <a:p>
            <a:pPr eaLnBrk="1" hangingPunct="1"/>
            <a:endParaRPr lang="es-VE" altLang="en-US" dirty="0" smtClean="0"/>
          </a:p>
          <a:p>
            <a:pPr eaLnBrk="1" hangingPunct="1"/>
            <a:r>
              <a:rPr lang="es-VE" altLang="en-US" dirty="0" err="1" smtClean="0"/>
              <a:t>Recoveries</a:t>
            </a:r>
            <a:r>
              <a:rPr lang="es-VE" altLang="en-US" dirty="0" smtClean="0"/>
              <a:t>:</a:t>
            </a:r>
          </a:p>
          <a:p>
            <a:pPr eaLnBrk="1" hangingPunct="1"/>
            <a:endParaRPr lang="es-VE" altLang="en-US" dirty="0" smtClean="0"/>
          </a:p>
          <a:p>
            <a:pPr eaLnBrk="1" hangingPunct="1"/>
            <a:r>
              <a:rPr lang="es-VE" altLang="en-US" dirty="0" smtClean="0"/>
              <a:t>$4,544 - </a:t>
            </a:r>
            <a:r>
              <a:rPr lang="es-VE" altLang="en-US" dirty="0" err="1" smtClean="0"/>
              <a:t>Related</a:t>
            </a:r>
            <a:r>
              <a:rPr lang="es-VE" altLang="en-US" dirty="0" smtClean="0"/>
              <a:t> to </a:t>
            </a:r>
            <a:r>
              <a:rPr lang="es-VE" altLang="en-US" dirty="0" err="1" smtClean="0"/>
              <a:t>fraudulent</a:t>
            </a:r>
            <a:r>
              <a:rPr lang="es-VE" altLang="en-US" dirty="0" smtClean="0"/>
              <a:t> </a:t>
            </a:r>
            <a:r>
              <a:rPr lang="es-VE" altLang="en-US" dirty="0" err="1" smtClean="0"/>
              <a:t>wire</a:t>
            </a:r>
            <a:r>
              <a:rPr lang="es-VE" altLang="en-US" dirty="0" smtClean="0"/>
              <a:t> transfer </a:t>
            </a:r>
            <a:r>
              <a:rPr lang="es-VE" altLang="en-US" dirty="0" err="1" smtClean="0"/>
              <a:t>from</a:t>
            </a:r>
            <a:r>
              <a:rPr lang="es-VE" altLang="en-US" dirty="0" smtClean="0"/>
              <a:t> </a:t>
            </a:r>
            <a:r>
              <a:rPr lang="es-VE" altLang="en-US" dirty="0" err="1" smtClean="0"/>
              <a:t>Dec</a:t>
            </a:r>
            <a:r>
              <a:rPr lang="es-VE" altLang="en-US" dirty="0" smtClean="0"/>
              <a:t> 2014</a:t>
            </a:r>
          </a:p>
          <a:p>
            <a:pPr eaLnBrk="1" hangingPunct="1"/>
            <a:endParaRPr lang="en-US" altLang="en-US" dirty="0" smtClean="0"/>
          </a:p>
          <a:p>
            <a:pPr eaLnBrk="1" hangingPunct="1"/>
            <a:r>
              <a:rPr lang="en-US" altLang="en-US" dirty="0" smtClean="0"/>
              <a:t>2014:</a:t>
            </a:r>
          </a:p>
          <a:p>
            <a:pPr eaLnBrk="1" hangingPunct="1"/>
            <a:r>
              <a:rPr lang="en-US" altLang="en-US" dirty="0" smtClean="0"/>
              <a:t>31 Dec 2014 - $33,237.41 - Advisor introduced cash value as nominal on 360. </a:t>
            </a:r>
          </a:p>
          <a:p>
            <a:pPr eaLnBrk="1" hangingPunct="1"/>
            <a:r>
              <a:rPr lang="en-US" altLang="en-US" dirty="0" smtClean="0"/>
              <a:t>28 Aug 2014 - $52,900.00 -Trading script was not followed, consequently </a:t>
            </a:r>
            <a:r>
              <a:rPr lang="en-US" altLang="en-US" dirty="0" err="1" smtClean="0"/>
              <a:t>overpurchase</a:t>
            </a:r>
            <a:r>
              <a:rPr lang="en-US" altLang="en-US" dirty="0" smtClean="0"/>
              <a:t> of shares due to a not updated price.</a:t>
            </a:r>
          </a:p>
          <a:p>
            <a:pPr eaLnBrk="1" hangingPunct="1"/>
            <a:r>
              <a:rPr lang="en-US" altLang="en-US" dirty="0" smtClean="0"/>
              <a:t>24 Apr 2014 - $24,529.19 - BSI was not informed on changes in </a:t>
            </a:r>
            <a:r>
              <a:rPr lang="en-US" altLang="en-US" dirty="0" err="1" smtClean="0"/>
              <a:t>BoA</a:t>
            </a:r>
            <a:r>
              <a:rPr lang="en-US" altLang="en-US" dirty="0" smtClean="0"/>
              <a:t> credit line. Therefore IRS payment was rejected.</a:t>
            </a:r>
          </a:p>
          <a:p>
            <a:pPr eaLnBrk="1" hangingPunct="1"/>
            <a:endParaRPr lang="en-US" altLang="en-US" dirty="0" smtClean="0"/>
          </a:p>
          <a:p>
            <a:pPr eaLnBrk="1" hangingPunct="1"/>
            <a:r>
              <a:rPr lang="en-US" altLang="en-US" dirty="0" smtClean="0"/>
              <a:t>Recoveries: </a:t>
            </a:r>
          </a:p>
          <a:p>
            <a:pPr eaLnBrk="1" hangingPunct="1"/>
            <a:endParaRPr lang="en-US" altLang="en-US" dirty="0" smtClean="0"/>
          </a:p>
          <a:p>
            <a:pPr eaLnBrk="1" hangingPunct="1"/>
            <a:r>
              <a:rPr lang="en-US" altLang="en-US" dirty="0" smtClean="0"/>
              <a:t>No recoveries in YTD.</a:t>
            </a:r>
            <a:br>
              <a:rPr lang="en-US" altLang="en-US" dirty="0" smtClean="0"/>
            </a:br>
            <a:r>
              <a:rPr lang="en-US" altLang="en-US" dirty="0" smtClean="0"/>
              <a:t/>
            </a:r>
            <a:br>
              <a:rPr lang="en-US" altLang="en-US" dirty="0" smtClean="0"/>
            </a:br>
            <a:r>
              <a:rPr lang="en-US" altLang="en-US" dirty="0" smtClean="0"/>
              <a:t>2013: </a:t>
            </a:r>
          </a:p>
          <a:p>
            <a:pPr eaLnBrk="1" hangingPunct="1"/>
            <a:r>
              <a:rPr lang="en-US" altLang="en-US" dirty="0" smtClean="0"/>
              <a:t>30 Sep 2013 - $51,234.67 - Trading error with Managed Accounts. Modeling was run with incorrect security price.</a:t>
            </a:r>
          </a:p>
          <a:p>
            <a:pPr eaLnBrk="1" hangingPunct="1"/>
            <a:r>
              <a:rPr lang="en-US" altLang="en-US" dirty="0" smtClean="0"/>
              <a:t>Recoveries:</a:t>
            </a:r>
          </a:p>
          <a:p>
            <a:pPr eaLnBrk="1" hangingPunct="1"/>
            <a:r>
              <a:rPr lang="en-US" altLang="en-US" dirty="0" smtClean="0"/>
              <a:t>Debit Card Fraud: $5,906.31 on 2013 from 4 events. </a:t>
            </a:r>
            <a:endParaRPr lang="en-US" altLang="en-US" b="1" dirty="0" smtClean="0"/>
          </a:p>
          <a:p>
            <a:pPr eaLnBrk="1" hangingPunct="1"/>
            <a:r>
              <a:rPr lang="es-ES" altLang="en-US" dirty="0" smtClean="0"/>
              <a:t>Non-</a:t>
            </a:r>
            <a:r>
              <a:rPr lang="es-ES" altLang="en-US" dirty="0" err="1" smtClean="0"/>
              <a:t>client</a:t>
            </a:r>
            <a:r>
              <a:rPr lang="es-ES" altLang="en-US" dirty="0" smtClean="0"/>
              <a:t> </a:t>
            </a:r>
            <a:r>
              <a:rPr lang="es-ES" altLang="en-US" dirty="0" err="1" smtClean="0"/>
              <a:t>counterparty</a:t>
            </a:r>
            <a:r>
              <a:rPr lang="es-ES" altLang="en-US" dirty="0" smtClean="0"/>
              <a:t> and </a:t>
            </a:r>
            <a:r>
              <a:rPr lang="es-ES" altLang="en-US" dirty="0" err="1" smtClean="0"/>
              <a:t>financial</a:t>
            </a:r>
            <a:r>
              <a:rPr lang="es-ES" altLang="en-US" dirty="0" smtClean="0"/>
              <a:t> </a:t>
            </a:r>
            <a:r>
              <a:rPr lang="es-ES" altLang="en-US" dirty="0" err="1" smtClean="0"/>
              <a:t>institution</a:t>
            </a:r>
            <a:r>
              <a:rPr lang="es-ES" altLang="en-US" dirty="0" smtClean="0"/>
              <a:t> disputes. Facebook IPO: $</a:t>
            </a:r>
            <a:r>
              <a:rPr lang="en-US" altLang="en-US" dirty="0" smtClean="0"/>
              <a:t>23,282.31</a:t>
            </a:r>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C95B168E-2D4F-4C34-B0B9-704A69CF462F}" type="slidenum">
              <a:rPr lang="en-US" smtClean="0"/>
              <a:pPr/>
              <a:t>39</a:t>
            </a:fld>
            <a:endParaRPr lang="en-US" dirty="0"/>
          </a:p>
        </p:txBody>
      </p:sp>
    </p:spTree>
    <p:extLst>
      <p:ext uri="{BB962C8B-B14F-4D97-AF65-F5344CB8AC3E}">
        <p14:creationId xmlns:p14="http://schemas.microsoft.com/office/powerpoint/2010/main" val="285327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4" name="Date Placeholder 5"/>
          <p:cNvSpPr>
            <a:spLocks noGrp="1"/>
          </p:cNvSpPr>
          <p:nvPr>
            <p:ph type="dt" sz="half" idx="2"/>
          </p:nvPr>
        </p:nvSpPr>
        <p:spPr>
          <a:xfrm>
            <a:off x="457200" y="6313125"/>
            <a:ext cx="31813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TIME STAMP : 6/15/2016 and TIME </a:t>
            </a:r>
            <a:endParaRPr lang="en-US" dirty="0"/>
          </a:p>
        </p:txBody>
      </p:sp>
    </p:spTree>
    <p:extLst>
      <p:ext uri="{BB962C8B-B14F-4D97-AF65-F5344CB8AC3E}">
        <p14:creationId xmlns:p14="http://schemas.microsoft.com/office/powerpoint/2010/main" val="40620400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149018" y="99785"/>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31790" y="452510"/>
            <a:ext cx="8252202"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90" y="888120"/>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49898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a:t>
            </a:fld>
            <a:endParaRPr lang="es-ES_tradnl" sz="1200" b="1" dirty="0">
              <a:solidFill>
                <a:srgbClr val="FF0000"/>
              </a:solidFill>
              <a:latin typeface="Arial"/>
              <a:cs typeface="Arial"/>
            </a:endParaRPr>
          </a:p>
        </p:txBody>
      </p:sp>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7" y="646792"/>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5"/>
          <p:cNvSpPr>
            <a:spLocks noGrp="1"/>
          </p:cNvSpPr>
          <p:nvPr>
            <p:ph type="dt" sz="half" idx="2"/>
          </p:nvPr>
        </p:nvSpPr>
        <p:spPr>
          <a:xfrm>
            <a:off x="457200" y="6313125"/>
            <a:ext cx="31813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TIME STAMP : 6/15/2016 and TIME </a:t>
            </a:r>
            <a:endParaRPr lang="en-US" dirty="0"/>
          </a:p>
        </p:txBody>
      </p:sp>
    </p:spTree>
    <p:extLst>
      <p:ext uri="{BB962C8B-B14F-4D97-AF65-F5344CB8AC3E}">
        <p14:creationId xmlns:p14="http://schemas.microsoft.com/office/powerpoint/2010/main" val="33786365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149018" y="99785"/>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31790" y="452510"/>
            <a:ext cx="8252202"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90" y="888120"/>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09088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7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149018" y="99785"/>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31790" y="452510"/>
            <a:ext cx="8252202"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90" y="888120"/>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16035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8_Basic Body Slide">
    <p:spTree>
      <p:nvGrpSpPr>
        <p:cNvPr id="1" name=""/>
        <p:cNvGrpSpPr/>
        <p:nvPr/>
      </p:nvGrpSpPr>
      <p:grpSpPr>
        <a:xfrm>
          <a:off x="0" y="0"/>
          <a:ext cx="0" cy="0"/>
          <a:chOff x="0" y="0"/>
          <a:chExt cx="0" cy="0"/>
        </a:xfrm>
      </p:grpSpPr>
      <p:sp>
        <p:nvSpPr>
          <p:cNvPr id="9" name="Slide Number Placeholder 3"/>
          <p:cNvSpPr txBox="1">
            <a:spLocks/>
          </p:cNvSpPr>
          <p:nvPr userDrawn="1"/>
        </p:nvSpPr>
        <p:spPr>
          <a:xfrm>
            <a:off x="8149018" y="99785"/>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lnSpc>
                <a:spcPct val="100000"/>
              </a:lnSpc>
            </a:pPr>
            <a:fld id="{B98CC7B8-F110-4D3A-ACF6-8C19E354A8EE}" type="slidenum">
              <a:rPr lang="es-ES_tradnl" sz="1200" b="1" smtClean="0">
                <a:solidFill>
                  <a:srgbClr val="FF0000"/>
                </a:solidFill>
                <a:latin typeface="Arial"/>
                <a:cs typeface="Arial"/>
              </a:rPr>
              <a:pPr algn="r">
                <a:lnSpc>
                  <a:spcPct val="100000"/>
                </a:lnSpc>
              </a:pPr>
              <a:t>‹#›</a:t>
            </a:fld>
            <a:endParaRPr lang="es-ES_tradnl" sz="1200" b="1" dirty="0">
              <a:solidFill>
                <a:srgbClr val="FF0000"/>
              </a:solidFill>
              <a:latin typeface="Arial"/>
              <a:cs typeface="Arial"/>
            </a:endParaRPr>
          </a:p>
        </p:txBody>
      </p:sp>
      <p:sp>
        <p:nvSpPr>
          <p:cNvPr id="5" name="Content Placeholder 4"/>
          <p:cNvSpPr>
            <a:spLocks noGrp="1"/>
          </p:cNvSpPr>
          <p:nvPr>
            <p:ph sz="quarter" idx="11" hasCustomPrompt="1"/>
          </p:nvPr>
        </p:nvSpPr>
        <p:spPr>
          <a:xfrm>
            <a:off x="331790" y="452510"/>
            <a:ext cx="8252202"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 (Arial 24pt Bold/Black)</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90" y="888120"/>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40100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ítulo y objetos">
    <p:spTree>
      <p:nvGrpSpPr>
        <p:cNvPr id="1" name=""/>
        <p:cNvGrpSpPr/>
        <p:nvPr/>
      </p:nvGrpSpPr>
      <p:grpSpPr>
        <a:xfrm>
          <a:off x="0" y="0"/>
          <a:ext cx="0" cy="0"/>
          <a:chOff x="0" y="0"/>
          <a:chExt cx="0" cy="0"/>
        </a:xfrm>
      </p:grpSpPr>
      <p:sp>
        <p:nvSpPr>
          <p:cNvPr id="25" name="Title 1"/>
          <p:cNvSpPr>
            <a:spLocks noGrp="1"/>
          </p:cNvSpPr>
          <p:nvPr>
            <p:ph type="ctrTitle" hasCustomPrompt="1"/>
          </p:nvPr>
        </p:nvSpPr>
        <p:spPr>
          <a:xfrm>
            <a:off x="609899" y="70400"/>
            <a:ext cx="6881147" cy="561600"/>
          </a:xfrm>
          <a:prstGeom prst="rect">
            <a:avLst/>
          </a:prstGeom>
        </p:spPr>
        <p:txBody>
          <a:bodyPr vert="horz" lIns="0" tIns="45720" rIns="91440" bIns="45720" rtlCol="0" anchor="t" anchorCtr="0">
            <a:noAutofit/>
          </a:bodyPr>
          <a:lstStyle>
            <a:lvl1pPr>
              <a:defRPr lang="en-US" sz="3200" dirty="0">
                <a:solidFill>
                  <a:srgbClr val="FF0000"/>
                </a:solidFill>
                <a:latin typeface="+mn-lt"/>
                <a:cs typeface="Arial" panose="020B0604020202020204" pitchFamily="34" charset="0"/>
              </a:defRPr>
            </a:lvl1pPr>
          </a:lstStyle>
          <a:p>
            <a:pPr marL="0" lvl="0"/>
            <a:r>
              <a:rPr lang="es-ES" dirty="0" smtClean="0"/>
              <a:t>Haga clic para modificar el título</a:t>
            </a:r>
            <a:endParaRPr lang="en-US" dirty="0"/>
          </a:p>
        </p:txBody>
      </p:sp>
      <p:sp>
        <p:nvSpPr>
          <p:cNvPr id="26" name="25 Rectángulo"/>
          <p:cNvSpPr/>
          <p:nvPr userDrawn="1"/>
        </p:nvSpPr>
        <p:spPr bwMode="ltGray">
          <a:xfrm>
            <a:off x="609600" y="727882"/>
            <a:ext cx="8534399" cy="241200"/>
          </a:xfrm>
          <a:prstGeom prst="rect">
            <a:avLst/>
          </a:prstGeom>
          <a:solidFill>
            <a:srgbClr val="727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s-ES_tradnl" dirty="0">
              <a:solidFill>
                <a:prstClr val="white"/>
              </a:solidFill>
            </a:endParaRPr>
          </a:p>
        </p:txBody>
      </p:sp>
      <p:cxnSp>
        <p:nvCxnSpPr>
          <p:cNvPr id="27" name="26 Conector recto"/>
          <p:cNvCxnSpPr/>
          <p:nvPr userDrawn="1"/>
        </p:nvCxnSpPr>
        <p:spPr bwMode="gray">
          <a:xfrm>
            <a:off x="1740904" y="704264"/>
            <a:ext cx="0" cy="3111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userDrawn="1"/>
        </p:nvCxnSpPr>
        <p:spPr bwMode="gray">
          <a:xfrm>
            <a:off x="2872208" y="704264"/>
            <a:ext cx="0" cy="3111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userDrawn="1"/>
        </p:nvCxnSpPr>
        <p:spPr bwMode="gray">
          <a:xfrm>
            <a:off x="4003512" y="704264"/>
            <a:ext cx="0" cy="3111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b="33561"/>
          <a:stretch/>
        </p:blipFill>
        <p:spPr>
          <a:xfrm>
            <a:off x="7637333" y="54833"/>
            <a:ext cx="1556096" cy="413000"/>
          </a:xfrm>
          <a:prstGeom prst="rect">
            <a:avLst/>
          </a:prstGeom>
        </p:spPr>
      </p:pic>
    </p:spTree>
    <p:extLst>
      <p:ext uri="{BB962C8B-B14F-4D97-AF65-F5344CB8AC3E}">
        <p14:creationId xmlns:p14="http://schemas.microsoft.com/office/powerpoint/2010/main" val="59730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2 Marcador de número de diapositiva"/>
          <p:cNvSpPr>
            <a:spLocks noGrp="1"/>
          </p:cNvSpPr>
          <p:nvPr>
            <p:ph type="sldNum" sz="quarter" idx="10"/>
          </p:nvPr>
        </p:nvSpPr>
        <p:spPr>
          <a:xfrm>
            <a:off x="0" y="6375400"/>
            <a:ext cx="436563" cy="482600"/>
          </a:xfrm>
          <a:prstGeom prst="rect">
            <a:avLst/>
          </a:prstGeom>
        </p:spPr>
        <p:txBody>
          <a:bodyPr/>
          <a:lstStyle>
            <a:lvl1pPr>
              <a:defRPr sz="1050"/>
            </a:lvl1pPr>
          </a:lstStyle>
          <a:p>
            <a:pPr>
              <a:defRPr/>
            </a:pPr>
            <a:fld id="{0AFB00BB-C9F2-4984-A022-9AF776E36CE0}" type="slidenum">
              <a:rPr lang="es-ES">
                <a:solidFill>
                  <a:prstClr val="white"/>
                </a:solidFill>
              </a:rPr>
              <a:pPr>
                <a:defRPr/>
              </a:pPr>
              <a:t>‹#›</a:t>
            </a:fld>
            <a:endParaRPr lang="es-ES" dirty="0">
              <a:solidFill>
                <a:prstClr val="white"/>
              </a:solidFill>
            </a:endParaRPr>
          </a:p>
        </p:txBody>
      </p:sp>
    </p:spTree>
    <p:extLst>
      <p:ext uri="{BB962C8B-B14F-4D97-AF65-F5344CB8AC3E}">
        <p14:creationId xmlns:p14="http://schemas.microsoft.com/office/powerpoint/2010/main" val="1419304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82000" cy="457200"/>
          </a:xfrm>
          <a:prstGeom prst="rect">
            <a:avLst/>
          </a:prstGeom>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8763000" y="0"/>
            <a:ext cx="381000" cy="381000"/>
          </a:xfrm>
          <a:prstGeom prst="rect">
            <a:avLst/>
          </a:prstGeom>
          <a:ln/>
        </p:spPr>
        <p:txBody>
          <a:bodyPr/>
          <a:lstStyle>
            <a:lvl1pPr>
              <a:defRPr/>
            </a:lvl1pPr>
          </a:lstStyle>
          <a:p>
            <a:fld id="{3AF15AD5-AA1B-4A4F-8C3F-3B47FE390FE6}" type="slidenum">
              <a:rPr lang="en-US" smtClean="0"/>
              <a:pPr/>
              <a:t>‹#›</a:t>
            </a:fld>
            <a:endParaRPr lang="en-US" dirty="0"/>
          </a:p>
        </p:txBody>
      </p:sp>
    </p:spTree>
    <p:extLst>
      <p:ext uri="{BB962C8B-B14F-4D97-AF65-F5344CB8AC3E}">
        <p14:creationId xmlns:p14="http://schemas.microsoft.com/office/powerpoint/2010/main" val="2591281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Basic Body Slide">
    <p:spTree>
      <p:nvGrpSpPr>
        <p:cNvPr id="1" name=""/>
        <p:cNvGrpSpPr/>
        <p:nvPr/>
      </p:nvGrpSpPr>
      <p:grpSpPr>
        <a:xfrm>
          <a:off x="0" y="0"/>
          <a:ext cx="0" cy="0"/>
          <a:chOff x="0" y="0"/>
          <a:chExt cx="0" cy="0"/>
        </a:xfrm>
      </p:grpSpPr>
      <p:sp>
        <p:nvSpPr>
          <p:cNvPr id="3" name="Slide Number Placeholder 3"/>
          <p:cNvSpPr txBox="1">
            <a:spLocks/>
          </p:cNvSpPr>
          <p:nvPr userDrawn="1"/>
        </p:nvSpPr>
        <p:spPr>
          <a:xfrm>
            <a:off x="8148638" y="100013"/>
            <a:ext cx="869950" cy="220662"/>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defRPr/>
            </a:pPr>
            <a:fld id="{17E6813F-3981-4D2B-8C50-199040D278A5}" type="slidenum">
              <a:rPr lang="es-ES_tradnl" sz="1200" b="1" smtClean="0">
                <a:solidFill>
                  <a:srgbClr val="FF0000"/>
                </a:solidFill>
                <a:latin typeface="Arial"/>
                <a:cs typeface="Arial"/>
              </a:rPr>
              <a:pPr algn="r">
                <a:defRPr/>
              </a:pPr>
              <a:t>‹#›</a:t>
            </a:fld>
            <a:endParaRPr lang="es-ES_tradnl" sz="1200" b="1" dirty="0">
              <a:solidFill>
                <a:srgbClr val="FF0000"/>
              </a:solidFill>
              <a:latin typeface="Arial"/>
              <a:cs typeface="Arial"/>
            </a:endParaRP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887413"/>
            <a:ext cx="8461375"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1"/>
          </p:nvPr>
        </p:nvSpPr>
        <p:spPr>
          <a:xfrm>
            <a:off x="331790" y="452510"/>
            <a:ext cx="8252202" cy="435610"/>
          </a:xfrm>
          <a:prstGeom prst="rect">
            <a:avLst/>
          </a:prstGeom>
        </p:spPr>
        <p:txBody>
          <a:bodyPr lIns="0" tIns="0" rIns="0" bIns="0" anchor="ct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p:txBody>
      </p:sp>
    </p:spTree>
    <p:extLst>
      <p:ext uri="{BB962C8B-B14F-4D97-AF65-F5344CB8AC3E}">
        <p14:creationId xmlns:p14="http://schemas.microsoft.com/office/powerpoint/2010/main" val="233376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C:\Users\n610821\Desktop\sant-MReg_positivo_RGB.300.jp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010400" y="6183909"/>
            <a:ext cx="1707505" cy="4976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7010400" y="6516667"/>
            <a:ext cx="1992086" cy="323165"/>
          </a:xfrm>
          <a:prstGeom prst="rect">
            <a:avLst/>
          </a:prstGeom>
        </p:spPr>
        <p:txBody>
          <a:bodyPr wrap="square">
            <a:spAutoFit/>
          </a:bodyPr>
          <a:lstStyle/>
          <a:p>
            <a:r>
              <a:rPr lang="en-US" sz="1500" b="1" baseline="30000" dirty="0">
                <a:solidFill>
                  <a:schemeClr val="tx1"/>
                </a:solidFill>
              </a:rPr>
              <a:t>Proprietary &amp; Confidential</a:t>
            </a:r>
            <a:endParaRPr lang="en-US" sz="1500" b="1" dirty="0">
              <a:solidFill>
                <a:schemeClr val="tx1"/>
              </a:solidFill>
            </a:endParaRPr>
          </a:p>
        </p:txBody>
      </p:sp>
      <p:sp>
        <p:nvSpPr>
          <p:cNvPr id="5" name="Rectangle 4"/>
          <p:cNvSpPr/>
          <p:nvPr userDrawn="1"/>
        </p:nvSpPr>
        <p:spPr>
          <a:xfrm>
            <a:off x="457200" y="6567251"/>
            <a:ext cx="2039341" cy="323165"/>
          </a:xfrm>
          <a:prstGeom prst="rect">
            <a:avLst/>
          </a:prstGeom>
        </p:spPr>
        <p:txBody>
          <a:bodyPr wrap="none">
            <a:spAutoFit/>
          </a:bodyPr>
          <a:lstStyle/>
          <a:p>
            <a:r>
              <a:rPr lang="en-US" sz="1500" b="1" baseline="30000" dirty="0" err="1" smtClean="0">
                <a:solidFill>
                  <a:schemeClr val="tx1"/>
                </a:solidFill>
              </a:rPr>
              <a:t>Banco</a:t>
            </a:r>
            <a:r>
              <a:rPr lang="en-US" sz="1500" b="1" baseline="30000" dirty="0" smtClean="0">
                <a:solidFill>
                  <a:schemeClr val="tx1"/>
                </a:solidFill>
              </a:rPr>
              <a:t> Santander International</a:t>
            </a:r>
            <a:endParaRPr lang="en-US" sz="1500" b="1" dirty="0">
              <a:solidFill>
                <a:schemeClr val="tx1"/>
              </a:solidFill>
            </a:endParaRPr>
          </a:p>
        </p:txBody>
      </p:sp>
    </p:spTree>
    <p:extLst>
      <p:ext uri="{BB962C8B-B14F-4D97-AF65-F5344CB8AC3E}">
        <p14:creationId xmlns:p14="http://schemas.microsoft.com/office/powerpoint/2010/main" val="2276329498"/>
      </p:ext>
    </p:extLst>
  </p:cSld>
  <p:clrMap bg1="lt1" tx1="dk1" bg2="lt2" tx2="dk2" accent1="accent1" accent2="accent2" accent3="accent3" accent4="accent4" accent5="accent5" accent6="accent6" hlink="hlink" folHlink="folHlink"/>
  <p:sldLayoutIdLst>
    <p:sldLayoutId id="2147483825" r:id="rId1"/>
    <p:sldLayoutId id="2147483823" r:id="rId2"/>
    <p:sldLayoutId id="2147483833" r:id="rId3"/>
    <p:sldLayoutId id="2147483834" r:id="rId4"/>
    <p:sldLayoutId id="2147483835" r:id="rId5"/>
    <p:sldLayoutId id="2147483838" r:id="rId6"/>
    <p:sldLayoutId id="2147483840" r:id="rId7"/>
    <p:sldLayoutId id="2147483841" r:id="rId8"/>
    <p:sldLayoutId id="2147483842" r:id="rId9"/>
    <p:sldLayoutId id="2147483843" r:id="rId10"/>
  </p:sldLayoutIdLst>
  <p:timing>
    <p:tnLst>
      <p:par>
        <p:cTn id="1" dur="indefinite" restart="never" nodeType="tmRoot"/>
      </p:par>
    </p:tnLst>
  </p:timing>
  <p:hf sldNum="0"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package" Target="../embeddings/Microsoft_Excel_Worksheet3.xlsx"/><Relationship Id="rId3" Type="http://schemas.openxmlformats.org/officeDocument/2006/relationships/notesSlide" Target="../notesSlides/notesSlide5.xml"/><Relationship Id="rId7" Type="http://schemas.openxmlformats.org/officeDocument/2006/relationships/image" Target="../media/image10.e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package" Target="../embeddings/Microsoft_Excel_Worksheet2.xlsx"/><Relationship Id="rId5" Type="http://schemas.openxmlformats.org/officeDocument/2006/relationships/image" Target="../media/image12.png"/><Relationship Id="rId4" Type="http://schemas.openxmlformats.org/officeDocument/2006/relationships/chart" Target="../charts/chart1.xml"/><Relationship Id="rId9" Type="http://schemas.openxmlformats.org/officeDocument/2006/relationships/image" Target="../media/image11.emf"/></Relationships>
</file>

<file path=ppt/slides/_rels/slide14.xml.rels><?xml version="1.0" encoding="UTF-8" standalone="yes"?>
<Relationships xmlns="http://schemas.openxmlformats.org/package/2006/relationships"><Relationship Id="rId8" Type="http://schemas.openxmlformats.org/officeDocument/2006/relationships/package" Target="../embeddings/Microsoft_Excel_Worksheet6.xlsx"/><Relationship Id="rId3" Type="http://schemas.openxmlformats.org/officeDocument/2006/relationships/notesSlide" Target="../notesSlides/notesSlide6.xml"/><Relationship Id="rId7" Type="http://schemas.openxmlformats.org/officeDocument/2006/relationships/image" Target="../media/image13.e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package" Target="../embeddings/Microsoft_Excel_Worksheet5.xlsx"/><Relationship Id="rId5" Type="http://schemas.openxmlformats.org/officeDocument/2006/relationships/image" Target="../media/image12.png"/><Relationship Id="rId4" Type="http://schemas.openxmlformats.org/officeDocument/2006/relationships/chart" Target="../charts/chart2.xml"/><Relationship Id="rId9"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5.xml"/><Relationship Id="rId5" Type="http://schemas.openxmlformats.org/officeDocument/2006/relationships/image" Target="../media/image24.emf"/><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5.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5" Type="http://schemas.openxmlformats.org/officeDocument/2006/relationships/image" Target="../media/image31.emf"/><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5.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oleObject" Target="file:///\\MIAPRDFS\CREADM\SHARE\BPI%20RISK%20CONTROL\IRREGULARES\2016\Irregulares%20MES.xls!Grafs!%5bIrregulares%20MES.xls%5dGrafs%20Chart%203-3" TargetMode="External"/><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xml"/><Relationship Id="rId5" Type="http://schemas.openxmlformats.org/officeDocument/2006/relationships/image" Target="../media/image53.jpeg"/><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slide" Target="slide10.xml"/><Relationship Id="rId7"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75.png"/><Relationship Id="rId4" Type="http://schemas.openxmlformats.org/officeDocument/2006/relationships/oleObject" Target="../embeddings/Microsoft_Excel_97-2003_Worksheet1.xls"/></Relationships>
</file>

<file path=ppt/slides/_rels/slide4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emf"/></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9.xml"/><Relationship Id="rId1" Type="http://schemas.openxmlformats.org/officeDocument/2006/relationships/vmlDrawing" Target="../drawings/vmlDrawing5.vml"/><Relationship Id="rId5" Type="http://schemas.openxmlformats.org/officeDocument/2006/relationships/image" Target="../media/image83.wmf"/><Relationship Id="rId4" Type="http://schemas.openxmlformats.org/officeDocument/2006/relationships/package" Target="../embeddings/Microsoft_Word_Document8.docx"/></Relationships>
</file>

<file path=ppt/slides/_rels/slide56.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Microsoft_Excel_97-2003_Worksheet2.xls"/><Relationship Id="rId2" Type="http://schemas.openxmlformats.org/officeDocument/2006/relationships/slideLayout" Target="../slideLayouts/slideLayout9.xml"/><Relationship Id="rId1" Type="http://schemas.openxmlformats.org/officeDocument/2006/relationships/vmlDrawing" Target="../drawings/vmlDrawing6.vml"/><Relationship Id="rId4" Type="http://schemas.openxmlformats.org/officeDocument/2006/relationships/image" Target="../media/image8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app.bcinthecloud.com/prod3/m/main.jsp?act=clean&amp;pageId=39407665&amp;reportId=40389953"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app.bcinthecloud.com/prod3/m/main.jsp?act=clean&amp;pageId=39407665&amp;reportId=39878874"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38931" y="2963670"/>
            <a:ext cx="8142287" cy="350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lnSpc>
                <a:spcPts val="2700"/>
              </a:lnSpc>
              <a:spcAft>
                <a:spcPts val="600"/>
              </a:spcAft>
            </a:pPr>
            <a:r>
              <a:rPr lang="en-US" b="1" dirty="0" smtClean="0">
                <a:solidFill>
                  <a:srgbClr val="FF0000"/>
                </a:solidFill>
                <a:latin typeface="Arial"/>
                <a:cs typeface="Arial"/>
              </a:rPr>
              <a:t>Enterprise Risk Management Committee</a:t>
            </a:r>
            <a:endParaRPr lang="en-US" b="1" dirty="0">
              <a:solidFill>
                <a:srgbClr val="FF0000"/>
              </a:solidFill>
              <a:latin typeface="Arial"/>
              <a:cs typeface="Arial"/>
            </a:endParaRPr>
          </a:p>
        </p:txBody>
      </p:sp>
      <p:sp>
        <p:nvSpPr>
          <p:cNvPr id="8" name="5 CuadroTexto"/>
          <p:cNvSpPr txBox="1"/>
          <p:nvPr/>
        </p:nvSpPr>
        <p:spPr>
          <a:xfrm>
            <a:off x="263363" y="4730054"/>
            <a:ext cx="5072678" cy="307777"/>
          </a:xfrm>
          <a:prstGeom prst="rect">
            <a:avLst/>
          </a:prstGeom>
          <a:noFill/>
        </p:spPr>
        <p:txBody>
          <a:bodyPr wrap="square">
            <a:spAutoFit/>
          </a:bodyPr>
          <a:lstStyle/>
          <a:p>
            <a:pPr fontAlgn="auto">
              <a:spcBef>
                <a:spcPts val="0"/>
              </a:spcBef>
              <a:spcAft>
                <a:spcPts val="0"/>
              </a:spcAft>
              <a:defRPr/>
            </a:pPr>
            <a:r>
              <a:rPr lang="en-US" sz="1400" dirty="0" smtClean="0">
                <a:solidFill>
                  <a:schemeClr val="bg1">
                    <a:lumMod val="50000"/>
                  </a:schemeClr>
                </a:solidFill>
                <a:latin typeface="Arial"/>
                <a:cs typeface="Arial"/>
              </a:rPr>
              <a:t>Final/Draft Version: Final</a:t>
            </a:r>
            <a:endParaRPr lang="en-US" sz="1400" dirty="0">
              <a:solidFill>
                <a:schemeClr val="bg1">
                  <a:lumMod val="50000"/>
                </a:schemeClr>
              </a:solidFill>
              <a:latin typeface="Arial"/>
              <a:cs typeface="Arial"/>
            </a:endParaRPr>
          </a:p>
        </p:txBody>
      </p:sp>
      <p:sp>
        <p:nvSpPr>
          <p:cNvPr id="11" name="Rectangle 10"/>
          <p:cNvSpPr>
            <a:spLocks noChangeArrowheads="1"/>
          </p:cNvSpPr>
          <p:nvPr/>
        </p:nvSpPr>
        <p:spPr bwMode="auto">
          <a:xfrm>
            <a:off x="338931" y="4352004"/>
            <a:ext cx="8142287" cy="33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lnSpc>
                <a:spcPct val="120000"/>
              </a:lnSpc>
              <a:spcAft>
                <a:spcPts val="0"/>
              </a:spcAft>
            </a:pPr>
            <a:r>
              <a:rPr lang="en-US" sz="1800" dirty="0" smtClean="0">
                <a:solidFill>
                  <a:schemeClr val="bg1">
                    <a:lumMod val="50000"/>
                  </a:schemeClr>
                </a:solidFill>
                <a:latin typeface="Arial"/>
                <a:cs typeface="Arial"/>
              </a:rPr>
              <a:t>Presenter: Alfredo Aguila, CRO</a:t>
            </a:r>
            <a:endParaRPr lang="en-US" sz="1800" dirty="0">
              <a:solidFill>
                <a:schemeClr val="bg1">
                  <a:lumMod val="50000"/>
                </a:schemeClr>
              </a:solidFill>
              <a:latin typeface="Arial"/>
              <a:cs typeface="Arial"/>
            </a:endParaRPr>
          </a:p>
        </p:txBody>
      </p:sp>
      <p:sp>
        <p:nvSpPr>
          <p:cNvPr id="12" name="Rectangle 11"/>
          <p:cNvSpPr>
            <a:spLocks noChangeArrowheads="1"/>
          </p:cNvSpPr>
          <p:nvPr/>
        </p:nvSpPr>
        <p:spPr bwMode="auto">
          <a:xfrm>
            <a:off x="338931" y="3313765"/>
            <a:ext cx="81422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lnSpc>
                <a:spcPts val="2700"/>
              </a:lnSpc>
              <a:spcBef>
                <a:spcPct val="0"/>
              </a:spcBef>
              <a:spcAft>
                <a:spcPts val="600"/>
              </a:spcAft>
            </a:pPr>
            <a:r>
              <a:rPr lang="en-US" sz="1800" b="1" dirty="0" smtClean="0">
                <a:solidFill>
                  <a:prstClr val="black"/>
                </a:solidFill>
                <a:latin typeface="Arial" panose="020B0604020202020204" pitchFamily="34" charset="0"/>
                <a:cs typeface="Arial" panose="020B0604020202020204" pitchFamily="34" charset="0"/>
              </a:rPr>
              <a:t>Jul 21, 2016</a:t>
            </a:r>
            <a:endParaRPr lang="en-US" sz="1800" b="1" dirty="0">
              <a:solidFill>
                <a:prstClr val="black"/>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15462635"/>
              </p:ext>
            </p:extLst>
          </p:nvPr>
        </p:nvGraphicFramePr>
        <p:xfrm>
          <a:off x="346172" y="1464368"/>
          <a:ext cx="8454936" cy="2464176"/>
        </p:xfrm>
        <a:graphic>
          <a:graphicData uri="http://schemas.openxmlformats.org/drawingml/2006/table">
            <a:tbl>
              <a:tblPr firstRow="1" bandRow="1"/>
              <a:tblGrid>
                <a:gridCol w="794572"/>
                <a:gridCol w="1881175"/>
                <a:gridCol w="879910"/>
                <a:gridCol w="699897"/>
                <a:gridCol w="699897"/>
                <a:gridCol w="699897"/>
                <a:gridCol w="699897"/>
                <a:gridCol w="699897"/>
                <a:gridCol w="699897"/>
                <a:gridCol w="699897"/>
              </a:tblGrid>
              <a:tr h="0">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5720" marR="45720"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5720" marR="45720"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dirty="0">
                        <a:solidFill>
                          <a:schemeClr val="tx1"/>
                        </a:solidFill>
                        <a:latin typeface="Arial" panose="020B0604020202020204" pitchFamily="34" charset="0"/>
                        <a:cs typeface="Arial" panose="020B0604020202020204" pitchFamily="34" charset="0"/>
                      </a:endParaRPr>
                    </a:p>
                  </a:txBody>
                  <a:tcPr marL="45720" marR="45720" anchor="b">
                    <a:lnL>
                      <a:noFill/>
                    </a:lnL>
                    <a:lnR>
                      <a:noFill/>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ctr" defTabSz="457200" rtl="0" eaLnBrk="1" latinLnBrk="0" hangingPunct="1"/>
                      <a:r>
                        <a:rPr lang="en-US" sz="1100" b="1" kern="1200" dirty="0" smtClean="0">
                          <a:solidFill>
                            <a:srgbClr val="FF0000"/>
                          </a:solidFill>
                          <a:latin typeface="Arial" panose="020B0604020202020204" pitchFamily="34" charset="0"/>
                          <a:ea typeface="+mn-ea"/>
                          <a:cs typeface="Arial" panose="020B0604020202020204" pitchFamily="34" charset="0"/>
                        </a:rPr>
                        <a:t>Baseline scenario</a:t>
                      </a:r>
                      <a:endParaRPr lang="en-US" sz="1100" b="1" kern="1200" dirty="0">
                        <a:solidFill>
                          <a:srgbClr val="FF0000"/>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rgbClr val="FF0000"/>
                          </a:solidFill>
                          <a:latin typeface="Arial" panose="020B0604020202020204" pitchFamily="34" charset="0"/>
                          <a:ea typeface="+mn-ea"/>
                          <a:cs typeface="Arial" panose="020B0604020202020204" pitchFamily="34" charset="0"/>
                        </a:rPr>
                        <a:t>BHC Stress scenario</a:t>
                      </a: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457200" rtl="0" eaLnBrk="1" latinLnBrk="0" hangingPunct="1"/>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indent="0" algn="ctr" defTabSz="457200" rtl="0" eaLnBrk="1" latinLnBrk="0" hangingPunct="1">
                        <a:buFont typeface="Arial" panose="020B0604020202020204" pitchFamily="34" charset="0"/>
                        <a:buNone/>
                      </a:pP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96851">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r>
                        <a:rPr lang="en-US" sz="1100" b="1" dirty="0" smtClean="0">
                          <a:solidFill>
                            <a:srgbClr val="FF0000"/>
                          </a:solidFill>
                          <a:latin typeface="Arial" panose="020B0604020202020204" pitchFamily="34" charset="0"/>
                          <a:cs typeface="Arial" panose="020B0604020202020204" pitchFamily="34" charset="0"/>
                        </a:rPr>
                        <a:t>Risk type</a:t>
                      </a:r>
                      <a:endParaRPr lang="en-US" sz="1100" b="1" dirty="0">
                        <a:solidFill>
                          <a:srgbClr val="FF0000"/>
                        </a:solidFill>
                        <a:latin typeface="Arial" panose="020B0604020202020204" pitchFamily="34" charset="0"/>
                        <a:cs typeface="Arial" panose="020B0604020202020204" pitchFamily="34" charset="0"/>
                      </a:endParaRPr>
                    </a:p>
                  </a:txBody>
                  <a:tcPr marL="0" marR="45720" anchor="b">
                    <a:lnL w="1905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solidFill>
                            <a:srgbClr val="FF0000"/>
                          </a:solidFill>
                          <a:latin typeface="Arial" panose="020B0604020202020204" pitchFamily="34" charset="0"/>
                          <a:cs typeface="Arial" panose="020B0604020202020204" pitchFamily="34" charset="0"/>
                        </a:rPr>
                        <a:t>Ratio</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rgbClr val="FF0000"/>
                          </a:solidFill>
                          <a:latin typeface="Arial" panose="020B0604020202020204" pitchFamily="34" charset="0"/>
                          <a:cs typeface="Arial" panose="020B0604020202020204" pitchFamily="34" charset="0"/>
                        </a:rPr>
                        <a:t>Frequency</a:t>
                      </a:r>
                      <a:endParaRPr lang="en-US" sz="11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Jun 16</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baseline="0" dirty="0" smtClean="0">
                          <a:solidFill>
                            <a:schemeClr val="tx1"/>
                          </a:solidFill>
                          <a:latin typeface="Arial" panose="020B0604020202020204" pitchFamily="34" charset="0"/>
                          <a:ea typeface="+mn-ea"/>
                          <a:cs typeface="Arial" panose="020B0604020202020204" pitchFamily="34" charset="0"/>
                        </a:rPr>
                        <a:t>Base </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5720" marR="45720" anchor="b">
                    <a:lnL w="19050"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Arial" panose="020B0604020202020204" pitchFamily="34" charset="0"/>
                          <a:ea typeface="+mn-ea"/>
                          <a:cs typeface="Arial" panose="020B0604020202020204" pitchFamily="34" charset="0"/>
                        </a:rPr>
                        <a:t>BHC</a:t>
                      </a:r>
                      <a:r>
                        <a:rPr lang="en-US" sz="1100" b="1" kern="1200" baseline="0" dirty="0" smtClean="0">
                          <a:solidFill>
                            <a:schemeClr val="tx1"/>
                          </a:solidFill>
                          <a:latin typeface="Arial" panose="020B0604020202020204" pitchFamily="34" charset="0"/>
                          <a:ea typeface="+mn-ea"/>
                          <a:cs typeface="Arial" panose="020B0604020202020204" pitchFamily="34" charset="0"/>
                        </a:rPr>
                        <a:t> Stress</a:t>
                      </a:r>
                      <a:endParaRPr lang="en-US" sz="1100" b="1" kern="1200" dirty="0" smtClean="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r>
                        <a:rPr lang="en-US" sz="1100" b="1" kern="1200" dirty="0" smtClean="0">
                          <a:solidFill>
                            <a:schemeClr val="tx1"/>
                          </a:solidFill>
                          <a:latin typeface="Arial" panose="020B0604020202020204" pitchFamily="34" charset="0"/>
                          <a:ea typeface="+mn-ea"/>
                          <a:cs typeface="Arial" panose="020B0604020202020204" pitchFamily="34" charset="0"/>
                        </a:rPr>
                        <a:t>Amber trigger</a:t>
                      </a:r>
                      <a:endParaRPr lang="en-US" sz="1100" b="1" kern="1200" dirty="0">
                        <a:solidFill>
                          <a:schemeClr val="tx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buFont typeface="Arial" panose="020B0604020202020204" pitchFamily="34" charset="0"/>
                        <a:buNone/>
                      </a:pPr>
                      <a:r>
                        <a:rPr lang="en-US" sz="1100" b="1" kern="1200" dirty="0" smtClean="0">
                          <a:solidFill>
                            <a:schemeClr val="bg1"/>
                          </a:solidFill>
                          <a:latin typeface="Arial" panose="020B0604020202020204" pitchFamily="34" charset="0"/>
                          <a:ea typeface="+mn-ea"/>
                          <a:cs typeface="Arial" panose="020B0604020202020204" pitchFamily="34" charset="0"/>
                        </a:rPr>
                        <a:t>Red limit</a:t>
                      </a:r>
                      <a:endParaRPr lang="en-US" sz="1100" b="1" kern="1200" dirty="0">
                        <a:solidFill>
                          <a:schemeClr val="bg1"/>
                        </a:solidFill>
                        <a:latin typeface="Arial" panose="020B0604020202020204" pitchFamily="34" charset="0"/>
                        <a:ea typeface="+mn-ea"/>
                        <a:cs typeface="Arial" panose="020B0604020202020204" pitchFamily="34" charset="0"/>
                      </a:endParaRPr>
                    </a:p>
                  </a:txBody>
                  <a:tcPr marL="45720" marR="45720" anchor="b">
                    <a:lnL w="12700" cmpd="sng">
                      <a:noFill/>
                      <a:prstDash val="soli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44594">
                <a:tc rowSpan="4">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Arial" panose="020B0604020202020204" pitchFamily="34" charset="0"/>
                          <a:cs typeface="Arial" panose="020B0604020202020204" pitchFamily="34" charset="0"/>
                        </a:rPr>
                        <a:t>Capital</a:t>
                      </a:r>
                      <a:r>
                        <a:rPr lang="en-US" sz="1100" b="1" baseline="0" dirty="0" smtClean="0">
                          <a:solidFill>
                            <a:schemeClr val="tx1"/>
                          </a:solidFill>
                          <a:latin typeface="Arial" panose="020B0604020202020204" pitchFamily="34" charset="0"/>
                          <a:cs typeface="Arial" panose="020B0604020202020204" pitchFamily="34" charset="0"/>
                        </a:rPr>
                        <a:t> adequacy (ratios)</a:t>
                      </a:r>
                      <a:endParaRPr lang="en-US" sz="11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*Common Equity</a:t>
                      </a:r>
                      <a:r>
                        <a:rPr lang="en-US" sz="1100" b="0" baseline="0" dirty="0" smtClean="0">
                          <a:solidFill>
                            <a:schemeClr val="tx1"/>
                          </a:solidFill>
                          <a:latin typeface="Arial" panose="020B0604020202020204" pitchFamily="34" charset="0"/>
                          <a:cs typeface="Arial" panose="020B0604020202020204" pitchFamily="34" charset="0"/>
                        </a:rPr>
                        <a:t> Tier 1</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83.89%</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78.86%</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smtClean="0">
                          <a:solidFill>
                            <a:srgbClr val="000000"/>
                          </a:solidFill>
                          <a:effectLst/>
                          <a:latin typeface="Arial"/>
                        </a:rPr>
                        <a:t>&lt;=18.60%</a:t>
                      </a:r>
                      <a:endParaRPr lang="en-US" sz="1000" b="0" i="0" u="none" strike="noStrike" dirty="0">
                        <a:solidFill>
                          <a:srgbClr val="000000"/>
                        </a:solidFill>
                        <a:effectLst/>
                        <a:latin typeface="Arial"/>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a:rPr>
                        <a:t>&lt;=16.60%</a:t>
                      </a:r>
                      <a:endParaRPr lang="en-US" sz="1000" b="0" i="0" u="none" strike="noStrike" dirty="0">
                        <a:solidFill>
                          <a:srgbClr val="000000"/>
                        </a:solidFill>
                        <a:effectLst/>
                        <a:latin typeface="Arial"/>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80.17%</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smtClean="0">
                          <a:solidFill>
                            <a:srgbClr val="000000"/>
                          </a:solidFill>
                          <a:effectLst/>
                          <a:latin typeface="Arial"/>
                        </a:rPr>
                        <a:t>&lt;=13.60%</a:t>
                      </a:r>
                      <a:endParaRPr lang="en-US" sz="1000" b="0" i="0" u="none" strike="noStrike" dirty="0">
                        <a:solidFill>
                          <a:srgbClr val="000000"/>
                        </a:solidFill>
                        <a:effectLst/>
                        <a:latin typeface="Arial"/>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a:rPr>
                        <a:t>&lt;=11.60%</a:t>
                      </a:r>
                      <a:endParaRPr lang="en-US" sz="1000" b="0" i="0" u="none" strike="noStrike" dirty="0">
                        <a:solidFill>
                          <a:srgbClr val="000000"/>
                        </a:solidFill>
                        <a:effectLst/>
                        <a:latin typeface="Arial"/>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459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*Total Risk-based Capital</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solidFill>
                            <a:schemeClr val="tx1"/>
                          </a:solidFill>
                          <a:latin typeface="Arial" panose="020B0604020202020204" pitchFamily="34" charset="0"/>
                          <a:cs typeface="Arial" panose="020B0604020202020204" pitchFamily="34" charset="0"/>
                        </a:rPr>
                        <a:t>87.65%</a:t>
                      </a:r>
                      <a:endParaRPr lang="en-US" sz="1100" b="0" dirty="0">
                        <a:solidFill>
                          <a:schemeClr val="tx1"/>
                        </a:solidFill>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82.43%</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smtClean="0">
                          <a:solidFill>
                            <a:srgbClr val="000000"/>
                          </a:solidFill>
                          <a:effectLst/>
                          <a:latin typeface="Arial"/>
                        </a:rPr>
                        <a:t>&lt;=20.10%</a:t>
                      </a:r>
                      <a:endParaRPr lang="en-US" sz="1000" b="0" i="0" u="none" strike="noStrike" dirty="0">
                        <a:solidFill>
                          <a:srgbClr val="000000"/>
                        </a:solidFill>
                        <a:effectLst/>
                        <a:latin typeface="Arial"/>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a:rPr>
                        <a:t>&lt;=18.10%</a:t>
                      </a:r>
                      <a:endParaRPr lang="en-US" sz="1000" b="0" i="0" u="none" strike="noStrike" dirty="0">
                        <a:solidFill>
                          <a:srgbClr val="000000"/>
                        </a:solidFill>
                        <a:effectLst/>
                        <a:latin typeface="Arial"/>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83.74%</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smtClean="0">
                          <a:solidFill>
                            <a:srgbClr val="000000"/>
                          </a:solidFill>
                          <a:effectLst/>
                          <a:latin typeface="Arial"/>
                        </a:rPr>
                        <a:t>&lt;=19.35%</a:t>
                      </a:r>
                      <a:endParaRPr lang="en-US" sz="1000" b="0" i="0" u="none" strike="noStrike" dirty="0">
                        <a:solidFill>
                          <a:srgbClr val="000000"/>
                        </a:solidFill>
                        <a:effectLst/>
                        <a:latin typeface="Arial"/>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a:rPr>
                        <a:t>&lt;=17.35%</a:t>
                      </a:r>
                      <a:endParaRPr lang="en-US" sz="1000" b="0" i="0" u="none" strike="noStrike" dirty="0">
                        <a:solidFill>
                          <a:srgbClr val="000000"/>
                        </a:solidFill>
                        <a:effectLst/>
                        <a:latin typeface="Arial"/>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459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mn-lt"/>
                      </a:endParaRPr>
                    </a:p>
                  </a:txBody>
                  <a:tcPr marL="45720" marR="45720">
                    <a:lnR>
                      <a:noFill/>
                    </a:lnR>
                    <a:lnT w="12700" cap="flat" cmpd="sng" algn="ctr">
                      <a:solidFill>
                        <a:schemeClr val="bg2"/>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a:t>
                      </a:r>
                      <a:r>
                        <a:rPr lang="en-US" sz="1100" b="0" baseline="0" dirty="0" smtClean="0">
                          <a:latin typeface="Arial" panose="020B0604020202020204" pitchFamily="34" charset="0"/>
                          <a:cs typeface="Arial" panose="020B0604020202020204" pitchFamily="34" charset="0"/>
                        </a:rPr>
                        <a:t> 1 Leverage</a:t>
                      </a:r>
                      <a:endParaRPr lang="en-US" sz="1100" b="0" dirty="0" smtClean="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13.26%</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13.48%</a:t>
                      </a:r>
                      <a:endParaRPr lang="en-US" sz="1100" b="0" dirty="0">
                        <a:latin typeface="Arial" panose="020B0604020202020204" pitchFamily="34" charset="0"/>
                        <a:cs typeface="Arial" panose="020B0604020202020204" pitchFamily="34" charset="0"/>
                      </a:endParaRP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smtClean="0">
                          <a:solidFill>
                            <a:srgbClr val="000000"/>
                          </a:solidFill>
                          <a:effectLst/>
                          <a:latin typeface="Arial"/>
                        </a:rPr>
                        <a:t>&lt;=</a:t>
                      </a:r>
                      <a:r>
                        <a:rPr lang="en-US" sz="1000" b="0" i="0" u="none" strike="noStrike" dirty="0" smtClean="0">
                          <a:solidFill>
                            <a:srgbClr val="000000"/>
                          </a:solidFill>
                          <a:effectLst/>
                          <a:latin typeface="Arial" panose="020B0604020202020204" pitchFamily="34" charset="0"/>
                          <a:cs typeface="Arial" panose="020B0604020202020204" pitchFamily="34" charset="0"/>
                        </a:rPr>
                        <a:t>10.75%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a:rPr>
                        <a:t>&lt;=</a:t>
                      </a:r>
                      <a:r>
                        <a:rPr lang="en-US" sz="1000" b="0" i="0" u="none" strike="noStrike" dirty="0" smtClean="0">
                          <a:solidFill>
                            <a:srgbClr val="000000"/>
                          </a:solidFill>
                          <a:effectLst/>
                          <a:latin typeface="Arial" panose="020B0604020202020204" pitchFamily="34" charset="0"/>
                          <a:cs typeface="Arial" panose="020B0604020202020204" pitchFamily="34" charset="0"/>
                        </a:rPr>
                        <a:t>8.75%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13.67%</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smtClean="0">
                          <a:solidFill>
                            <a:srgbClr val="000000"/>
                          </a:solidFill>
                          <a:effectLst/>
                          <a:latin typeface="Arial"/>
                        </a:rPr>
                        <a:t>&lt;=</a:t>
                      </a:r>
                      <a:r>
                        <a:rPr lang="en-US" sz="1000" b="0" i="0" u="none" strike="noStrike" dirty="0" smtClean="0">
                          <a:solidFill>
                            <a:srgbClr val="000000"/>
                          </a:solidFill>
                          <a:effectLst/>
                          <a:latin typeface="Arial" panose="020B0604020202020204" pitchFamily="34" charset="0"/>
                          <a:cs typeface="Arial" panose="020B0604020202020204" pitchFamily="34" charset="0"/>
                        </a:rPr>
                        <a:t>9.75%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a:rPr>
                        <a:t>&lt;=</a:t>
                      </a:r>
                      <a:r>
                        <a:rPr lang="en-US" sz="1000" b="0" i="0" u="none" strike="noStrike" dirty="0" smtClean="0">
                          <a:solidFill>
                            <a:srgbClr val="000000"/>
                          </a:solidFill>
                          <a:effectLst/>
                          <a:latin typeface="Arial" panose="020B0604020202020204" pitchFamily="34" charset="0"/>
                          <a:cs typeface="Arial" panose="020B0604020202020204" pitchFamily="34" charset="0"/>
                        </a:rPr>
                        <a:t>7.75%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444594">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chemeClr val="tx1"/>
                        </a:solidFill>
                        <a:latin typeface="Arial" panose="020B0604020202020204" pitchFamily="34" charset="0"/>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*Tier 1 Risk-based Capital</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Monthly</a:t>
                      </a:r>
                      <a:endParaRPr lang="en-US" sz="1100" b="0" dirty="0" smtClean="0">
                        <a:solidFill>
                          <a:schemeClr val="tx1"/>
                        </a:solidFill>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anose="020B0604020202020204" pitchFamily="34" charset="0"/>
                          <a:cs typeface="Arial" panose="020B0604020202020204" pitchFamily="34" charset="0"/>
                        </a:rPr>
                        <a:t>83.89%</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78.86%</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smtClean="0">
                          <a:solidFill>
                            <a:srgbClr val="000000"/>
                          </a:solidFill>
                          <a:effectLst/>
                          <a:latin typeface="Arial"/>
                        </a:rPr>
                        <a:t>&lt;=</a:t>
                      </a:r>
                      <a:r>
                        <a:rPr lang="en-US" sz="1000" b="0" i="0" u="none" strike="noStrike" dirty="0" smtClean="0">
                          <a:solidFill>
                            <a:srgbClr val="000000"/>
                          </a:solidFill>
                          <a:effectLst/>
                          <a:latin typeface="Arial" panose="020B0604020202020204" pitchFamily="34" charset="0"/>
                          <a:cs typeface="Arial" panose="020B0604020202020204" pitchFamily="34" charset="0"/>
                        </a:rPr>
                        <a:t>24.35%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a:rPr>
                        <a:t>&lt;=</a:t>
                      </a:r>
                      <a:r>
                        <a:rPr lang="en-US" sz="1000" b="0" i="0" u="none" strike="noStrike" dirty="0" smtClean="0">
                          <a:solidFill>
                            <a:srgbClr val="000000"/>
                          </a:solidFill>
                          <a:effectLst/>
                          <a:latin typeface="Arial" panose="020B0604020202020204" pitchFamily="34" charset="0"/>
                          <a:cs typeface="Arial" panose="020B0604020202020204" pitchFamily="34" charset="0"/>
                        </a:rPr>
                        <a:t>22.35%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100" b="0" dirty="0" smtClean="0">
                          <a:latin typeface="Arial" panose="020B0604020202020204" pitchFamily="34" charset="0"/>
                          <a:cs typeface="Arial" panose="020B0604020202020204" pitchFamily="34" charset="0"/>
                        </a:rPr>
                        <a:t>80.17%</a:t>
                      </a:r>
                      <a:endParaRPr lang="en-US" sz="11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smtClean="0">
                          <a:solidFill>
                            <a:srgbClr val="000000"/>
                          </a:solidFill>
                          <a:effectLst/>
                          <a:latin typeface="Arial"/>
                        </a:rPr>
                        <a:t>&lt;=</a:t>
                      </a:r>
                      <a:r>
                        <a:rPr lang="en-US" sz="1000" b="0" i="0" u="none" strike="noStrike" dirty="0" smtClean="0">
                          <a:solidFill>
                            <a:srgbClr val="000000"/>
                          </a:solidFill>
                          <a:effectLst/>
                          <a:latin typeface="Arial" panose="020B0604020202020204" pitchFamily="34" charset="0"/>
                          <a:cs typeface="Arial" panose="020B0604020202020204" pitchFamily="34" charset="0"/>
                        </a:rPr>
                        <a:t>15.10%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rtl="0" fontAlgn="ctr"/>
                      <a:r>
                        <a:rPr lang="en-US" sz="1000" b="0" i="0" u="none" strike="noStrike" dirty="0" smtClean="0">
                          <a:solidFill>
                            <a:srgbClr val="000000"/>
                          </a:solidFill>
                          <a:effectLst/>
                          <a:latin typeface="Arial"/>
                        </a:rPr>
                        <a:t>&lt;=</a:t>
                      </a:r>
                      <a:r>
                        <a:rPr lang="en-US" sz="1000" b="0" i="0" u="none" strike="noStrike" dirty="0" smtClean="0">
                          <a:solidFill>
                            <a:srgbClr val="000000"/>
                          </a:solidFill>
                          <a:effectLst/>
                          <a:latin typeface="Arial" panose="020B0604020202020204" pitchFamily="34" charset="0"/>
                          <a:cs typeface="Arial" panose="020B0604020202020204" pitchFamily="34" charset="0"/>
                        </a:rPr>
                        <a:t>13.10%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3" name="Content Placeholder 2"/>
          <p:cNvSpPr>
            <a:spLocks noGrp="1"/>
          </p:cNvSpPr>
          <p:nvPr>
            <p:ph sz="quarter" idx="11"/>
          </p:nvPr>
        </p:nvSpPr>
        <p:spPr/>
        <p:txBody>
          <a:bodyPr/>
          <a:lstStyle/>
          <a:p>
            <a:pPr lvl="0"/>
            <a:r>
              <a:rPr lang="en-US" kern="0" dirty="0" smtClean="0">
                <a:solidFill>
                  <a:srgbClr val="000000"/>
                </a:solidFill>
                <a:latin typeface="Arial"/>
                <a:ea typeface="ＭＳ Ｐゴシック"/>
              </a:rPr>
              <a:t>3. 2016 </a:t>
            </a:r>
            <a:r>
              <a:rPr lang="en-US" kern="0" dirty="0">
                <a:solidFill>
                  <a:srgbClr val="000000"/>
                </a:solidFill>
                <a:latin typeface="Arial"/>
                <a:ea typeface="ＭＳ Ｐゴシック"/>
              </a:rPr>
              <a:t>BSI RAS </a:t>
            </a:r>
            <a:r>
              <a:rPr lang="en-US" dirty="0"/>
              <a:t>– </a:t>
            </a:r>
            <a:r>
              <a:rPr lang="en-US" kern="0" dirty="0" smtClean="0">
                <a:solidFill>
                  <a:srgbClr val="000000"/>
                </a:solidFill>
                <a:latin typeface="Arial"/>
                <a:ea typeface="ＭＳ Ｐゴシック"/>
              </a:rPr>
              <a:t>Limits </a:t>
            </a:r>
            <a:r>
              <a:rPr lang="en-US" kern="0" dirty="0">
                <a:solidFill>
                  <a:srgbClr val="000000"/>
                </a:solidFill>
                <a:latin typeface="Arial"/>
                <a:ea typeface="ＭＳ Ｐゴシック"/>
              </a:rPr>
              <a:t>(1/3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8" name="Footnote"/>
          <p:cNvSpPr/>
          <p:nvPr/>
        </p:nvSpPr>
        <p:spPr>
          <a:xfrm>
            <a:off x="346172" y="3946009"/>
            <a:ext cx="4762030" cy="123111"/>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p:txBody>
      </p:sp>
      <p:sp>
        <p:nvSpPr>
          <p:cNvPr id="6" name="TextBox 5"/>
          <p:cNvSpPr txBox="1"/>
          <p:nvPr/>
        </p:nvSpPr>
        <p:spPr>
          <a:xfrm>
            <a:off x="5970063" y="1237744"/>
            <a:ext cx="2767103" cy="224677"/>
          </a:xfrm>
          <a:prstGeom prst="rect">
            <a:avLst/>
          </a:prstGeom>
          <a:noFill/>
        </p:spPr>
        <p:txBody>
          <a:bodyPr wrap="none" rtlCol="0">
            <a:spAutoFit/>
          </a:bodyPr>
          <a:lstStyle/>
          <a:p>
            <a:pPr algn="ctr" eaLnBrk="1" hangingPunct="1">
              <a:lnSpc>
                <a:spcPct val="86000"/>
              </a:lnSpc>
            </a:pPr>
            <a:r>
              <a:rPr lang="en-US" sz="1000" dirty="0" smtClean="0">
                <a:solidFill>
                  <a:srgbClr val="000000"/>
                </a:solidFill>
                <a:ea typeface="ＭＳ Ｐゴシック"/>
              </a:rPr>
              <a:t>* SHUSA metric reported in Santander Group RAS</a:t>
            </a:r>
            <a:endParaRPr lang="en-US" sz="1000" dirty="0">
              <a:solidFill>
                <a:srgbClr val="000000"/>
              </a:solidFill>
              <a:ea typeface="ＭＳ Ｐゴシック"/>
            </a:endParaRPr>
          </a:p>
        </p:txBody>
      </p:sp>
    </p:spTree>
    <p:extLst>
      <p:ext uri="{BB962C8B-B14F-4D97-AF65-F5344CB8AC3E}">
        <p14:creationId xmlns:p14="http://schemas.microsoft.com/office/powerpoint/2010/main" val="4136109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lvl="0"/>
            <a:r>
              <a:rPr lang="en-US" kern="0" dirty="0" smtClean="0">
                <a:solidFill>
                  <a:srgbClr val="000000"/>
                </a:solidFill>
                <a:latin typeface="Arial"/>
                <a:ea typeface="ＭＳ Ｐゴシック"/>
              </a:rPr>
              <a:t>3. 2016 </a:t>
            </a:r>
            <a:r>
              <a:rPr lang="en-US" kern="0" dirty="0">
                <a:solidFill>
                  <a:srgbClr val="000000"/>
                </a:solidFill>
                <a:latin typeface="Arial"/>
                <a:ea typeface="ＭＳ Ｐゴシック"/>
              </a:rPr>
              <a:t>BSI RAS </a:t>
            </a:r>
            <a:r>
              <a:rPr lang="en-US" dirty="0"/>
              <a:t>– </a:t>
            </a:r>
            <a:r>
              <a:rPr lang="en-US" kern="0" dirty="0" smtClean="0">
                <a:solidFill>
                  <a:srgbClr val="000000"/>
                </a:solidFill>
                <a:latin typeface="Arial"/>
                <a:ea typeface="ＭＳ Ｐゴシック"/>
              </a:rPr>
              <a:t>Limits </a:t>
            </a:r>
            <a:r>
              <a:rPr lang="en-US" kern="0" dirty="0">
                <a:solidFill>
                  <a:srgbClr val="000000"/>
                </a:solidFill>
                <a:latin typeface="Arial"/>
                <a:ea typeface="ＭＳ Ｐゴシック"/>
              </a:rPr>
              <a:t>(2/3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sp>
        <p:nvSpPr>
          <p:cNvPr id="12" name="Footnote"/>
          <p:cNvSpPr/>
          <p:nvPr/>
        </p:nvSpPr>
        <p:spPr>
          <a:xfrm>
            <a:off x="346170" y="6037265"/>
            <a:ext cx="4762030" cy="369332"/>
          </a:xfrm>
          <a:prstGeom prst="rect">
            <a:avLst/>
          </a:prstGeom>
          <a:extLst/>
        </p:spPr>
        <p:txBody>
          <a:bodyPr vert="horz" wrap="square" lIns="0" tIns="0" rIns="0" bIns="0" numCol="1" anchor="t" anchorCtr="0" compatLnSpc="1">
            <a:prstTxWarp prst="textNoShape">
              <a:avLst/>
            </a:prstTxWarp>
            <a:spAutoFit/>
          </a:bodyPr>
          <a:lstStyle/>
          <a:p>
            <a:pPr algn="l" eaLnBrk="1" hangingPunct="1">
              <a:lnSpc>
                <a:spcPct val="100000"/>
              </a:lnSpc>
              <a:spcBef>
                <a:spcPts val="0"/>
              </a:spcBef>
              <a:spcAft>
                <a:spcPts val="0"/>
              </a:spcAft>
            </a:pPr>
            <a:r>
              <a:rPr lang="en-US" sz="800" dirty="0">
                <a:solidFill>
                  <a:srgbClr val="000000"/>
                </a:solidFill>
                <a:latin typeface="Arial" panose="020B0604020202020204" pitchFamily="34" charset="0"/>
                <a:cs typeface="Arial" panose="020B0604020202020204" pitchFamily="34" charset="0"/>
                <a:sym typeface="+mn-lt"/>
              </a:rPr>
              <a:t>See Metric Glossary in appendix for metric </a:t>
            </a:r>
            <a:r>
              <a:rPr lang="en-US" sz="800" dirty="0" smtClean="0">
                <a:solidFill>
                  <a:srgbClr val="000000"/>
                </a:solidFill>
                <a:latin typeface="Arial" panose="020B0604020202020204" pitchFamily="34" charset="0"/>
                <a:cs typeface="Arial" panose="020B0604020202020204" pitchFamily="34" charset="0"/>
                <a:sym typeface="+mn-lt"/>
              </a:rPr>
              <a:t>definitions</a:t>
            </a:r>
          </a:p>
          <a:p>
            <a:pPr marL="114300" indent="-114300" algn="l" eaLnBrk="1" hangingPunct="1">
              <a:buFont typeface="+mj-lt"/>
              <a:buAutoNum type="arabicPeriod"/>
            </a:pPr>
            <a:r>
              <a:rPr lang="en-US" sz="800" dirty="0">
                <a:latin typeface="Arial"/>
                <a:ea typeface="ＭＳ Ｐゴシック"/>
                <a:sym typeface="Arial"/>
              </a:rPr>
              <a:t>NII: Net Interest Income</a:t>
            </a:r>
          </a:p>
          <a:p>
            <a:pPr marL="114300" indent="-114300" algn="l" eaLnBrk="1" hangingPunct="1">
              <a:buFont typeface="+mj-lt"/>
              <a:buAutoNum type="arabicPeriod"/>
            </a:pPr>
            <a:r>
              <a:rPr lang="en-US" sz="800" dirty="0">
                <a:latin typeface="Arial"/>
                <a:ea typeface="ＭＳ Ｐゴシック"/>
                <a:sym typeface="Arial"/>
              </a:rPr>
              <a:t>MVE: Market Value of </a:t>
            </a:r>
            <a:r>
              <a:rPr lang="en-US" sz="800" dirty="0" smtClean="0">
                <a:latin typeface="Arial"/>
                <a:ea typeface="ＭＳ Ｐゴシック"/>
                <a:sym typeface="Arial"/>
              </a:rPr>
              <a:t>Equity</a:t>
            </a:r>
            <a:endParaRPr lang="en-US" sz="800" dirty="0">
              <a:latin typeface="Arial"/>
              <a:ea typeface="ＭＳ Ｐゴシック"/>
              <a:sym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1626827095"/>
              </p:ext>
            </p:extLst>
          </p:nvPr>
        </p:nvGraphicFramePr>
        <p:xfrm>
          <a:off x="346170" y="1174749"/>
          <a:ext cx="8454930" cy="4619338"/>
        </p:xfrm>
        <a:graphic>
          <a:graphicData uri="http://schemas.openxmlformats.org/drawingml/2006/table">
            <a:tbl>
              <a:tblPr firstRow="1" bandRow="1"/>
              <a:tblGrid>
                <a:gridCol w="1128237"/>
                <a:gridCol w="2168003"/>
                <a:gridCol w="1046691"/>
                <a:gridCol w="896866"/>
                <a:gridCol w="1071711"/>
                <a:gridCol w="1071711"/>
                <a:gridCol w="1071711"/>
              </a:tblGrid>
              <a:tr h="220304">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5720"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Jun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9373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Capital</a:t>
                      </a:r>
                      <a:r>
                        <a:rPr lang="en-US" sz="1000" b="1" baseline="0" dirty="0" smtClean="0">
                          <a:solidFill>
                            <a:schemeClr val="tx1"/>
                          </a:solidFill>
                          <a:latin typeface="Arial" panose="020B0604020202020204" pitchFamily="34" charset="0"/>
                          <a:cs typeface="Arial" panose="020B0604020202020204" pitchFamily="34" charset="0"/>
                        </a:rPr>
                        <a:t> adequacy (other)</a:t>
                      </a:r>
                      <a:endParaRPr lang="en-US" sz="10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a:effectLst/>
                          <a:latin typeface="Arial" panose="020B0604020202020204" pitchFamily="34" charset="0"/>
                          <a:cs typeface="Arial" panose="020B0604020202020204" pitchFamily="34" charset="0"/>
                        </a:rPr>
                        <a:t>Impairment to </a:t>
                      </a:r>
                      <a:r>
                        <a:rPr lang="en-US" sz="1000" u="none" strike="noStrike" dirty="0" smtClean="0">
                          <a:effectLst/>
                          <a:latin typeface="Arial" panose="020B0604020202020204" pitchFamily="34" charset="0"/>
                          <a:cs typeface="Arial" panose="020B0604020202020204" pitchFamily="34" charset="0"/>
                        </a:rPr>
                        <a:t>Pre-Provision </a:t>
                      </a:r>
                      <a:r>
                        <a:rPr lang="en-US" sz="1000" u="none" strike="noStrike" dirty="0">
                          <a:effectLst/>
                          <a:latin typeface="Arial" panose="020B0604020202020204" pitchFamily="34" charset="0"/>
                          <a:cs typeface="Arial" panose="020B0604020202020204" pitchFamily="34" charset="0"/>
                        </a:rPr>
                        <a:t>N</a:t>
                      </a:r>
                      <a:r>
                        <a:rPr lang="en-US" sz="1000" u="none" strike="noStrike" dirty="0" smtClean="0">
                          <a:effectLst/>
                          <a:latin typeface="Arial" panose="020B0604020202020204" pitchFamily="34" charset="0"/>
                          <a:cs typeface="Arial" panose="020B0604020202020204" pitchFamily="34" charset="0"/>
                        </a:rPr>
                        <a:t>et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evenue </a:t>
                      </a:r>
                      <a:r>
                        <a:rPr lang="en-US" sz="1000" u="none" strike="noStrike" dirty="0">
                          <a:effectLst/>
                          <a:latin typeface="Arial" panose="020B0604020202020204" pitchFamily="34" charset="0"/>
                          <a:cs typeface="Arial" panose="020B0604020202020204" pitchFamily="34" charset="0"/>
                        </a:rPr>
                        <a:t>(PPNR)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p>
                    <a:p>
                      <a:pPr algn="ctr">
                        <a:lnSpc>
                          <a:spcPct val="100000"/>
                        </a:lnSpc>
                      </a:pPr>
                      <a:r>
                        <a:rPr lang="en-US" sz="1000" b="0" dirty="0" smtClean="0">
                          <a:latin typeface="Arial" panose="020B0604020202020204" pitchFamily="34" charset="0"/>
                          <a:cs typeface="Arial" panose="020B0604020202020204" pitchFamily="34" charset="0"/>
                        </a:rPr>
                        <a:t>(</a:t>
                      </a:r>
                      <a:r>
                        <a:rPr lang="en-US" sz="900" b="0" dirty="0" smtClean="0">
                          <a:latin typeface="Arial" panose="020B0604020202020204" pitchFamily="34" charset="0"/>
                          <a:cs typeface="Arial" panose="020B0604020202020204" pitchFamily="34" charset="0"/>
                        </a:rPr>
                        <a:t>9Q CCAR 2016</a:t>
                      </a:r>
                      <a:r>
                        <a:rPr lang="en-US" sz="1000" b="0" dirty="0" smtClean="0">
                          <a:latin typeface="Arial" panose="020B0604020202020204" pitchFamily="34" charset="0"/>
                          <a:cs typeface="Arial" panose="020B0604020202020204" pitchFamily="34" charset="0"/>
                        </a:rPr>
                        <a:t>)</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$42M</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&gt;=$52M</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Arial"/>
                        </a:rPr>
                        <a:t>&gt;=$58M</a:t>
                      </a: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93739">
                <a:tc rowSpan="3">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Credit risk</a:t>
                      </a: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*Secured Lending Value Exceptions (%)</a:t>
                      </a: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Quarterly</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gn="ctr">
                        <a:lnSpc>
                          <a:spcPct val="100000"/>
                        </a:lnSpc>
                      </a:pPr>
                      <a:r>
                        <a:rPr lang="en-US" sz="1000" b="0" dirty="0" smtClean="0">
                          <a:latin typeface="Arial" panose="020B0604020202020204" pitchFamily="34" charset="0"/>
                          <a:cs typeface="Arial" panose="020B0604020202020204" pitchFamily="34" charset="0"/>
                        </a:rPr>
                        <a:t>0.61%</a:t>
                      </a:r>
                      <a:endParaRPr lang="en-US" sz="1000" b="0" dirty="0">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1.5%</a:t>
                      </a: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2%</a:t>
                      </a: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45929">
                <a:tc vMerge="1">
                  <a:txBody>
                    <a:bodyPr/>
                    <a:lstStyle/>
                    <a:p>
                      <a:endParaRPr lang="en-GB"/>
                    </a:p>
                  </a:txBody>
                  <a:tcPr/>
                </a:tc>
                <a:tc>
                  <a:txBody>
                    <a:bodyPr/>
                    <a:lstStyle/>
                    <a:p>
                      <a:pPr marL="0" marR="0" lvl="1" indent="0" algn="l" defTabSz="4572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Individual Obligor Exposure</a:t>
                      </a: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Quarterly</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9.96%</a:t>
                      </a:r>
                      <a:endParaRPr lang="en-US" sz="1000" b="0" dirty="0">
                        <a:solidFill>
                          <a:srgbClr val="FFC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12%</a:t>
                      </a: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15%</a:t>
                      </a: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9028">
                <a:tc vMerge="1">
                  <a:txBody>
                    <a:bodyPr/>
                    <a:lstStyle/>
                    <a:p>
                      <a:endParaRPr lang="en-GB"/>
                    </a:p>
                  </a:txBody>
                  <a:tcPr/>
                </a:tc>
                <a:tc>
                  <a:txBody>
                    <a:bodyPr/>
                    <a:lstStyle/>
                    <a:p>
                      <a:pPr marL="0" marR="0" lvl="1" indent="0" algn="l" defTabSz="4572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solidFill>
                          <a:effectLst/>
                          <a:latin typeface="Arial" panose="020B0604020202020204" pitchFamily="34" charset="0"/>
                          <a:ea typeface="+mn-ea"/>
                          <a:cs typeface="Arial" panose="020B0604020202020204" pitchFamily="34" charset="0"/>
                        </a:rPr>
                        <a:t>Top 10 Obligors Exposure</a:t>
                      </a: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Quarterly</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BSI Miami</a:t>
                      </a: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53.5%</a:t>
                      </a:r>
                      <a:endParaRPr lang="en-US" sz="1000" b="0" dirty="0" smtClean="0">
                        <a:solidFill>
                          <a:srgbClr val="FFC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75%</a:t>
                      </a: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1" indent="0" algn="ctr"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a:rPr>
                        <a:t>&gt;=</a:t>
                      </a:r>
                      <a:r>
                        <a:rPr lang="en-US" sz="1000" b="0" i="0" kern="1200" dirty="0" smtClean="0">
                          <a:solidFill>
                            <a:schemeClr val="tx1"/>
                          </a:solidFill>
                          <a:latin typeface="Arial" panose="020B0604020202020204" pitchFamily="34" charset="0"/>
                          <a:ea typeface="+mn-ea"/>
                          <a:cs typeface="Arial" panose="020B0604020202020204" pitchFamily="34" charset="0"/>
                        </a:rPr>
                        <a:t>90%</a:t>
                      </a: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57013">
                <a:tc rowSpan="3">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Liquidity / funding risk</a:t>
                      </a: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*Stressed </a:t>
                      </a:r>
                      <a:r>
                        <a:rPr lang="en-US" sz="1000" u="none" strike="noStrike" dirty="0">
                          <a:effectLst/>
                          <a:latin typeface="Arial" panose="020B0604020202020204" pitchFamily="34" charset="0"/>
                          <a:cs typeface="Arial" panose="020B0604020202020204" pitchFamily="34" charset="0"/>
                        </a:rPr>
                        <a:t>Survival </a:t>
                      </a:r>
                      <a:r>
                        <a:rPr lang="en-US" sz="1000" u="none" strike="noStrike" dirty="0" smtClean="0">
                          <a:effectLst/>
                          <a:latin typeface="Arial" panose="020B0604020202020204" pitchFamily="34" charset="0"/>
                          <a:cs typeface="Arial" panose="020B0604020202020204" pitchFamily="34" charset="0"/>
                        </a:rPr>
                        <a:t>Period </a:t>
                      </a:r>
                      <a:r>
                        <a:rPr lang="en-US" sz="1000" u="none" strike="noStrike" dirty="0">
                          <a:effectLst/>
                          <a:latin typeface="Arial" panose="020B0604020202020204" pitchFamily="34" charset="0"/>
                          <a:cs typeface="Arial" panose="020B0604020202020204" pitchFamily="34" charset="0"/>
                        </a:rPr>
                        <a:t>(days)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650" marR="3650" marT="365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&gt;90</a:t>
                      </a: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75 days</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45 days</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9883">
                <a:tc vMerge="1">
                  <a:txBody>
                    <a:bodyPr/>
                    <a:lstStyle/>
                    <a:p>
                      <a:endParaRPr lang="en-GB"/>
                    </a:p>
                  </a:txBody>
                  <a:tcPr/>
                </a:tc>
                <a:tc>
                  <a:txBody>
                    <a:bodyPr/>
                    <a:lstStyle/>
                    <a:p>
                      <a:pPr algn="l" fontAlgn="b">
                        <a:lnSpc>
                          <a:spcPct val="100000"/>
                        </a:lnSpc>
                      </a:pPr>
                      <a:r>
                        <a:rPr lang="en-US" sz="1000" b="0" i="0" u="none" strike="noStrike" dirty="0" smtClean="0">
                          <a:solidFill>
                            <a:schemeClr val="tx1"/>
                          </a:solidFill>
                          <a:effectLst/>
                          <a:latin typeface="Arial" panose="020B0604020202020204" pitchFamily="34" charset="0"/>
                          <a:cs typeface="Arial" panose="020B0604020202020204" pitchFamily="34" charset="0"/>
                        </a:rPr>
                        <a:t>*Liquidity Coverage Ratio (US)</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650" marR="3650" marT="365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TBD</a:t>
                      </a: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110%</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 100%</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7868">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*Structural Funding </a:t>
                      </a:r>
                      <a:r>
                        <a:rPr lang="en-US" sz="1000" u="none" strike="noStrike" dirty="0">
                          <a:effectLst/>
                          <a:latin typeface="Arial" panose="020B0604020202020204" pitchFamily="34" charset="0"/>
                          <a:cs typeface="Arial" panose="020B0604020202020204" pitchFamily="34" charset="0"/>
                        </a:rPr>
                        <a:t>R</a:t>
                      </a:r>
                      <a:r>
                        <a:rPr lang="en-US" sz="1000" u="none" strike="noStrike" dirty="0" smtClean="0">
                          <a:effectLst/>
                          <a:latin typeface="Arial" panose="020B0604020202020204" pitchFamily="34" charset="0"/>
                          <a:cs typeface="Arial" panose="020B0604020202020204" pitchFamily="34" charset="0"/>
                        </a:rPr>
                        <a:t>atio </a:t>
                      </a:r>
                      <a:r>
                        <a:rPr lang="en-US" sz="1000" u="none" strike="noStrike" dirty="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650" marR="3650" marT="3650" marB="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b="0" dirty="0">
                          <a:solidFill>
                            <a:schemeClr val="tx1"/>
                          </a:solidFill>
                          <a:effectLst/>
                          <a:latin typeface="Arial"/>
                          <a:ea typeface="Calibri"/>
                          <a:cs typeface="Times New Roman"/>
                        </a:rPr>
                        <a:t>162%</a:t>
                      </a:r>
                      <a:endParaRPr lang="en-US" sz="1100" b="0" dirty="0">
                        <a:solidFill>
                          <a:schemeClr val="tx1"/>
                        </a:solidFill>
                        <a:effectLst/>
                        <a:latin typeface="Calibri"/>
                        <a:ea typeface="Calibri"/>
                        <a:cs typeface="Times New Roman"/>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i="0" u="none" strike="noStrike" dirty="0" smtClean="0">
                          <a:solidFill>
                            <a:srgbClr val="000000"/>
                          </a:solidFill>
                          <a:effectLst/>
                          <a:latin typeface="Arial"/>
                        </a:rPr>
                        <a:t>&lt;=</a:t>
                      </a:r>
                      <a:r>
                        <a:rPr lang="en-US" sz="1000" dirty="0" smtClean="0">
                          <a:latin typeface="Arial" panose="020B0604020202020204" pitchFamily="34" charset="0"/>
                          <a:cs typeface="Arial" panose="020B0604020202020204" pitchFamily="34" charset="0"/>
                        </a:rPr>
                        <a:t>121%</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i="0" u="none" strike="noStrike" dirty="0" smtClean="0">
                          <a:solidFill>
                            <a:srgbClr val="000000"/>
                          </a:solidFill>
                          <a:effectLst/>
                          <a:latin typeface="Arial"/>
                        </a:rPr>
                        <a:t>&lt;=</a:t>
                      </a: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28296">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Interest rate</a:t>
                      </a:r>
                      <a:r>
                        <a:rPr lang="en-US" sz="1000" b="1" baseline="0" dirty="0" smtClean="0">
                          <a:solidFill>
                            <a:schemeClr val="tx1"/>
                          </a:solidFill>
                          <a:latin typeface="Arial" panose="020B0604020202020204" pitchFamily="34" charset="0"/>
                          <a:cs typeface="Arial" panose="020B0604020202020204" pitchFamily="34" charset="0"/>
                        </a:rPr>
                        <a:t> risk</a:t>
                      </a:r>
                      <a:endParaRPr lang="en-US" sz="1000" b="1" dirty="0" smtClean="0">
                        <a:solidFill>
                          <a:schemeClr val="tx1"/>
                        </a:solidFill>
                        <a:latin typeface="Arial" panose="020B0604020202020204" pitchFamily="34" charset="0"/>
                        <a:cs typeface="Arial" panose="020B0604020202020204" pitchFamily="34" charset="0"/>
                      </a:endParaRP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*NII</a:t>
                      </a:r>
                      <a:r>
                        <a:rPr lang="en-US" sz="1000" b="0" i="0" kern="1200" baseline="30000" dirty="0" smtClean="0">
                          <a:solidFill>
                            <a:schemeClr val="tx1"/>
                          </a:solidFill>
                          <a:latin typeface="Arial" panose="020B0604020202020204" pitchFamily="34" charset="0"/>
                          <a:ea typeface="+mn-ea"/>
                          <a:cs typeface="Arial" panose="020B0604020202020204" pitchFamily="34" charset="0"/>
                        </a:rPr>
                        <a:t>1</a:t>
                      </a:r>
                      <a:r>
                        <a:rPr lang="en-US" sz="1000" b="0" i="0" kern="1200" baseline="0" dirty="0" smtClean="0">
                          <a:solidFill>
                            <a:schemeClr val="tx1"/>
                          </a:solidFill>
                          <a:latin typeface="Arial" panose="020B0604020202020204" pitchFamily="34" charset="0"/>
                          <a:ea typeface="+mn-ea"/>
                          <a:cs typeface="Arial" panose="020B0604020202020204" pitchFamily="34" charset="0"/>
                        </a:rPr>
                        <a:t> Sensitivity</a:t>
                      </a:r>
                      <a:r>
                        <a:rPr lang="en-US" sz="1000" b="0" i="0" kern="1200" dirty="0" smtClean="0">
                          <a:solidFill>
                            <a:schemeClr val="tx1"/>
                          </a:solidFill>
                          <a:latin typeface="Arial" panose="020B0604020202020204" pitchFamily="34" charset="0"/>
                          <a:ea typeface="+mn-ea"/>
                          <a:cs typeface="Arial" panose="020B0604020202020204" pitchFamily="34" charset="0"/>
                        </a:rPr>
                        <a:t>(+/- 100bps)</a:t>
                      </a: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b="0" dirty="0">
                          <a:solidFill>
                            <a:schemeClr val="tx1"/>
                          </a:solidFill>
                          <a:effectLst/>
                          <a:latin typeface="Arial"/>
                          <a:ea typeface="Calibri"/>
                          <a:cs typeface="Times New Roman"/>
                        </a:rPr>
                        <a:t>-8.55</a:t>
                      </a:r>
                      <a:endParaRPr lang="en-US" sz="1100" b="0" dirty="0">
                        <a:solidFill>
                          <a:schemeClr val="tx1"/>
                        </a:solidFill>
                        <a:effectLst/>
                        <a:latin typeface="Calibri"/>
                        <a:ea typeface="Calibri"/>
                        <a:cs typeface="Times New Roman"/>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&lt;=-21%</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a:t>
                      </a:r>
                      <a:r>
                        <a:rPr lang="en-US" sz="1000" dirty="0" smtClean="0">
                          <a:latin typeface="Arial" panose="020B0604020202020204" pitchFamily="34" charset="0"/>
                          <a:cs typeface="Arial" panose="020B0604020202020204" pitchFamily="34" charset="0"/>
                        </a:rPr>
                        <a:t>-27%</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26281">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latin typeface="Arial" panose="020B0604020202020204" pitchFamily="34" charset="0"/>
                          <a:ea typeface="+mn-ea"/>
                          <a:cs typeface="Arial" panose="020B0604020202020204" pitchFamily="34" charset="0"/>
                        </a:rPr>
                        <a:t>*MVE</a:t>
                      </a:r>
                      <a:r>
                        <a:rPr lang="en-US" sz="1000" b="0" i="0" kern="1200" baseline="30000" dirty="0" smtClean="0">
                          <a:solidFill>
                            <a:schemeClr val="tx1"/>
                          </a:solidFill>
                          <a:latin typeface="Arial" panose="020B0604020202020204" pitchFamily="34" charset="0"/>
                          <a:ea typeface="+mn-ea"/>
                          <a:cs typeface="Arial" panose="020B0604020202020204" pitchFamily="34" charset="0"/>
                        </a:rPr>
                        <a:t>2</a:t>
                      </a:r>
                      <a:r>
                        <a:rPr lang="en-US" sz="1000" b="0" i="0" kern="1200" dirty="0" smtClean="0">
                          <a:solidFill>
                            <a:schemeClr val="tx1"/>
                          </a:solidFill>
                          <a:latin typeface="Arial" panose="020B0604020202020204" pitchFamily="34" charset="0"/>
                          <a:ea typeface="+mn-ea"/>
                          <a:cs typeface="Arial" panose="020B0604020202020204" pitchFamily="34" charset="0"/>
                        </a:rPr>
                        <a:t> Sensitivity(+/- 100bps)</a:t>
                      </a: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b="0" dirty="0">
                          <a:solidFill>
                            <a:schemeClr val="tx1"/>
                          </a:solidFill>
                          <a:effectLst/>
                          <a:latin typeface="Arial"/>
                          <a:ea typeface="Calibri"/>
                          <a:cs typeface="Times New Roman"/>
                        </a:rPr>
                        <a:t>-12.94</a:t>
                      </a:r>
                      <a:endParaRPr lang="en-US" sz="1100" b="0" dirty="0">
                        <a:solidFill>
                          <a:schemeClr val="tx1"/>
                        </a:solidFill>
                        <a:effectLst/>
                        <a:latin typeface="Calibri"/>
                        <a:ea typeface="Calibri"/>
                        <a:cs typeface="Times New Roman"/>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a:t>
                      </a:r>
                      <a:r>
                        <a:rPr lang="en-US" sz="1000" dirty="0" smtClean="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aseline="0" dirty="0" smtClean="0">
                          <a:latin typeface="Arial" panose="020B0604020202020204" pitchFamily="34" charset="0"/>
                          <a:cs typeface="Arial" panose="020B0604020202020204" pitchFamily="34" charset="0"/>
                        </a:rPr>
                        <a:t>&lt;=-4%</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6935">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Operational risk</a:t>
                      </a: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*Gross Operational</a:t>
                      </a:r>
                      <a:r>
                        <a:rPr lang="en-US" sz="1000" u="none" strike="noStrike" baseline="0" dirty="0" smtClean="0">
                          <a:effectLst/>
                          <a:latin typeface="Arial" panose="020B0604020202020204" pitchFamily="34" charset="0"/>
                          <a:cs typeface="Arial" panose="020B0604020202020204" pitchFamily="34" charset="0"/>
                        </a:rPr>
                        <a:t> Risk L</a:t>
                      </a:r>
                      <a:r>
                        <a:rPr lang="en-US" sz="1000" u="none" strike="noStrike" dirty="0" smtClean="0">
                          <a:effectLst/>
                          <a:latin typeface="Arial" panose="020B0604020202020204" pitchFamily="34" charset="0"/>
                          <a:cs typeface="Arial" panose="020B0604020202020204" pitchFamily="34" charset="0"/>
                        </a:rPr>
                        <a:t>osses / Gross Margin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p>
                    <a:p>
                      <a:pPr algn="ctr">
                        <a:lnSpc>
                          <a:spcPct val="100000"/>
                        </a:lnSpc>
                      </a:pPr>
                      <a:r>
                        <a:rPr lang="en-US" sz="1000" b="0" dirty="0" smtClean="0">
                          <a:latin typeface="Arial" panose="020B0604020202020204" pitchFamily="34" charset="0"/>
                          <a:cs typeface="Arial" panose="020B0604020202020204" pitchFamily="34" charset="0"/>
                        </a:rPr>
                        <a:t>(trailing</a:t>
                      </a:r>
                      <a:r>
                        <a:rPr lang="en-US" sz="1000" b="0" baseline="0" dirty="0" smtClean="0">
                          <a:latin typeface="Arial" panose="020B0604020202020204" pitchFamily="34" charset="0"/>
                          <a:cs typeface="Arial" panose="020B0604020202020204" pitchFamily="34" charset="0"/>
                        </a:rPr>
                        <a:t> 12m)</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Arial" panose="020B0604020202020204" pitchFamily="34" charset="0"/>
                          <a:cs typeface="Arial" panose="020B0604020202020204" pitchFamily="34" charset="0"/>
                        </a:rPr>
                        <a:t>0.16%</a:t>
                      </a: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&gt;=1.25%</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6935">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1" dirty="0" smtClean="0">
                        <a:solidFill>
                          <a:srgbClr val="FF0000"/>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00000"/>
                        </a:lnSpc>
                      </a:pPr>
                      <a:r>
                        <a:rPr lang="en-US" sz="1000" u="none" strike="noStrike" dirty="0" smtClean="0">
                          <a:effectLst/>
                          <a:latin typeface="Arial" panose="020B0604020202020204" pitchFamily="34" charset="0"/>
                          <a:cs typeface="Arial" panose="020B0604020202020204" pitchFamily="34" charset="0"/>
                        </a:rPr>
                        <a:t>Material</a:t>
                      </a:r>
                      <a:r>
                        <a:rPr lang="en-US" sz="1000" u="none" strike="noStrike" baseline="0" dirty="0" smtClean="0">
                          <a:effectLst/>
                          <a:latin typeface="Arial" panose="020B0604020202020204" pitchFamily="34" charset="0"/>
                          <a:cs typeface="Arial" panose="020B0604020202020204" pitchFamily="34" charset="0"/>
                        </a:rPr>
                        <a:t> Operational Risk E</a:t>
                      </a:r>
                      <a:r>
                        <a:rPr lang="en-US" sz="1000" u="none" strike="noStrike" dirty="0" smtClean="0">
                          <a:effectLst/>
                          <a:latin typeface="Arial" panose="020B0604020202020204" pitchFamily="34" charset="0"/>
                          <a:cs typeface="Arial" panose="020B0604020202020204" pitchFamily="34" charset="0"/>
                        </a:rPr>
                        <a:t>vents (financial threshold &gt;50K)</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solidFill>
                            <a:schemeClr val="tx1"/>
                          </a:solidFill>
                          <a:latin typeface="Arial" panose="020B0604020202020204" pitchFamily="34" charset="0"/>
                          <a:cs typeface="Arial" panose="020B0604020202020204" pitchFamily="34" charset="0"/>
                        </a:rPr>
                        <a:t>0</a:t>
                      </a: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&gt;=5</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33693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Model risk</a:t>
                      </a: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latin typeface="Arial" panose="020B0604020202020204" pitchFamily="34" charset="0"/>
                          <a:cs typeface="Arial" panose="020B0604020202020204" pitchFamily="34" charset="0"/>
                        </a:rPr>
                        <a:t>Legacy Tier 1 Models not submitted for validation</a:t>
                      </a:r>
                      <a:endParaRPr lang="en-US" sz="1000" b="0" i="0" u="none" strike="noStrike" dirty="0" smtClean="0">
                        <a:solidFill>
                          <a:srgbClr val="000000"/>
                        </a:solidFill>
                        <a:effectLst/>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a:lnSpc>
                          <a:spcPct val="100000"/>
                        </a:lnSpc>
                        <a:spcBef>
                          <a:spcPts val="0"/>
                        </a:spcBef>
                        <a:spcAft>
                          <a:spcPts val="0"/>
                        </a:spcAft>
                        <a:buFont typeface="Arial" panose="020B0604020202020204" pitchFamily="34" charset="0"/>
                        <a:buNone/>
                      </a:pPr>
                      <a:r>
                        <a:rPr lang="en-US" sz="1000" b="0" dirty="0" smtClean="0">
                          <a:solidFill>
                            <a:schemeClr val="tx1"/>
                          </a:solidFill>
                          <a:effectLst/>
                          <a:latin typeface="Arial" panose="020B0604020202020204" pitchFamily="34" charset="0"/>
                          <a:ea typeface="Calibri"/>
                          <a:cs typeface="Arial" panose="020B0604020202020204" pitchFamily="34" charset="0"/>
                        </a:rPr>
                        <a:t>0</a:t>
                      </a:r>
                    </a:p>
                  </a:txBody>
                  <a:tcPr marL="4572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2016</a:t>
                      </a:r>
                      <a:r>
                        <a:rPr lang="en-US" sz="1000" baseline="0" dirty="0" smtClean="0">
                          <a:latin typeface="Arial" panose="020B0604020202020204" pitchFamily="34" charset="0"/>
                          <a:cs typeface="Arial" panose="020B0604020202020204" pitchFamily="34" charset="0"/>
                        </a:rPr>
                        <a:t> - </a:t>
                      </a: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p>
                      <a:pPr algn="ctr">
                        <a:lnSpc>
                          <a:spcPct val="100000"/>
                        </a:lnSpc>
                      </a:pPr>
                      <a:r>
                        <a:rPr lang="en-US" sz="1000" baseline="0" dirty="0" smtClean="0">
                          <a:latin typeface="Arial" panose="020B0604020202020204" pitchFamily="34" charset="0"/>
                          <a:cs typeface="Arial" panose="020B0604020202020204" pitchFamily="34" charset="0"/>
                        </a:rPr>
                        <a:t>2017 – </a:t>
                      </a:r>
                      <a:r>
                        <a:rPr lang="en-US" sz="1000" dirty="0" smtClean="0">
                          <a:latin typeface="Arial" panose="020B0604020202020204" pitchFamily="34" charset="0"/>
                          <a:cs typeface="Arial" panose="020B0604020202020204" pitchFamily="34" charset="0"/>
                        </a:rPr>
                        <a:t>0</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2016</a:t>
                      </a:r>
                      <a:r>
                        <a:rPr lang="en-US" sz="1000" baseline="0" dirty="0" smtClean="0">
                          <a:latin typeface="Arial" panose="020B0604020202020204" pitchFamily="34" charset="0"/>
                          <a:cs typeface="Arial" panose="020B0604020202020204" pitchFamily="34" charset="0"/>
                        </a:rPr>
                        <a:t> - 3</a:t>
                      </a:r>
                      <a:endParaRPr lang="en-US" sz="1000" dirty="0" smtClean="0">
                        <a:latin typeface="Arial" panose="020B0604020202020204" pitchFamily="34" charset="0"/>
                        <a:cs typeface="Arial" panose="020B0604020202020204" pitchFamily="34" charset="0"/>
                      </a:endParaRPr>
                    </a:p>
                    <a:p>
                      <a:pPr algn="ctr">
                        <a:lnSpc>
                          <a:spcPct val="100000"/>
                        </a:lnSpc>
                      </a:pPr>
                      <a:r>
                        <a:rPr lang="en-US" sz="1000" baseline="0" dirty="0" smtClean="0">
                          <a:latin typeface="Arial" panose="020B0604020202020204" pitchFamily="34" charset="0"/>
                          <a:cs typeface="Arial" panose="020B0604020202020204" pitchFamily="34" charset="0"/>
                        </a:rPr>
                        <a:t>2017 – </a:t>
                      </a:r>
                      <a:r>
                        <a:rPr lang="en-US" sz="1000" dirty="0" smtClean="0">
                          <a:latin typeface="Arial" panose="020B0604020202020204" pitchFamily="34" charset="0"/>
                          <a:cs typeface="Arial" panose="020B0604020202020204" pitchFamily="34" charset="0"/>
                        </a:rPr>
                        <a:t>0</a:t>
                      </a: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6" name="TextBox 5"/>
          <p:cNvSpPr txBox="1"/>
          <p:nvPr/>
        </p:nvSpPr>
        <p:spPr>
          <a:xfrm>
            <a:off x="5970063" y="942469"/>
            <a:ext cx="2767103" cy="224677"/>
          </a:xfrm>
          <a:prstGeom prst="rect">
            <a:avLst/>
          </a:prstGeom>
          <a:noFill/>
        </p:spPr>
        <p:txBody>
          <a:bodyPr wrap="none" rtlCol="0">
            <a:spAutoFit/>
          </a:bodyPr>
          <a:lstStyle/>
          <a:p>
            <a:pPr algn="ctr" eaLnBrk="1" hangingPunct="1">
              <a:lnSpc>
                <a:spcPct val="86000"/>
              </a:lnSpc>
            </a:pPr>
            <a:r>
              <a:rPr lang="en-US" sz="1000" dirty="0" smtClean="0">
                <a:solidFill>
                  <a:srgbClr val="000000"/>
                </a:solidFill>
                <a:ea typeface="ＭＳ Ｐゴシック"/>
              </a:rPr>
              <a:t>* SHUSA metric reported in Santander Group RAS</a:t>
            </a:r>
            <a:endParaRPr lang="en-US" sz="1000" dirty="0">
              <a:solidFill>
                <a:srgbClr val="000000"/>
              </a:solidFill>
              <a:ea typeface="ＭＳ Ｐゴシック"/>
            </a:endParaRPr>
          </a:p>
        </p:txBody>
      </p:sp>
    </p:spTree>
    <p:extLst>
      <p:ext uri="{BB962C8B-B14F-4D97-AF65-F5344CB8AC3E}">
        <p14:creationId xmlns:p14="http://schemas.microsoft.com/office/powerpoint/2010/main" val="2119263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lvl="0"/>
            <a:r>
              <a:rPr lang="en-US" kern="0" dirty="0" smtClean="0">
                <a:solidFill>
                  <a:srgbClr val="000000"/>
                </a:solidFill>
                <a:latin typeface="Arial"/>
                <a:ea typeface="ＭＳ Ｐゴシック"/>
              </a:rPr>
              <a:t>3. 2016 </a:t>
            </a:r>
            <a:r>
              <a:rPr lang="en-US" kern="0" dirty="0">
                <a:solidFill>
                  <a:srgbClr val="000000"/>
                </a:solidFill>
                <a:latin typeface="Arial"/>
                <a:ea typeface="ＭＳ Ｐゴシック"/>
              </a:rPr>
              <a:t>BSI RAS </a:t>
            </a:r>
            <a:r>
              <a:rPr lang="en-US" dirty="0"/>
              <a:t>– </a:t>
            </a:r>
            <a:r>
              <a:rPr lang="en-US" kern="0" dirty="0" smtClean="0">
                <a:solidFill>
                  <a:srgbClr val="000000"/>
                </a:solidFill>
                <a:latin typeface="Arial"/>
                <a:ea typeface="ＭＳ Ｐゴシック"/>
              </a:rPr>
              <a:t>Limits </a:t>
            </a:r>
            <a:r>
              <a:rPr lang="en-US" kern="0" dirty="0">
                <a:solidFill>
                  <a:srgbClr val="000000"/>
                </a:solidFill>
                <a:latin typeface="Arial"/>
                <a:ea typeface="ＭＳ Ｐゴシック"/>
              </a:rPr>
              <a:t>(3/3</a:t>
            </a:r>
            <a:r>
              <a:rPr lang="en-US" kern="0" dirty="0" smtClean="0">
                <a:solidFill>
                  <a:srgbClr val="000000"/>
                </a:solidFill>
                <a:latin typeface="Arial"/>
                <a:ea typeface="ＭＳ Ｐゴシック"/>
              </a:rPr>
              <a:t>)</a:t>
            </a:r>
            <a:endParaRPr lang="en-US" kern="0" dirty="0">
              <a:solidFill>
                <a:srgbClr val="000000"/>
              </a:solidFill>
              <a:latin typeface="Arial"/>
              <a:ea typeface="ＭＳ Ｐゴシック"/>
            </a:endParaRPr>
          </a:p>
        </p:txBody>
      </p:sp>
      <p:graphicFrame>
        <p:nvGraphicFramePr>
          <p:cNvPr id="13" name="Table 12"/>
          <p:cNvGraphicFramePr>
            <a:graphicFrameLocks noGrp="1"/>
          </p:cNvGraphicFramePr>
          <p:nvPr>
            <p:extLst>
              <p:ext uri="{D42A27DB-BD31-4B8C-83A1-F6EECF244321}">
                <p14:modId xmlns:p14="http://schemas.microsoft.com/office/powerpoint/2010/main" val="523226894"/>
              </p:ext>
            </p:extLst>
          </p:nvPr>
        </p:nvGraphicFramePr>
        <p:xfrm>
          <a:off x="342954" y="1134516"/>
          <a:ext cx="8454931" cy="5049933"/>
        </p:xfrm>
        <a:graphic>
          <a:graphicData uri="http://schemas.openxmlformats.org/drawingml/2006/table">
            <a:tbl>
              <a:tblPr firstRow="1" bandRow="1"/>
              <a:tblGrid>
                <a:gridCol w="1108235"/>
                <a:gridCol w="2577311"/>
                <a:gridCol w="772100"/>
                <a:gridCol w="782152"/>
                <a:gridCol w="1071711"/>
                <a:gridCol w="1071711"/>
                <a:gridCol w="1071711"/>
              </a:tblGrid>
              <a:tr h="166813">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Risk type</a:t>
                      </a:r>
                      <a:endParaRPr lang="en-US" sz="1000" b="1" dirty="0">
                        <a:solidFill>
                          <a:srgbClr val="FF0000"/>
                        </a:solidFill>
                        <a:latin typeface="Arial" panose="020B0604020202020204" pitchFamily="34" charset="0"/>
                        <a:cs typeface="Arial" panose="020B0604020202020204" pitchFamily="34" charset="0"/>
                      </a:endParaRPr>
                    </a:p>
                  </a:txBody>
                  <a:tcPr marL="0" marR="45720" anchor="b">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1000" b="1" dirty="0" smtClean="0">
                          <a:solidFill>
                            <a:srgbClr val="FF0000"/>
                          </a:solidFill>
                          <a:latin typeface="Arial" panose="020B0604020202020204" pitchFamily="34" charset="0"/>
                          <a:cs typeface="Arial" panose="020B0604020202020204" pitchFamily="34" charset="0"/>
                        </a:rPr>
                        <a:t>Metric</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Frequency</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a:noFill/>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1" dirty="0" smtClean="0">
                          <a:solidFill>
                            <a:srgbClr val="FF0000"/>
                          </a:solidFill>
                          <a:latin typeface="Arial" panose="020B0604020202020204" pitchFamily="34" charset="0"/>
                          <a:cs typeface="Arial" panose="020B0604020202020204" pitchFamily="34" charset="0"/>
                        </a:rPr>
                        <a:t>Portfolio</a:t>
                      </a:r>
                      <a:endParaRPr lang="en-US" sz="1000" b="1" dirty="0">
                        <a:solidFill>
                          <a:srgbClr val="FF0000"/>
                        </a:solidFill>
                        <a:latin typeface="Arial" panose="020B0604020202020204" pitchFamily="34" charset="0"/>
                        <a:cs typeface="Arial" panose="020B0604020202020204" pitchFamily="34" charset="0"/>
                      </a:endParaRPr>
                    </a:p>
                  </a:txBody>
                  <a:tcPr marL="45720" marR="45720" anchor="b">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Jun 16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lnL w="19050" cap="flat" cmpd="sng" algn="ctr">
                      <a:noFill/>
                      <a:prstDash val="solid"/>
                      <a:round/>
                      <a:headEnd type="none" w="med" len="med"/>
                      <a:tailEnd type="none" w="med" len="me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algn="ctr" defTabSz="457200" rtl="0" eaLnBrk="1" latinLnBrk="0" hangingPunct="1">
                        <a:lnSpc>
                          <a:spcPct val="100000"/>
                        </a:lnSpc>
                      </a:pPr>
                      <a:r>
                        <a:rPr lang="en-US" sz="1000" b="1" kern="1200" dirty="0" smtClean="0">
                          <a:solidFill>
                            <a:schemeClr val="tx1"/>
                          </a:solidFill>
                          <a:latin typeface="Arial" panose="020B0604020202020204" pitchFamily="34" charset="0"/>
                          <a:ea typeface="+mn-ea"/>
                          <a:cs typeface="Arial" panose="020B0604020202020204" pitchFamily="34" charset="0"/>
                        </a:rPr>
                        <a:t>Amber trigger</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45720" marR="45720">
                    <a:lnL w="12700" cmpd="sng">
                      <a:noFill/>
                      <a:prstDash val="solid"/>
                    </a:lnL>
                    <a:lnR w="12700" cmpd="sng">
                      <a:noFill/>
                      <a:prstDash val="soli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indent="0" algn="ctr" defTabSz="457200" rtl="0" eaLnBrk="1" latinLnBrk="0" hangingPunct="1">
                        <a:lnSpc>
                          <a:spcPct val="100000"/>
                        </a:lnSpc>
                        <a:buFont typeface="Arial" panose="020B0604020202020204" pitchFamily="34" charset="0"/>
                        <a:buNone/>
                      </a:pPr>
                      <a:r>
                        <a:rPr lang="en-US" sz="1000" b="1" kern="1200" dirty="0" smtClean="0">
                          <a:solidFill>
                            <a:schemeClr val="bg1"/>
                          </a:solidFill>
                          <a:latin typeface="Arial" panose="020B0604020202020204" pitchFamily="34" charset="0"/>
                          <a:ea typeface="+mn-ea"/>
                          <a:cs typeface="Arial" panose="020B0604020202020204" pitchFamily="34" charset="0"/>
                        </a:rPr>
                        <a:t>Red limit</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lnL w="12700" cmpd="sng">
                      <a:noFill/>
                      <a:prstDash val="soli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271071">
                <a:tc rowSpan="10">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&amp;</a:t>
                      </a:r>
                      <a:r>
                        <a:rPr lang="en-US" sz="1000" b="1" baseline="0" dirty="0" smtClean="0">
                          <a:solidFill>
                            <a:schemeClr val="tx1"/>
                          </a:solidFill>
                          <a:latin typeface="Arial" panose="020B0604020202020204" pitchFamily="34" charset="0"/>
                          <a:cs typeface="Arial" panose="020B0604020202020204" pitchFamily="34" charset="0"/>
                        </a:rPr>
                        <a:t> Reputational</a:t>
                      </a:r>
                      <a:r>
                        <a:rPr lang="en-US" sz="1000" b="1" dirty="0" smtClean="0">
                          <a:solidFill>
                            <a:schemeClr val="tx1"/>
                          </a:solidFill>
                          <a:latin typeface="Arial" panose="020B0604020202020204" pitchFamily="34" charset="0"/>
                          <a:cs typeface="Arial" panose="020B0604020202020204" pitchFamily="34" charset="0"/>
                        </a:rPr>
                        <a:t> risk</a:t>
                      </a:r>
                    </a:p>
                  </a:txBody>
                  <a:tcPr marL="0" marR="45720">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a:ea typeface="ＭＳ Ｐゴシック"/>
                          <a:cs typeface="ＭＳ Ｐゴシック"/>
                        </a:defRPr>
                      </a:lvl1pPr>
                      <a:lvl2pPr marL="457200" algn="l" defTabSz="457200" rtl="0" eaLnBrk="1" latinLnBrk="0" hangingPunct="1">
                        <a:defRPr sz="1800" kern="1200">
                          <a:solidFill>
                            <a:schemeClr val="tx1"/>
                          </a:solidFill>
                          <a:latin typeface="Arial"/>
                          <a:ea typeface="ＭＳ Ｐゴシック"/>
                          <a:cs typeface="ＭＳ Ｐゴシック"/>
                        </a:defRPr>
                      </a:lvl2pPr>
                      <a:lvl3pPr marL="914400" algn="l" defTabSz="457200" rtl="0" eaLnBrk="1" latinLnBrk="0" hangingPunct="1">
                        <a:defRPr sz="1800" kern="1200">
                          <a:solidFill>
                            <a:schemeClr val="tx1"/>
                          </a:solidFill>
                          <a:latin typeface="Arial"/>
                          <a:ea typeface="ＭＳ Ｐゴシック"/>
                          <a:cs typeface="ＭＳ Ｐゴシック"/>
                        </a:defRPr>
                      </a:lvl3pPr>
                      <a:lvl4pPr marL="1371600" algn="l" defTabSz="457200" rtl="0" eaLnBrk="1" latinLnBrk="0" hangingPunct="1">
                        <a:defRPr sz="1800" kern="1200">
                          <a:solidFill>
                            <a:schemeClr val="tx1"/>
                          </a:solidFill>
                          <a:latin typeface="Arial"/>
                          <a:ea typeface="ＭＳ Ｐゴシック"/>
                          <a:cs typeface="ＭＳ Ｐゴシック"/>
                        </a:defRPr>
                      </a:lvl4pPr>
                      <a:lvl5pPr marL="1828800" algn="l" defTabSz="457200" rtl="0" eaLnBrk="1" latinLnBrk="0" hangingPunct="1">
                        <a:defRPr sz="1800" kern="1200">
                          <a:solidFill>
                            <a:schemeClr val="tx1"/>
                          </a:solidFill>
                          <a:latin typeface="Arial"/>
                          <a:ea typeface="ＭＳ Ｐゴシック"/>
                          <a:cs typeface="ＭＳ Ｐゴシック"/>
                        </a:defRPr>
                      </a:lvl5pPr>
                      <a:lvl6pPr marL="2286000" algn="l" defTabSz="457200" rtl="0" eaLnBrk="1" latinLnBrk="0" hangingPunct="1">
                        <a:defRPr sz="1800" kern="1200">
                          <a:solidFill>
                            <a:schemeClr val="tx1"/>
                          </a:solidFill>
                          <a:latin typeface="Arial"/>
                          <a:ea typeface="ＭＳ Ｐゴシック"/>
                          <a:cs typeface="ＭＳ Ｐゴシック"/>
                        </a:defRPr>
                      </a:lvl6pPr>
                      <a:lvl7pPr marL="2743200" algn="l" defTabSz="457200" rtl="0" eaLnBrk="1" latinLnBrk="0" hangingPunct="1">
                        <a:defRPr sz="1800" kern="1200">
                          <a:solidFill>
                            <a:schemeClr val="tx1"/>
                          </a:solidFill>
                          <a:latin typeface="Arial"/>
                          <a:ea typeface="ＭＳ Ｐゴシック"/>
                          <a:cs typeface="ＭＳ Ｐゴシック"/>
                        </a:defRPr>
                      </a:lvl7pPr>
                      <a:lvl8pPr marL="3200400" algn="l" defTabSz="457200" rtl="0" eaLnBrk="1" latinLnBrk="0" hangingPunct="1">
                        <a:defRPr sz="1800" kern="1200">
                          <a:solidFill>
                            <a:schemeClr val="tx1"/>
                          </a:solidFill>
                          <a:latin typeface="Arial"/>
                          <a:ea typeface="ＭＳ Ｐゴシック"/>
                          <a:cs typeface="ＭＳ Ｐゴシック"/>
                        </a:defRPr>
                      </a:lvl8pPr>
                      <a:lvl9pPr marL="3657600" algn="l" defTabSz="457200" rtl="0" eaLnBrk="1" latinLnBrk="0" hangingPunct="1">
                        <a:defRPr sz="1800" kern="1200">
                          <a:solidFill>
                            <a:schemeClr val="tx1"/>
                          </a:solidFill>
                          <a:latin typeface="Arial"/>
                          <a:ea typeface="ＭＳ Ｐゴシック"/>
                          <a:cs typeface="ＭＳ Ｐゴシック"/>
                        </a:defRPr>
                      </a:lvl9p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Open MRIAs and other alike matters requiring immediate attention</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Arial" panose="020B0604020202020204" pitchFamily="34" charset="0"/>
                          <a:ea typeface="+mn-ea"/>
                          <a:cs typeface="Arial" panose="020B0604020202020204" pitchFamily="34" charset="0"/>
                        </a:rPr>
                        <a:t>0</a:t>
                      </a: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Total Customer Complaints Received (YTD)</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10</a:t>
                      </a:r>
                      <a:endParaRPr lang="en-US" sz="1000" kern="1200" dirty="0">
                        <a:solidFill>
                          <a:schemeClr val="tx1"/>
                        </a:solidFill>
                        <a:latin typeface="Arial" panose="020B0604020202020204" pitchFamily="34" charset="0"/>
                        <a:ea typeface="+mn-ea"/>
                        <a:cs typeface="Arial" panose="020B0604020202020204" pitchFamily="34" charset="0"/>
                      </a:endParaRP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&gt;=25</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&gt;=35</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Past Due Compliance Monitoring CAPS</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Arial" panose="020B0604020202020204" pitchFamily="34" charset="0"/>
                          <a:ea typeface="+mn-ea"/>
                          <a:cs typeface="Arial" panose="020B0604020202020204" pitchFamily="34" charset="0"/>
                        </a:rPr>
                        <a:t>0</a:t>
                      </a: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N/A</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Violations of Code of Conduct and Ethics </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0</a:t>
                      </a:r>
                      <a:endParaRPr lang="en-US" sz="1000" kern="1200" dirty="0">
                        <a:solidFill>
                          <a:schemeClr val="tx1"/>
                        </a:solidFill>
                        <a:latin typeface="Arial" panose="020B0604020202020204" pitchFamily="34" charset="0"/>
                        <a:ea typeface="+mn-ea"/>
                        <a:cs typeface="Arial" panose="020B0604020202020204" pitchFamily="34" charset="0"/>
                      </a:endParaRP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 violation warnings</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&gt;0 repeat</a:t>
                      </a:r>
                      <a:r>
                        <a:rPr lang="en-US" sz="1000" baseline="0" dirty="0" smtClean="0">
                          <a:latin typeface="Arial" panose="020B0604020202020204" pitchFamily="34" charset="0"/>
                          <a:cs typeface="Arial" panose="020B0604020202020204" pitchFamily="34" charset="0"/>
                        </a:rPr>
                        <a:t> violations</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High Risk Customers as % of Total Customers</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Arial" panose="020B0604020202020204" pitchFamily="34" charset="0"/>
                          <a:ea typeface="+mn-ea"/>
                          <a:cs typeface="Arial" panose="020B0604020202020204" pitchFamily="34" charset="0"/>
                        </a:rPr>
                        <a:t>10.80%</a:t>
                      </a: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&gt;=15%</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Clients % Total</a:t>
                      </a:r>
                      <a:r>
                        <a:rPr lang="en-US" sz="1000" b="1" baseline="30000" dirty="0" smtClean="0">
                          <a:latin typeface="Arial" panose="020B0604020202020204" pitchFamily="34" charset="0"/>
                          <a:cs typeface="Arial" panose="020B0604020202020204" pitchFamily="34" charset="0"/>
                        </a:rPr>
                        <a:t>1</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mn-ea"/>
                          <a:cs typeface="Arial" panose="020B0604020202020204" pitchFamily="34" charset="0"/>
                        </a:rPr>
                        <a:t>5.40%</a:t>
                      </a: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&gt;=5.20%</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&gt;=5.25%</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KYC Updates overdue &gt; 90 days</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Arial" panose="020B0604020202020204" pitchFamily="34" charset="0"/>
                          <a:ea typeface="+mn-ea"/>
                          <a:cs typeface="Arial" panose="020B0604020202020204" pitchFamily="34" charset="0"/>
                        </a:rPr>
                        <a:t>1.70%</a:t>
                      </a: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&gt;=2%</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&gt;=3%</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AML Transaction Monitoring alerts awaiting clarification &gt; 60 days</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kern="1200" dirty="0" smtClean="0">
                          <a:solidFill>
                            <a:schemeClr val="tx1"/>
                          </a:solidFill>
                          <a:latin typeface="Arial" panose="020B0604020202020204" pitchFamily="34" charset="0"/>
                          <a:ea typeface="+mn-ea"/>
                          <a:cs typeface="Arial" panose="020B0604020202020204" pitchFamily="34" charset="0"/>
                        </a:rPr>
                        <a:t>25</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&gt;=20</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&gt;=30</a:t>
                      </a:r>
                      <a:endParaRPr lang="en-US" sz="1000" b="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US"/>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OFAC Violations</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BSI Miami</a:t>
                      </a: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Arial" panose="020B0604020202020204" pitchFamily="34" charset="0"/>
                          <a:ea typeface="+mn-ea"/>
                          <a:cs typeface="Arial" panose="020B0604020202020204" pitchFamily="34" charset="0"/>
                        </a:rPr>
                        <a:t>0</a:t>
                      </a: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N/A</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&gt;0</a:t>
                      </a: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OFAC Blocked or rejected transactions</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Quarterly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smtClean="0">
                          <a:solidFill>
                            <a:schemeClr val="tx1"/>
                          </a:solidFill>
                          <a:latin typeface="Arial" panose="020B0604020202020204" pitchFamily="34" charset="0"/>
                          <a:ea typeface="+mn-ea"/>
                          <a:cs typeface="Arial" panose="020B0604020202020204" pitchFamily="34" charset="0"/>
                        </a:rPr>
                        <a:t>BSI Miami</a:t>
                      </a: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b="0" dirty="0">
                          <a:solidFill>
                            <a:srgbClr val="000000"/>
                          </a:solidFill>
                          <a:effectLst/>
                          <a:latin typeface="Arial" panose="020B0604020202020204" pitchFamily="34" charset="0"/>
                          <a:ea typeface="Calibri"/>
                          <a:cs typeface="Arial" panose="020B0604020202020204" pitchFamily="34" charset="0"/>
                        </a:rPr>
                        <a:t>1</a:t>
                      </a:r>
                      <a:endParaRPr lang="en-US" sz="1000" b="0" dirty="0">
                        <a:effectLst/>
                        <a:latin typeface="Arial" panose="020B0604020202020204" pitchFamily="34" charset="0"/>
                        <a:ea typeface="Calibri"/>
                        <a:cs typeface="Arial" panose="020B0604020202020204" pitchFamily="34" charset="0"/>
                      </a:endParaRPr>
                    </a:p>
                  </a:txBody>
                  <a:tcPr marL="68580" marR="68580" marT="0" marB="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&gt;=1</a:t>
                      </a:r>
                      <a:endParaRPr lang="en-US" sz="1000" b="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&gt;=2</a:t>
                      </a: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rowSpan="5">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Fiduciary risk</a:t>
                      </a:r>
                    </a:p>
                  </a:txBody>
                  <a:tcPr marL="0" marR="45720">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Clients with Missing Profiles (%)</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solidFill>
                            <a:schemeClr val="tx1"/>
                          </a:solidFill>
                          <a:latin typeface="Arial" panose="020B0604020202020204" pitchFamily="34" charset="0"/>
                          <a:cs typeface="Arial" panose="020B0604020202020204" pitchFamily="34" charset="0"/>
                        </a:rPr>
                        <a:t>1.8</a:t>
                      </a:r>
                      <a:r>
                        <a:rPr lang="en-US" sz="1000" b="0" baseline="0" dirty="0" smtClean="0">
                          <a:solidFill>
                            <a:schemeClr val="tx1"/>
                          </a:solidFill>
                          <a:latin typeface="Arial" panose="020B0604020202020204" pitchFamily="34" charset="0"/>
                          <a:cs typeface="Arial" panose="020B0604020202020204" pitchFamily="34" charset="0"/>
                        </a:rPr>
                        <a:t>%</a:t>
                      </a:r>
                      <a:endParaRPr lang="en-US" sz="1000" b="0" dirty="0" smtClean="0">
                        <a:solidFill>
                          <a:schemeClr val="tx1"/>
                        </a:solidFill>
                        <a:latin typeface="Arial" panose="020B0604020202020204" pitchFamily="34" charset="0"/>
                        <a:cs typeface="Arial" panose="020B0604020202020204" pitchFamily="34" charset="0"/>
                      </a:endParaRP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&gt;=8%</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endParaRPr lang="en-GB"/>
                    </a:p>
                  </a:txBody>
                  <a:tcP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Exceeded Client Investment Profiles (%)</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Monthly</a:t>
                      </a:r>
                      <a:r>
                        <a:rPr lang="en-US" sz="1000" b="0" baseline="30000" dirty="0" smtClean="0">
                          <a:latin typeface="Arial" panose="020B0604020202020204" pitchFamily="34" charset="0"/>
                          <a:cs typeface="Arial" panose="020B0604020202020204" pitchFamily="34" charset="0"/>
                        </a:rPr>
                        <a:t>2,3</a:t>
                      </a:r>
                      <a:endParaRPr lang="en-US" sz="1000" b="0" dirty="0" smtClean="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solidFill>
                            <a:schemeClr val="tx1"/>
                          </a:solidFill>
                          <a:latin typeface="Arial" panose="020B0604020202020204" pitchFamily="34" charset="0"/>
                          <a:cs typeface="Arial" panose="020B0604020202020204" pitchFamily="34" charset="0"/>
                        </a:rPr>
                        <a:t>13.3%</a:t>
                      </a: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&gt;=16%</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&gt;=20%</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Pending Purchase Order Documentation (%)</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5.0%</a:t>
                      </a: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&gt;=10%</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&gt;=13%</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271071">
                <a:tc vMerge="1">
                  <a:txBody>
                    <a:bodyPr/>
                    <a:lstStyle/>
                    <a:p>
                      <a:endParaRPr lang="en-GB"/>
                    </a:p>
                  </a:txBody>
                  <a:tcPr>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Discretionary Mandates: Aging of Excesses (days)</a:t>
                      </a: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Monthly</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&lt; 60 days</a:t>
                      </a: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&gt;=60 days</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&gt;=90 days</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r h="166813">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00" b="1" dirty="0" smtClean="0">
                        <a:solidFill>
                          <a:schemeClr val="tx1"/>
                        </a:solidFill>
                        <a:latin typeface="Arial" panose="020B0604020202020204" pitchFamily="34" charset="0"/>
                        <a:cs typeface="Arial" panose="020B0604020202020204" pitchFamily="34" charset="0"/>
                      </a:endParaRPr>
                    </a:p>
                  </a:txBody>
                  <a:tcPr marL="0" marR="48014">
                    <a:lnL w="12700" cmpd="sng">
                      <a:noFill/>
                      <a:prstDash val="solid"/>
                    </a:lnL>
                    <a:lnR w="12700" cmpd="sng">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u="none" strike="noStrike" dirty="0" smtClean="0">
                          <a:solidFill>
                            <a:srgbClr val="000000"/>
                          </a:solidFill>
                          <a:effectLst/>
                          <a:latin typeface="Arial" panose="020B0604020202020204" pitchFamily="34" charset="0"/>
                          <a:cs typeface="Arial" panose="020B0604020202020204" pitchFamily="34" charset="0"/>
                        </a:rPr>
                        <a:t>Regulation R Bank-wide “chiefly-compensated” test</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Annual</a:t>
                      </a:r>
                      <a:r>
                        <a:rPr lang="en-US" sz="1000" b="0" baseline="30000" dirty="0" smtClean="0">
                          <a:latin typeface="Arial" panose="020B0604020202020204" pitchFamily="34" charset="0"/>
                          <a:cs typeface="Arial" panose="020B0604020202020204" pitchFamily="34" charset="0"/>
                        </a:rPr>
                        <a:t>4</a:t>
                      </a:r>
                      <a:endParaRPr lang="en-US" sz="1000" b="0" dirty="0">
                        <a:latin typeface="Arial" panose="020B0604020202020204" pitchFamily="34" charset="0"/>
                        <a:cs typeface="Arial" panose="020B0604020202020204" pitchFamily="34" charset="0"/>
                      </a:endParaRPr>
                    </a:p>
                  </a:txBody>
                  <a:tcPr marL="45720" marR="45720">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1000" b="0" dirty="0" smtClean="0">
                          <a:latin typeface="Arial" panose="020B0604020202020204" pitchFamily="34" charset="0"/>
                          <a:cs typeface="Arial" panose="020B0604020202020204" pitchFamily="34" charset="0"/>
                        </a:rPr>
                        <a:t>BSI Miami</a:t>
                      </a:r>
                      <a:endParaRPr lang="en-US" sz="1000" b="0" dirty="0">
                        <a:latin typeface="Arial" panose="020B0604020202020204" pitchFamily="34" charset="0"/>
                        <a:cs typeface="Arial" panose="020B0604020202020204" pitchFamily="34" charset="0"/>
                      </a:endParaRPr>
                    </a:p>
                  </a:txBody>
                  <a:tcPr marL="45720" marR="45720">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76%</a:t>
                      </a:r>
                    </a:p>
                  </a:txBody>
                  <a:tcPr marL="45720" marR="45720" anchor="ctr">
                    <a:lnL w="19050" cap="flat" cmpd="sng" algn="ctr">
                      <a:noFill/>
                      <a:prstDash val="solid"/>
                      <a:round/>
                      <a:headEnd type="none" w="med" len="med"/>
                      <a:tailEnd type="none" w="med" len="med"/>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E8F6E6"/>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&lt;=74%</a:t>
                      </a:r>
                      <a:endParaRPr lang="en-US" sz="1000" dirty="0">
                        <a:latin typeface="Arial" panose="020B0604020202020204" pitchFamily="34" charset="0"/>
                        <a:cs typeface="Arial" panose="020B0604020202020204" pitchFamily="34" charset="0"/>
                      </a:endParaRPr>
                    </a:p>
                  </a:txBody>
                  <a:tcPr marL="45720" marR="45720" anchor="ctr">
                    <a:lnL>
                      <a:noFill/>
                    </a:lnL>
                    <a:lnR>
                      <a:noFill/>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lnSpc>
                          <a:spcPct val="100000"/>
                        </a:lnSpc>
                      </a:pPr>
                      <a:r>
                        <a:rPr lang="en-US" sz="1000" dirty="0" smtClean="0">
                          <a:latin typeface="Arial" panose="020B0604020202020204" pitchFamily="34" charset="0"/>
                          <a:cs typeface="Arial" panose="020B0604020202020204" pitchFamily="34" charset="0"/>
                        </a:rPr>
                        <a:t>&lt;=72%</a:t>
                      </a:r>
                      <a:endParaRPr lang="en-US" sz="1000" dirty="0">
                        <a:latin typeface="Arial" panose="020B0604020202020204" pitchFamily="34" charset="0"/>
                        <a:cs typeface="Arial" panose="020B0604020202020204" pitchFamily="34" charset="0"/>
                      </a:endParaRPr>
                    </a:p>
                  </a:txBody>
                  <a:tcPr marL="45720" marR="45720" anchor="ctr">
                    <a:lnL>
                      <a:noFill/>
                    </a:lnL>
                    <a:lnR w="1905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CCC"/>
                    </a:solidFill>
                  </a:tcPr>
                </a:tc>
              </a:tr>
            </a:tbl>
          </a:graphicData>
        </a:graphic>
      </p:graphicFrame>
      <p:sp>
        <p:nvSpPr>
          <p:cNvPr id="5" name="Footnote"/>
          <p:cNvSpPr/>
          <p:nvPr/>
        </p:nvSpPr>
        <p:spPr>
          <a:xfrm>
            <a:off x="4014245" y="6189663"/>
            <a:ext cx="2602353" cy="523220"/>
          </a:xfrm>
          <a:prstGeom prst="rect">
            <a:avLst/>
          </a:prstGeom>
          <a:noFill/>
          <a:extLst/>
        </p:spPr>
        <p:txBody>
          <a:bodyPr wrap="square" rtlCol="0" anchor="t">
            <a:spAutoFit/>
          </a:bodyPr>
          <a:lstStyle/>
          <a:p>
            <a:r>
              <a:rPr lang="en-US" sz="1050" baseline="30000" dirty="0">
                <a:latin typeface="Arial" panose="020B0604020202020204" pitchFamily="34" charset="0"/>
                <a:cs typeface="Arial" panose="020B0604020202020204" pitchFamily="34" charset="0"/>
                <a:sym typeface="+mn-lt"/>
              </a:rPr>
              <a:t>See Metric Glossary in appendix for metric definitions</a:t>
            </a:r>
          </a:p>
          <a:p>
            <a:r>
              <a:rPr lang="en-US" sz="1050" baseline="30000" dirty="0">
                <a:latin typeface="Arial" panose="020B0604020202020204" pitchFamily="34" charset="0"/>
                <a:cs typeface="Arial" panose="020B0604020202020204" pitchFamily="34" charset="0"/>
                <a:sym typeface="Arial"/>
              </a:rPr>
              <a:t>2 REQ: Level of Equivalent Risk</a:t>
            </a:r>
          </a:p>
          <a:p>
            <a:r>
              <a:rPr lang="en-US" sz="1050" baseline="30000" dirty="0">
                <a:latin typeface="Arial" panose="020B0604020202020204" pitchFamily="34" charset="0"/>
                <a:cs typeface="Arial" panose="020B0604020202020204" pitchFamily="34" charset="0"/>
                <a:sym typeface="Arial"/>
              </a:rPr>
              <a:t>3 EM: Emerging Markets</a:t>
            </a:r>
          </a:p>
          <a:p>
            <a:r>
              <a:rPr lang="en-US" sz="1050" baseline="30000" dirty="0">
                <a:latin typeface="Arial" panose="020B0604020202020204" pitchFamily="34" charset="0"/>
                <a:cs typeface="Arial" panose="020B0604020202020204" pitchFamily="34" charset="0"/>
                <a:sym typeface="Arial"/>
              </a:rPr>
              <a:t>4 Annual metrics reported as of Dec ’15 </a:t>
            </a:r>
          </a:p>
        </p:txBody>
      </p:sp>
      <p:sp>
        <p:nvSpPr>
          <p:cNvPr id="7" name="TextBox 6"/>
          <p:cNvSpPr txBox="1"/>
          <p:nvPr/>
        </p:nvSpPr>
        <p:spPr>
          <a:xfrm>
            <a:off x="1447800" y="6189663"/>
            <a:ext cx="2335250" cy="461665"/>
          </a:xfrm>
          <a:prstGeom prst="rect">
            <a:avLst/>
          </a:prstGeom>
          <a:noFill/>
        </p:spPr>
        <p:txBody>
          <a:bodyPr wrap="square" rtlCol="0" anchor="t">
            <a:spAutoFit/>
          </a:bodyPr>
          <a:lstStyle/>
          <a:p>
            <a:r>
              <a:rPr lang="en-US" sz="800" b="1" baseline="30000" dirty="0" smtClean="0">
                <a:latin typeface="Arial" panose="020B0604020202020204" pitchFamily="34" charset="0"/>
                <a:cs typeface="Arial" panose="020B0604020202020204" pitchFamily="34" charset="0"/>
              </a:rPr>
              <a:t>1</a:t>
            </a:r>
            <a:r>
              <a:rPr lang="en-US" sz="800" dirty="0" smtClean="0">
                <a:latin typeface="Arial" panose="020B0604020202020204" pitchFamily="34" charset="0"/>
                <a:cs typeface="Arial" panose="020B0604020202020204" pitchFamily="34" charset="0"/>
              </a:rPr>
              <a:t> Under review pending segmentation of PEPs to quantify highest risk PEPs.  Will recommend new limit by next Board meeting. </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8988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039671486"/>
              </p:ext>
            </p:extLst>
          </p:nvPr>
        </p:nvGraphicFramePr>
        <p:xfrm>
          <a:off x="6542465" y="1656093"/>
          <a:ext cx="2465765" cy="1010907"/>
        </p:xfrm>
        <a:graphic>
          <a:graphicData uri="http://schemas.openxmlformats.org/drawingml/2006/chart">
            <c:chart xmlns:c="http://schemas.openxmlformats.org/drawingml/2006/chart" xmlns:r="http://schemas.openxmlformats.org/officeDocument/2006/relationships" r:id="rId4"/>
          </a:graphicData>
        </a:graphic>
      </p:graphicFrame>
      <p:sp>
        <p:nvSpPr>
          <p:cNvPr id="38" name="Rectangle 37"/>
          <p:cNvSpPr/>
          <p:nvPr/>
        </p:nvSpPr>
        <p:spPr>
          <a:xfrm>
            <a:off x="0" y="6086477"/>
            <a:ext cx="4895480" cy="523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latin typeface="Arial" panose="020B0604020202020204" pitchFamily="34" charset="0"/>
              <a:cs typeface="Arial" panose="020B0604020202020204" pitchFamily="34" charset="0"/>
            </a:endParaRPr>
          </a:p>
        </p:txBody>
      </p:sp>
      <p:sp>
        <p:nvSpPr>
          <p:cNvPr id="7" name="Content Placeholder 6"/>
          <p:cNvSpPr>
            <a:spLocks noGrp="1"/>
          </p:cNvSpPr>
          <p:nvPr>
            <p:ph sz="quarter" idx="11"/>
          </p:nvPr>
        </p:nvSpPr>
        <p:spPr/>
        <p:txBody>
          <a:bodyPr/>
          <a:lstStyle/>
          <a:p>
            <a:r>
              <a:rPr lang="en-US" dirty="0">
                <a:solidFill>
                  <a:prstClr val="black"/>
                </a:solidFill>
              </a:rPr>
              <a:t>BSI Trigger / limit breach description and Action </a:t>
            </a:r>
            <a:r>
              <a:rPr lang="en-US" dirty="0" smtClean="0">
                <a:solidFill>
                  <a:prstClr val="black"/>
                </a:solidFill>
              </a:rPr>
              <a:t>Plan</a:t>
            </a:r>
            <a:endParaRPr lang="en-US" dirty="0">
              <a:solidFill>
                <a:prstClr val="black"/>
              </a:solidFill>
            </a:endParaRPr>
          </a:p>
        </p:txBody>
      </p:sp>
      <p:sp>
        <p:nvSpPr>
          <p:cNvPr id="152" name="5 Marcador de número de diapositiva"/>
          <p:cNvSpPr>
            <a:spLocks noGrp="1"/>
          </p:cNvSpPr>
          <p:nvPr>
            <p:ph type="sldNum" sz="quarter" idx="4294967295"/>
          </p:nvPr>
        </p:nvSpPr>
        <p:spPr>
          <a:xfrm>
            <a:off x="0" y="612775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latin typeface="Arial" panose="020B0604020202020204" pitchFamily="34" charset="0"/>
                <a:cs typeface="Arial" panose="020B0604020202020204" pitchFamily="34" charset="0"/>
              </a:rPr>
              <a:pPr>
                <a:defRPr/>
              </a:pPr>
              <a:t>13</a:t>
            </a:fld>
            <a:endParaRPr lang="en-US" dirty="0">
              <a:solidFill>
                <a:prstClr val="white"/>
              </a:solidFill>
              <a:latin typeface="Arial" panose="020B0604020202020204" pitchFamily="34" charset="0"/>
              <a:cs typeface="Arial" panose="020B0604020202020204" pitchFamily="34" charset="0"/>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panose="020B0604020202020204" pitchFamily="34" charset="0"/>
                <a:cs typeface="Arial" panose="020B0604020202020204" pitchFamily="34" charset="0"/>
              </a:rPr>
              <a:pPr algn="r"/>
              <a:t>13</a:t>
            </a:fld>
            <a:endParaRPr lang="es-ES_tradnl" sz="1200" b="1" dirty="0">
              <a:solidFill>
                <a:srgbClr val="FF0000"/>
              </a:solidFill>
              <a:latin typeface="Arial" panose="020B0604020202020204" pitchFamily="34" charset="0"/>
              <a:cs typeface="Arial" panose="020B0604020202020204" pitchFamily="34" charset="0"/>
            </a:endParaRPr>
          </a:p>
        </p:txBody>
      </p:sp>
      <p:sp>
        <p:nvSpPr>
          <p:cNvPr id="28" name="Rounded Rectangle 27"/>
          <p:cNvSpPr/>
          <p:nvPr/>
        </p:nvSpPr>
        <p:spPr>
          <a:xfrm>
            <a:off x="331786" y="2790825"/>
            <a:ext cx="8586703" cy="1038225"/>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r>
              <a:rPr lang="en-US" sz="1200" b="1" dirty="0">
                <a:solidFill>
                  <a:prstClr val="black"/>
                </a:solidFill>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a:t>
            </a:r>
          </a:p>
          <a:p>
            <a:pPr marL="285750" lvl="1" indent="-228600" fontAlgn="auto">
              <a:spcBef>
                <a:spcPts val="0"/>
              </a:spcBef>
              <a:spcAft>
                <a:spcPts val="300"/>
              </a:spcAft>
              <a:buClr>
                <a:srgbClr val="E10819"/>
              </a:buClr>
              <a:buSzPct val="100000"/>
              <a:buBlip>
                <a:blip r:embed="rId5"/>
              </a:buBlip>
              <a:tabLst>
                <a:tab pos="914400" algn="l"/>
              </a:tabLst>
              <a:defRPr/>
            </a:pPr>
            <a:r>
              <a:rPr lang="en-US" sz="1200" dirty="0">
                <a:solidFill>
                  <a:srgbClr val="000000"/>
                </a:solidFill>
                <a:latin typeface="Arial" panose="020B0604020202020204" pitchFamily="34" charset="0"/>
                <a:cs typeface="Arial" panose="020B0604020202020204" pitchFamily="34" charset="0"/>
              </a:rPr>
              <a:t>PEP clients increased and the total number of clients decreased during the same period</a:t>
            </a:r>
            <a:r>
              <a:rPr lang="en-US" sz="1200" dirty="0">
                <a:solidFill>
                  <a:srgbClr val="000000"/>
                </a:solidFill>
              </a:rPr>
              <a:t>: d</a:t>
            </a:r>
            <a:r>
              <a:rPr lang="en-US" sz="1200" dirty="0">
                <a:solidFill>
                  <a:schemeClr val="tx1"/>
                </a:solidFill>
                <a:latin typeface="Arial" panose="020B0604020202020204" pitchFamily="34" charset="0"/>
                <a:cs typeface="Arial" panose="020B0604020202020204" pitchFamily="34" charset="0"/>
              </a:rPr>
              <a:t>uring the months of May and June, a reclassification of current customers increased the number of total PEPs.  At the same time, the total number of clients at BSI decreased.  As a result, the percentage of PEPs to total clients increased</a:t>
            </a: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
        <p:nvSpPr>
          <p:cNvPr id="23" name="Rounded Rectangle 22"/>
          <p:cNvSpPr/>
          <p:nvPr/>
        </p:nvSpPr>
        <p:spPr>
          <a:xfrm>
            <a:off x="331786" y="3962401"/>
            <a:ext cx="8592548" cy="866774"/>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a:t>
            </a:r>
          </a:p>
          <a:p>
            <a:pPr marL="228600" lvl="1" indent="-228600">
              <a:buSzPct val="100000"/>
              <a:buBlip>
                <a:blip r:embed="rId5"/>
              </a:buBlip>
              <a:defRPr/>
            </a:pPr>
            <a:r>
              <a:rPr lang="en-US" sz="1200" dirty="0">
                <a:solidFill>
                  <a:schemeClr val="tx1"/>
                </a:solidFill>
                <a:latin typeface="Arial" panose="020B0604020202020204" pitchFamily="34" charset="0"/>
                <a:cs typeface="Arial" panose="020B0604020202020204" pitchFamily="34" charset="0"/>
              </a:rPr>
              <a:t>Initiated project to close PEPs with low balances to reduce risk and bring </a:t>
            </a:r>
            <a:r>
              <a:rPr lang="en-US" sz="1200" dirty="0" smtClean="0">
                <a:solidFill>
                  <a:schemeClr val="tx1"/>
                </a:solidFill>
                <a:latin typeface="Arial" panose="020B0604020202020204" pitchFamily="34" charset="0"/>
                <a:cs typeface="Arial" panose="020B0604020202020204" pitchFamily="34" charset="0"/>
              </a:rPr>
              <a:t>metric below RAS trigger</a:t>
            </a:r>
            <a:r>
              <a:rPr lang="en-US" sz="1200" dirty="0">
                <a:solidFill>
                  <a:schemeClr val="tx1"/>
                </a:solidFill>
                <a:latin typeface="Arial" panose="020B0604020202020204" pitchFamily="34" charset="0"/>
                <a:cs typeface="Arial" panose="020B0604020202020204" pitchFamily="34" charset="0"/>
              </a:rPr>
              <a:t>. </a:t>
            </a:r>
            <a:endParaRPr lang="en-US" sz="1200" dirty="0" smtClean="0">
              <a:solidFill>
                <a:schemeClr val="tx1"/>
              </a:solidFill>
              <a:latin typeface="Arial" panose="020B0604020202020204" pitchFamily="34" charset="0"/>
              <a:cs typeface="Arial" panose="020B0604020202020204" pitchFamily="34" charset="0"/>
            </a:endParaRPr>
          </a:p>
          <a:p>
            <a:pPr marL="228600" lvl="1" indent="-228600">
              <a:buSzPct val="100000"/>
              <a:buBlip>
                <a:blip r:embed="rId5"/>
              </a:buBlip>
              <a:defRPr/>
            </a:pPr>
            <a:r>
              <a:rPr lang="en-US" sz="1200" dirty="0" smtClean="0">
                <a:solidFill>
                  <a:schemeClr val="tx1"/>
                </a:solidFill>
                <a:latin typeface="Arial" panose="020B0604020202020204" pitchFamily="34" charset="0"/>
                <a:cs typeface="Arial" panose="020B0604020202020204" pitchFamily="34" charset="0"/>
              </a:rPr>
              <a:t>Closely monitoring at ERMC, RC, and Board.</a:t>
            </a:r>
          </a:p>
        </p:txBody>
      </p:sp>
      <p:graphicFrame>
        <p:nvGraphicFramePr>
          <p:cNvPr id="33" name="Table 32"/>
          <p:cNvGraphicFramePr>
            <a:graphicFrameLocks noGrp="1"/>
          </p:cNvGraphicFramePr>
          <p:nvPr>
            <p:extLst>
              <p:ext uri="{D42A27DB-BD31-4B8C-83A1-F6EECF244321}">
                <p14:modId xmlns:p14="http://schemas.microsoft.com/office/powerpoint/2010/main" val="263472463"/>
              </p:ext>
            </p:extLst>
          </p:nvPr>
        </p:nvGraphicFramePr>
        <p:xfrm>
          <a:off x="304800" y="981075"/>
          <a:ext cx="8613690" cy="771749"/>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14607">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Mar-16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May-16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9742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&amp;</a:t>
                      </a:r>
                      <a:r>
                        <a:rPr lang="en-US" sz="1000" b="1" baseline="0" dirty="0" smtClean="0">
                          <a:solidFill>
                            <a:schemeClr val="tx1"/>
                          </a:solidFill>
                          <a:latin typeface="Arial" panose="020B0604020202020204" pitchFamily="34" charset="0"/>
                          <a:cs typeface="Arial" panose="020B0604020202020204" pitchFamily="34" charset="0"/>
                        </a:rPr>
                        <a:t> Reputational</a:t>
                      </a:r>
                      <a:endParaRPr lang="en-US" sz="1000" b="1" dirty="0" smtClean="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lvl="1" indent="0" algn="l" defTabSz="457200" rtl="0" eaLnBrk="1" fontAlgn="ctr" latinLnBrk="0" hangingPunct="1">
                        <a:lnSpc>
                          <a:spcPct val="100000"/>
                        </a:lnSpc>
                        <a:spcBef>
                          <a:spcPts val="0"/>
                        </a:spcBef>
                        <a:spcAft>
                          <a:spcPts val="0"/>
                        </a:spcAft>
                        <a:buClrTx/>
                        <a:buSzTx/>
                        <a:buFontTx/>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Politically Exposed Clients % Total</a:t>
                      </a:r>
                      <a:endParaRPr lang="en-US" sz="1000" b="0" i="0" u="none" strike="noStrike" baseline="30000" dirty="0" smtClean="0">
                        <a:solidFill>
                          <a:srgbClr val="000000"/>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R" sz="1000" b="1" i="0" u="none" strike="noStrike" dirty="0" smtClean="0">
                          <a:solidFill>
                            <a:srgbClr val="000000"/>
                          </a:solidFill>
                          <a:effectLst/>
                          <a:latin typeface="Calibri"/>
                        </a:rPr>
                        <a:t>5.09%</a:t>
                      </a:r>
                      <a:endParaRPr lang="es-PR" sz="1000" b="1"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s-PR" sz="1000" b="1" i="0" u="none" strike="noStrike" dirty="0" smtClean="0">
                          <a:solidFill>
                            <a:srgbClr val="000000"/>
                          </a:solidFill>
                          <a:effectLst/>
                          <a:latin typeface="Calibri"/>
                        </a:rPr>
                        <a:t>5.16%</a:t>
                      </a:r>
                      <a:endParaRPr lang="es-PR" sz="1000" b="1"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s-PR" sz="1000" b="1" i="0" u="none" strike="noStrike" dirty="0" smtClean="0">
                          <a:solidFill>
                            <a:srgbClr val="000000"/>
                          </a:solidFill>
                          <a:effectLst/>
                          <a:latin typeface="Calibri"/>
                        </a:rPr>
                        <a:t>5.30%</a:t>
                      </a:r>
                      <a:endParaRPr lang="es-PR" sz="1000" b="1"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s-PR" sz="1000" b="1" i="0" u="none" strike="noStrike" dirty="0" smtClean="0">
                          <a:solidFill>
                            <a:schemeClr val="tx1"/>
                          </a:solidFill>
                          <a:effectLst/>
                          <a:latin typeface="Calibri"/>
                        </a:rPr>
                        <a:t>5.40%</a:t>
                      </a:r>
                      <a:endParaRPr lang="es-PR" sz="1000" b="1" i="0" u="none" strike="noStrike" dirty="0">
                        <a:solidFill>
                          <a:schemeClr val="tx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s-PR" sz="1000" b="0" i="0" u="none" strike="noStrike" dirty="0" smtClean="0">
                          <a:solidFill>
                            <a:srgbClr val="000000"/>
                          </a:solidFill>
                          <a:effectLst/>
                          <a:latin typeface="Calibri"/>
                        </a:rPr>
                        <a:t>5.25%</a:t>
                      </a:r>
                      <a:endParaRPr lang="es-PR" sz="10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R" sz="1000" b="0" i="0" u="none" strike="noStrike" dirty="0" smtClean="0">
                          <a:solidFill>
                            <a:srgbClr val="000000"/>
                          </a:solidFill>
                          <a:effectLst/>
                          <a:latin typeface="Calibri"/>
                        </a:rPr>
                        <a:t>5.20%</a:t>
                      </a:r>
                      <a:endParaRPr lang="es-PR" sz="10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Rounded Rectangle 28"/>
          <p:cNvSpPr/>
          <p:nvPr/>
        </p:nvSpPr>
        <p:spPr>
          <a:xfrm>
            <a:off x="309796" y="4962525"/>
            <a:ext cx="8586703" cy="85725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5"/>
              </a:buBlip>
              <a:tabLst>
                <a:tab pos="914400" algn="l"/>
              </a:tabLst>
              <a:defRPr/>
            </a:pPr>
            <a:r>
              <a:rPr lang="en-US" sz="1200" dirty="0">
                <a:solidFill>
                  <a:schemeClr val="tx1"/>
                </a:solidFill>
                <a:latin typeface="Arial" panose="020B0604020202020204" pitchFamily="34" charset="0"/>
                <a:cs typeface="Arial" panose="020B0604020202020204" pitchFamily="34" charset="0"/>
              </a:rPr>
              <a:t>Low tolerance recently defined. </a:t>
            </a:r>
            <a:r>
              <a:rPr lang="en-US" sz="1200" dirty="0">
                <a:solidFill>
                  <a:prstClr val="black"/>
                </a:solidFill>
                <a:latin typeface="Arial" panose="020B0604020202020204" pitchFamily="34" charset="0"/>
                <a:cs typeface="Arial" panose="020B0604020202020204" pitchFamily="34" charset="0"/>
              </a:rPr>
              <a:t>Closing clients requires a careful evaluation of the impact and the specific situation of each client individually and, in some cases, as part of a group (“Decision Unit</a:t>
            </a:r>
            <a:r>
              <a:rPr lang="en-US" sz="1200" dirty="0" smtClean="0">
                <a:solidFill>
                  <a:prstClr val="black"/>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grpSp>
        <p:nvGrpSpPr>
          <p:cNvPr id="88" name="Group 87"/>
          <p:cNvGrpSpPr/>
          <p:nvPr/>
        </p:nvGrpSpPr>
        <p:grpSpPr>
          <a:xfrm>
            <a:off x="1671605" y="6319838"/>
            <a:ext cx="2426116" cy="157794"/>
            <a:chOff x="3239817" y="5985486"/>
            <a:chExt cx="2426116" cy="157794"/>
          </a:xfrm>
        </p:grpSpPr>
        <p:sp>
          <p:nvSpPr>
            <p:cNvPr id="89"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0"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1"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2"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3"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4"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95" name="122 Grupo"/>
          <p:cNvGrpSpPr/>
          <p:nvPr/>
        </p:nvGrpSpPr>
        <p:grpSpPr>
          <a:xfrm>
            <a:off x="304800" y="6086475"/>
            <a:ext cx="2886494" cy="153888"/>
            <a:chOff x="-1429262" y="6251781"/>
            <a:chExt cx="2886494" cy="153888"/>
          </a:xfrm>
        </p:grpSpPr>
        <p:sp>
          <p:nvSpPr>
            <p:cNvPr id="96"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7"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8"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9"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0"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01" name="80 CuadroTexto"/>
          <p:cNvSpPr txBox="1"/>
          <p:nvPr/>
        </p:nvSpPr>
        <p:spPr bwMode="gray">
          <a:xfrm>
            <a:off x="3394301" y="608647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102" name="13 O"/>
          <p:cNvSpPr/>
          <p:nvPr/>
        </p:nvSpPr>
        <p:spPr>
          <a:xfrm>
            <a:off x="3201140" y="609986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3" name="80 CuadroTexto"/>
          <p:cNvSpPr txBox="1"/>
          <p:nvPr/>
        </p:nvSpPr>
        <p:spPr bwMode="gray">
          <a:xfrm>
            <a:off x="4147100" y="608647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104" name="13 O"/>
          <p:cNvSpPr/>
          <p:nvPr/>
        </p:nvSpPr>
        <p:spPr>
          <a:xfrm>
            <a:off x="3953939" y="609986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5" name="80 CuadroTexto"/>
          <p:cNvSpPr txBox="1"/>
          <p:nvPr/>
        </p:nvSpPr>
        <p:spPr bwMode="gray">
          <a:xfrm>
            <a:off x="1104530" y="631983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sp>
        <p:nvSpPr>
          <p:cNvPr id="106" name="80 CuadroTexto"/>
          <p:cNvSpPr txBox="1"/>
          <p:nvPr/>
        </p:nvSpPr>
        <p:spPr bwMode="gray">
          <a:xfrm>
            <a:off x="4648200" y="607695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79844281"/>
              </p:ext>
            </p:extLst>
          </p:nvPr>
        </p:nvGraphicFramePr>
        <p:xfrm>
          <a:off x="7010400" y="1819275"/>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275634783"/>
              </p:ext>
            </p:extLst>
          </p:nvPr>
        </p:nvGraphicFramePr>
        <p:xfrm>
          <a:off x="304800" y="1819275"/>
          <a:ext cx="2971800" cy="857250"/>
        </p:xfrm>
        <a:graphic>
          <a:graphicData uri="http://schemas.openxmlformats.org/presentationml/2006/ole">
            <mc:AlternateContent xmlns:mc="http://schemas.openxmlformats.org/markup-compatibility/2006">
              <mc:Choice xmlns:v="urn:schemas-microsoft-com:vml" Requires="v">
                <p:oleObj spid="_x0000_s9451" name="Worksheet" r:id="rId6" imgW="2971732" imgH="857250" progId="Excel.Sheet.12">
                  <p:embed/>
                </p:oleObj>
              </mc:Choice>
              <mc:Fallback>
                <p:oleObj name="Worksheet" r:id="rId6" imgW="2971732" imgH="857250" progId="Excel.Sheet.12">
                  <p:embed/>
                  <p:pic>
                    <p:nvPicPr>
                      <p:cNvPr id="0" name=""/>
                      <p:cNvPicPr/>
                      <p:nvPr/>
                    </p:nvPicPr>
                    <p:blipFill>
                      <a:blip r:embed="rId7"/>
                      <a:stretch>
                        <a:fillRect/>
                      </a:stretch>
                    </p:blipFill>
                    <p:spPr>
                      <a:xfrm>
                        <a:off x="304800" y="1819275"/>
                        <a:ext cx="2971800" cy="857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14411004"/>
              </p:ext>
            </p:extLst>
          </p:nvPr>
        </p:nvGraphicFramePr>
        <p:xfrm>
          <a:off x="3429000" y="1819275"/>
          <a:ext cx="3143250" cy="857250"/>
        </p:xfrm>
        <a:graphic>
          <a:graphicData uri="http://schemas.openxmlformats.org/presentationml/2006/ole">
            <mc:AlternateContent xmlns:mc="http://schemas.openxmlformats.org/markup-compatibility/2006">
              <mc:Choice xmlns:v="urn:schemas-microsoft-com:vml" Requires="v">
                <p:oleObj spid="_x0000_s9452" name="Worksheet" r:id="rId8" imgW="3143267" imgH="857250" progId="Excel.Sheet.12">
                  <p:embed/>
                </p:oleObj>
              </mc:Choice>
              <mc:Fallback>
                <p:oleObj name="Worksheet" r:id="rId8" imgW="3143267" imgH="857250" progId="Excel.Sheet.12">
                  <p:embed/>
                  <p:pic>
                    <p:nvPicPr>
                      <p:cNvPr id="0" name=""/>
                      <p:cNvPicPr>
                        <a:picLocks noChangeAspect="1" noChangeArrowheads="1"/>
                      </p:cNvPicPr>
                      <p:nvPr/>
                    </p:nvPicPr>
                    <p:blipFill>
                      <a:blip r:embed="rId9"/>
                      <a:srcRect/>
                      <a:stretch>
                        <a:fillRect/>
                      </a:stretch>
                    </p:blipFill>
                    <p:spPr bwMode="auto">
                      <a:xfrm>
                        <a:off x="3429000" y="1819275"/>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13 O"/>
          <p:cNvSpPr/>
          <p:nvPr/>
        </p:nvSpPr>
        <p:spPr>
          <a:xfrm>
            <a:off x="8488200" y="1443725"/>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 name="Down Arrow 7"/>
          <p:cNvSpPr/>
          <p:nvPr/>
        </p:nvSpPr>
        <p:spPr>
          <a:xfrm>
            <a:off x="8488200" y="1892410"/>
            <a:ext cx="146304" cy="17492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03731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623061730"/>
              </p:ext>
            </p:extLst>
          </p:nvPr>
        </p:nvGraphicFramePr>
        <p:xfrm>
          <a:off x="6542465" y="1791260"/>
          <a:ext cx="2465765" cy="1010907"/>
        </p:xfrm>
        <a:graphic>
          <a:graphicData uri="http://schemas.openxmlformats.org/drawingml/2006/chart">
            <c:chart xmlns:c="http://schemas.openxmlformats.org/drawingml/2006/chart" xmlns:r="http://schemas.openxmlformats.org/officeDocument/2006/relationships" r:id="rId4"/>
          </a:graphicData>
        </a:graphic>
      </p:graphicFrame>
      <p:sp>
        <p:nvSpPr>
          <p:cNvPr id="38" name="Rectangle 37"/>
          <p:cNvSpPr/>
          <p:nvPr/>
        </p:nvSpPr>
        <p:spPr>
          <a:xfrm>
            <a:off x="0" y="6172202"/>
            <a:ext cx="4895480" cy="6197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latin typeface="Arial" panose="020B0604020202020204" pitchFamily="34" charset="0"/>
              <a:cs typeface="Arial" panose="020B0604020202020204" pitchFamily="34" charset="0"/>
            </a:endParaRPr>
          </a:p>
        </p:txBody>
      </p:sp>
      <p:sp>
        <p:nvSpPr>
          <p:cNvPr id="4" name="Content Placeholder 3"/>
          <p:cNvSpPr>
            <a:spLocks noGrp="1"/>
          </p:cNvSpPr>
          <p:nvPr>
            <p:ph sz="quarter" idx="11"/>
          </p:nvPr>
        </p:nvSpPr>
        <p:spPr/>
        <p:txBody>
          <a:bodyPr/>
          <a:lstStyle/>
          <a:p>
            <a:r>
              <a:rPr lang="en-US" dirty="0">
                <a:solidFill>
                  <a:prstClr val="black"/>
                </a:solidFill>
              </a:rPr>
              <a:t>BSI Trigger / limit breach description and Action </a:t>
            </a:r>
            <a:r>
              <a:rPr lang="en-US" dirty="0" smtClean="0">
                <a:solidFill>
                  <a:prstClr val="black"/>
                </a:solidFill>
              </a:rPr>
              <a:t>Plan</a:t>
            </a:r>
            <a:endParaRPr lang="en-US" dirty="0">
              <a:solidFill>
                <a:prstClr val="black"/>
              </a:solidFill>
            </a:endParaRPr>
          </a:p>
        </p:txBody>
      </p:sp>
      <p:sp>
        <p:nvSpPr>
          <p:cNvPr id="152" name="5 Marcador de número de diapositiva"/>
          <p:cNvSpPr>
            <a:spLocks noGrp="1"/>
          </p:cNvSpPr>
          <p:nvPr>
            <p:ph type="sldNum" sz="quarter" idx="4294967295"/>
          </p:nvPr>
        </p:nvSpPr>
        <p:spPr>
          <a:xfrm>
            <a:off x="0" y="6375400"/>
            <a:ext cx="436563" cy="482600"/>
          </a:xfrm>
          <a:prstGeom prst="rect">
            <a:avLst/>
          </a:prstGeom>
        </p:spPr>
        <p:txBody>
          <a:bodyPr/>
          <a:lstStyle>
            <a:lvl1pPr algn="l">
              <a:defRPr sz="1050">
                <a:solidFill>
                  <a:schemeClr val="bg1"/>
                </a:solidFill>
              </a:defRPr>
            </a:lvl1pPr>
          </a:lstStyle>
          <a:p>
            <a:pPr>
              <a:defRPr/>
            </a:pPr>
            <a:fld id="{106BA978-0AD2-4251-852D-59FEEE1C7C09}" type="slidenum">
              <a:rPr lang="en-US" smtClean="0">
                <a:solidFill>
                  <a:prstClr val="white"/>
                </a:solidFill>
              </a:rPr>
              <a:pPr>
                <a:defRPr/>
              </a:pPr>
              <a:t>14</a:t>
            </a:fld>
            <a:endParaRPr lang="en-US" dirty="0">
              <a:solidFill>
                <a:prstClr val="white"/>
              </a:solidFill>
            </a:endParaRPr>
          </a:p>
        </p:txBody>
      </p:sp>
      <p:sp>
        <p:nvSpPr>
          <p:cNvPr id="40" name="Slide Number Placeholder 3"/>
          <p:cNvSpPr txBox="1">
            <a:spLocks/>
          </p:cNvSpPr>
          <p:nvPr/>
        </p:nvSpPr>
        <p:spPr>
          <a:xfrm>
            <a:off x="8149015" y="99783"/>
            <a:ext cx="869950" cy="221441"/>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r"/>
            <a:fld id="{B98CC7B8-F110-4D3A-ACF6-8C19E354A8EE}" type="slidenum">
              <a:rPr lang="es-ES_tradnl" sz="1200" b="1" smtClean="0">
                <a:solidFill>
                  <a:srgbClr val="FF0000"/>
                </a:solidFill>
                <a:latin typeface="Arial"/>
                <a:cs typeface="Arial"/>
              </a:rPr>
              <a:pPr algn="r"/>
              <a:t>14</a:t>
            </a:fld>
            <a:endParaRPr lang="es-ES_tradnl" sz="1200" b="1" dirty="0">
              <a:solidFill>
                <a:srgbClr val="FF0000"/>
              </a:solidFill>
              <a:latin typeface="Arial"/>
              <a:cs typeface="Arial"/>
            </a:endParaRPr>
          </a:p>
        </p:txBody>
      </p:sp>
      <p:sp>
        <p:nvSpPr>
          <p:cNvPr id="28" name="Rounded Rectangle 27"/>
          <p:cNvSpPr/>
          <p:nvPr/>
        </p:nvSpPr>
        <p:spPr>
          <a:xfrm>
            <a:off x="331786" y="2802168"/>
            <a:ext cx="8586703" cy="899828"/>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Trigger/Limit Breach Description</a:t>
            </a:r>
            <a:r>
              <a:rPr lang="en-US" sz="1200" b="1" dirty="0">
                <a:solidFill>
                  <a:prstClr val="black"/>
                </a:solidFill>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a:t>
            </a:r>
          </a:p>
          <a:p>
            <a:pPr marL="285750" lvl="1" indent="-228600" fontAlgn="auto">
              <a:spcBef>
                <a:spcPts val="0"/>
              </a:spcBef>
              <a:spcAft>
                <a:spcPts val="300"/>
              </a:spcAft>
              <a:buClr>
                <a:srgbClr val="E10819"/>
              </a:buClr>
              <a:buSzPct val="100000"/>
              <a:buBlip>
                <a:blip r:embed="rId5"/>
              </a:buBlip>
              <a:tabLst>
                <a:tab pos="914400" algn="l"/>
              </a:tabLst>
              <a:defRPr/>
            </a:pPr>
            <a:r>
              <a:rPr lang="en-US" sz="1200" smtClean="0">
                <a:solidFill>
                  <a:srgbClr val="000000"/>
                </a:solidFill>
                <a:latin typeface="Arial" panose="020B0604020202020204" pitchFamily="34" charset="0"/>
                <a:cs typeface="Arial" panose="020B0604020202020204" pitchFamily="34" charset="0"/>
              </a:rPr>
              <a:t>ASSIST </a:t>
            </a:r>
            <a:r>
              <a:rPr lang="en-US" sz="1200" dirty="0">
                <a:solidFill>
                  <a:srgbClr val="000000"/>
                </a:solidFill>
                <a:latin typeface="Arial" panose="020B0604020202020204" pitchFamily="34" charset="0"/>
                <a:cs typeface="Arial" panose="020B0604020202020204" pitchFamily="34" charset="0"/>
              </a:rPr>
              <a:t>alerts pending greater than 60 days are above the RAS trigger due to man hours devoted to the BSA/AML/OFAC Internal Audit as well as the 2016 FED Safety and Soundness examination during the quarter.  </a:t>
            </a:r>
          </a:p>
        </p:txBody>
      </p:sp>
      <p:sp>
        <p:nvSpPr>
          <p:cNvPr id="23" name="Rounded Rectangle 22"/>
          <p:cNvSpPr/>
          <p:nvPr/>
        </p:nvSpPr>
        <p:spPr>
          <a:xfrm>
            <a:off x="331786" y="3800475"/>
            <a:ext cx="8592548" cy="1076324"/>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Action Plan:</a:t>
            </a:r>
          </a:p>
          <a:p>
            <a:pPr marL="228600" lvl="1" indent="-228600">
              <a:buSzPct val="100000"/>
              <a:buBlip>
                <a:blip r:embed="rId5"/>
              </a:buBlip>
              <a:defRPr/>
            </a:pPr>
            <a:r>
              <a:rPr lang="en-US" sz="1200" dirty="0" smtClean="0">
                <a:solidFill>
                  <a:srgbClr val="000000"/>
                </a:solidFill>
                <a:latin typeface="Arial" panose="020B0604020202020204" pitchFamily="34" charset="0"/>
                <a:cs typeface="Arial" panose="020B0604020202020204" pitchFamily="34" charset="0"/>
              </a:rPr>
              <a:t>Staff </a:t>
            </a:r>
            <a:r>
              <a:rPr lang="en-US" sz="1200" dirty="0">
                <a:solidFill>
                  <a:srgbClr val="000000"/>
                </a:solidFill>
                <a:latin typeface="Arial" panose="020B0604020202020204" pitchFamily="34" charset="0"/>
                <a:cs typeface="Arial" panose="020B0604020202020204" pitchFamily="34" charset="0"/>
              </a:rPr>
              <a:t>addressing current clarifications, metric will be below trigger by month end.</a:t>
            </a:r>
            <a:endParaRPr lang="en-US" sz="1200" dirty="0" smtClean="0">
              <a:solidFill>
                <a:srgbClr val="000000"/>
              </a:solidFill>
              <a:latin typeface="Arial" panose="020B0604020202020204" pitchFamily="34" charset="0"/>
              <a:cs typeface="Arial" panose="020B0604020202020204" pitchFamily="34" charset="0"/>
            </a:endParaRPr>
          </a:p>
          <a:p>
            <a:pPr marL="228600" lvl="1" indent="-228600">
              <a:buSzPct val="100000"/>
              <a:buBlip>
                <a:blip r:embed="rId5"/>
              </a:buBlip>
              <a:defRPr/>
            </a:pPr>
            <a:r>
              <a:rPr lang="en-US" sz="1200" dirty="0" smtClean="0">
                <a:solidFill>
                  <a:srgbClr val="000000"/>
                </a:solidFill>
                <a:latin typeface="Arial" panose="020B0604020202020204" pitchFamily="34" charset="0"/>
                <a:cs typeface="Arial" panose="020B0604020202020204" pitchFamily="34" charset="0"/>
              </a:rPr>
              <a:t>Closely monitoring at </a:t>
            </a:r>
            <a:r>
              <a:rPr lang="en-US" sz="1200" dirty="0" smtClean="0">
                <a:solidFill>
                  <a:schemeClr val="tx1"/>
                </a:solidFill>
                <a:latin typeface="Arial" panose="020B0604020202020204" pitchFamily="34" charset="0"/>
                <a:cs typeface="Arial" panose="020B0604020202020204" pitchFamily="34" charset="0"/>
              </a:rPr>
              <a:t>ERMC</a:t>
            </a:r>
            <a:r>
              <a:rPr lang="en-US" sz="1200" dirty="0">
                <a:solidFill>
                  <a:schemeClr val="tx1"/>
                </a:solidFill>
                <a:latin typeface="Arial" panose="020B0604020202020204" pitchFamily="34" charset="0"/>
                <a:cs typeface="Arial" panose="020B0604020202020204" pitchFamily="34" charset="0"/>
              </a:rPr>
              <a:t>, RC, and </a:t>
            </a:r>
            <a:r>
              <a:rPr lang="en-US" sz="1200" dirty="0" smtClean="0">
                <a:solidFill>
                  <a:schemeClr val="tx1"/>
                </a:solidFill>
                <a:latin typeface="Arial" panose="020B0604020202020204" pitchFamily="34" charset="0"/>
                <a:cs typeface="Arial" panose="020B0604020202020204" pitchFamily="34" charset="0"/>
              </a:rPr>
              <a:t>Board.</a:t>
            </a:r>
          </a:p>
        </p:txBody>
      </p:sp>
      <p:graphicFrame>
        <p:nvGraphicFramePr>
          <p:cNvPr id="33" name="Table 32"/>
          <p:cNvGraphicFramePr>
            <a:graphicFrameLocks noGrp="1"/>
          </p:cNvGraphicFramePr>
          <p:nvPr>
            <p:extLst>
              <p:ext uri="{D42A27DB-BD31-4B8C-83A1-F6EECF244321}">
                <p14:modId xmlns:p14="http://schemas.microsoft.com/office/powerpoint/2010/main" val="2480727707"/>
              </p:ext>
            </p:extLst>
          </p:nvPr>
        </p:nvGraphicFramePr>
        <p:xfrm>
          <a:off x="304800" y="995889"/>
          <a:ext cx="8613690" cy="771749"/>
        </p:xfrm>
        <a:graphic>
          <a:graphicData uri="http://schemas.openxmlformats.org/drawingml/2006/table">
            <a:tbl>
              <a:tblPr>
                <a:effectLst/>
              </a:tblPr>
              <a:tblGrid>
                <a:gridCol w="1054253"/>
                <a:gridCol w="2307050"/>
                <a:gridCol w="672262"/>
                <a:gridCol w="672262"/>
                <a:gridCol w="672262"/>
                <a:gridCol w="672262"/>
                <a:gridCol w="896345"/>
                <a:gridCol w="896345"/>
                <a:gridCol w="770649"/>
              </a:tblGrid>
              <a:tr h="214607">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Risk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Metric</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Dec-15</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Feb-16</a:t>
                      </a:r>
                      <a:endPar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Apr-16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PR" sz="900" b="0" i="0" u="none" strike="noStrike" kern="1200" dirty="0" smtClean="0">
                          <a:solidFill>
                            <a:schemeClr val="tx1"/>
                          </a:solidFill>
                          <a:effectLst/>
                          <a:latin typeface="Arial" panose="020B0604020202020204" pitchFamily="34" charset="0"/>
                          <a:ea typeface="+mn-ea"/>
                          <a:cs typeface="Arial" panose="020B0604020202020204" pitchFamily="34" charset="0"/>
                        </a:rPr>
                        <a:t>Jun-16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dirty="0">
                          <a:solidFill>
                            <a:schemeClr val="tx1"/>
                          </a:solidFill>
                          <a:latin typeface="Arial" panose="020B0604020202020204" pitchFamily="34" charset="0"/>
                          <a:cs typeface="Arial" panose="020B0604020202020204" pitchFamily="34" charset="0"/>
                        </a:rPr>
                        <a:t>Red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pPr algn="ctr" fontAlgn="ctr"/>
                      <a:r>
                        <a:rPr lang="en-US" sz="900" b="0" i="0" u="none" strike="noStrike" dirty="0" smtClean="0">
                          <a:solidFill>
                            <a:schemeClr val="tx1"/>
                          </a:solidFill>
                          <a:latin typeface="Arial" panose="020B0604020202020204" pitchFamily="34" charset="0"/>
                          <a:cs typeface="Arial" panose="020B0604020202020204" pitchFamily="34" charset="0"/>
                        </a:rPr>
                        <a:t>Amber</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r>
                        <a:rPr lang="en-US" sz="900" b="0" i="0" u="none" strike="noStrike" dirty="0" smtClean="0">
                          <a:solidFill>
                            <a:schemeClr val="tx1"/>
                          </a:solidFill>
                          <a:latin typeface="Arial" panose="020B0604020202020204" pitchFamily="34" charset="0"/>
                          <a:cs typeface="Arial" panose="020B0604020202020204" pitchFamily="34" charset="0"/>
                        </a:rPr>
                        <a:t>Remediation Status</a:t>
                      </a:r>
                      <a:endParaRPr lang="en-US" sz="9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49742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indent="0" algn="l" defTabSz="4572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Arial" panose="020B0604020202020204" pitchFamily="34" charset="0"/>
                          <a:cs typeface="Arial" panose="020B0604020202020204" pitchFamily="34" charset="0"/>
                        </a:rPr>
                        <a:t>Compliance &amp;</a:t>
                      </a:r>
                      <a:r>
                        <a:rPr lang="en-US" sz="1000" b="1" baseline="0" dirty="0" smtClean="0">
                          <a:solidFill>
                            <a:schemeClr val="tx1"/>
                          </a:solidFill>
                          <a:latin typeface="Arial" panose="020B0604020202020204" pitchFamily="34" charset="0"/>
                          <a:cs typeface="Arial" panose="020B0604020202020204" pitchFamily="34" charset="0"/>
                        </a:rPr>
                        <a:t> Reputational</a:t>
                      </a:r>
                      <a:endParaRPr lang="en-US" sz="1000" b="1" dirty="0" smtClean="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lvl="1"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000" b="0" i="0" kern="1200" baseline="0" dirty="0" smtClean="0">
                          <a:solidFill>
                            <a:schemeClr val="tx1"/>
                          </a:solidFill>
                          <a:latin typeface="Arial" panose="020B0604020202020204" pitchFamily="34" charset="0"/>
                          <a:ea typeface="+mn-ea"/>
                          <a:cs typeface="Arial" panose="020B0604020202020204" pitchFamily="34" charset="0"/>
                        </a:rPr>
                        <a:t>AML Transaction Monitoring alerts awaiting clarification &gt; 60 days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R" sz="1000" b="1" i="0" u="none" strike="noStrike" dirty="0" smtClean="0">
                          <a:solidFill>
                            <a:srgbClr val="000000"/>
                          </a:solidFill>
                          <a:effectLst/>
                          <a:latin typeface="Calibri"/>
                        </a:rPr>
                        <a:t>13</a:t>
                      </a:r>
                      <a:endParaRPr lang="es-PR" sz="1000" b="1"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s-PR" sz="1000" b="1" i="0" u="none" strike="noStrike" dirty="0" smtClean="0">
                          <a:solidFill>
                            <a:srgbClr val="000000"/>
                          </a:solidFill>
                          <a:effectLst/>
                          <a:latin typeface="Calibri"/>
                        </a:rPr>
                        <a:t>13</a:t>
                      </a:r>
                      <a:endParaRPr lang="es-PR" sz="1000" b="1"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s-PR" sz="1000" b="1" i="0" u="none" strike="noStrike" dirty="0" smtClean="0">
                          <a:solidFill>
                            <a:srgbClr val="000000"/>
                          </a:solidFill>
                          <a:effectLst/>
                          <a:latin typeface="Calibri"/>
                        </a:rPr>
                        <a:t>13</a:t>
                      </a:r>
                      <a:endParaRPr lang="es-PR" sz="1000" b="1"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s-PR" sz="1000" b="1" i="0" u="none" strike="noStrike" dirty="0" smtClean="0">
                          <a:solidFill>
                            <a:schemeClr val="tx1"/>
                          </a:solidFill>
                          <a:effectLst/>
                          <a:latin typeface="Calibri"/>
                        </a:rPr>
                        <a:t>25</a:t>
                      </a:r>
                      <a:endParaRPr lang="es-PR" sz="1000" b="1" i="0" u="none" strike="noStrike" dirty="0">
                        <a:solidFill>
                          <a:schemeClr val="tx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s-PR" sz="1000" b="0" i="0" u="none" strike="noStrike" dirty="0" smtClean="0">
                          <a:solidFill>
                            <a:srgbClr val="000000"/>
                          </a:solidFill>
                          <a:effectLst/>
                          <a:latin typeface="Calibri"/>
                        </a:rPr>
                        <a:t>30</a:t>
                      </a:r>
                      <a:endParaRPr lang="es-PR" sz="10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PR" sz="1000" b="0" i="0" u="none" strike="noStrike" dirty="0" smtClean="0">
                          <a:solidFill>
                            <a:srgbClr val="000000"/>
                          </a:solidFill>
                          <a:effectLst/>
                          <a:latin typeface="Calibri"/>
                        </a:rPr>
                        <a:t>20</a:t>
                      </a:r>
                      <a:endParaRPr lang="es-PR" sz="1000" b="0" i="0" u="none" strike="noStrike" dirty="0">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1000" b="1" i="0" u="none" strike="noStrike" dirty="0" smtClean="0">
                        <a:solidFill>
                          <a:srgbClr val="FF0000"/>
                        </a:solidFill>
                        <a:effectLst/>
                        <a:latin typeface="Wingdings 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Rounded Rectangle 28"/>
          <p:cNvSpPr/>
          <p:nvPr/>
        </p:nvSpPr>
        <p:spPr>
          <a:xfrm>
            <a:off x="331785" y="4953000"/>
            <a:ext cx="8586703" cy="1097280"/>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lgn="just" eaLnBrk="0" fontAlgn="base" hangingPunct="0">
              <a:spcBef>
                <a:spcPct val="0"/>
              </a:spcBef>
              <a:spcAft>
                <a:spcPts val="300"/>
              </a:spcAft>
              <a:buClr>
                <a:srgbClr val="E10819"/>
              </a:buClr>
              <a:buSzPct val="100000"/>
              <a:defRPr/>
            </a:pPr>
            <a:r>
              <a:rPr lang="en-US" sz="1200" b="1" dirty="0" smtClean="0">
                <a:solidFill>
                  <a:prstClr val="black"/>
                </a:solidFill>
                <a:latin typeface="Arial" panose="020B0604020202020204" pitchFamily="34" charset="0"/>
                <a:cs typeface="Arial" panose="020B0604020202020204" pitchFamily="34" charset="0"/>
              </a:rPr>
              <a:t>Issues Identified in the Action Plan:</a:t>
            </a:r>
            <a:r>
              <a:rPr lang="en-US" sz="1200" dirty="0" smtClean="0">
                <a:solidFill>
                  <a:prstClr val="black"/>
                </a:solidFill>
                <a:latin typeface="Arial" panose="020B0604020202020204" pitchFamily="34" charset="0"/>
                <a:cs typeface="Arial" panose="020B0604020202020204" pitchFamily="34" charset="0"/>
              </a:rPr>
              <a:t> </a:t>
            </a:r>
            <a:endParaRPr lang="en-US" sz="1200" dirty="0">
              <a:solidFill>
                <a:prstClr val="black"/>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5"/>
              </a:buBlip>
              <a:tabLst>
                <a:tab pos="914400" algn="l"/>
              </a:tabLst>
              <a:defRPr/>
            </a:pPr>
            <a:r>
              <a:rPr lang="en-US" sz="1200" dirty="0" smtClean="0">
                <a:solidFill>
                  <a:prstClr val="black"/>
                </a:solidFill>
                <a:latin typeface="Arial" panose="020B0604020202020204" pitchFamily="34" charset="0"/>
                <a:cs typeface="Arial" panose="020B0604020202020204" pitchFamily="34" charset="0"/>
              </a:rPr>
              <a:t>No issues identified to return to values within the acceptance range</a:t>
            </a:r>
            <a:endParaRPr lang="en-US" sz="1200" dirty="0">
              <a:solidFill>
                <a:schemeClr val="tx1"/>
              </a:solidFill>
              <a:latin typeface="Arial" panose="020B0604020202020204" pitchFamily="34" charset="0"/>
              <a:cs typeface="Arial" panose="020B0604020202020204" pitchFamily="34" charset="0"/>
            </a:endParaRPr>
          </a:p>
          <a:p>
            <a:pPr marL="285750" lvl="1" indent="-228600" fontAlgn="auto">
              <a:spcBef>
                <a:spcPts val="0"/>
              </a:spcBef>
              <a:spcAft>
                <a:spcPts val="300"/>
              </a:spcAft>
              <a:buClr>
                <a:srgbClr val="E10819"/>
              </a:buClr>
              <a:buSzPct val="100000"/>
              <a:buBlip>
                <a:blip r:embed="rId5"/>
              </a:buBlip>
              <a:tabLst>
                <a:tab pos="914400" algn="l"/>
              </a:tabLst>
              <a:defRPr/>
            </a:pPr>
            <a:endParaRPr lang="en-US" sz="1400" dirty="0" smtClean="0">
              <a:solidFill>
                <a:srgbClr val="FF0000"/>
              </a:solidFill>
              <a:latin typeface="Arial" panose="020B0604020202020204" pitchFamily="34" charset="0"/>
              <a:cs typeface="Arial" panose="020B0604020202020204" pitchFamily="34" charset="0"/>
            </a:endParaRPr>
          </a:p>
        </p:txBody>
      </p:sp>
      <p:grpSp>
        <p:nvGrpSpPr>
          <p:cNvPr id="88" name="Group 87"/>
          <p:cNvGrpSpPr/>
          <p:nvPr/>
        </p:nvGrpSpPr>
        <p:grpSpPr>
          <a:xfrm>
            <a:off x="1671605" y="6567488"/>
            <a:ext cx="2426116" cy="157794"/>
            <a:chOff x="3239817" y="5985486"/>
            <a:chExt cx="2426116" cy="157794"/>
          </a:xfrm>
        </p:grpSpPr>
        <p:sp>
          <p:nvSpPr>
            <p:cNvPr id="89" name="80 CuadroTexto"/>
            <p:cNvSpPr txBox="1"/>
            <p:nvPr/>
          </p:nvSpPr>
          <p:spPr bwMode="gray">
            <a:xfrm>
              <a:off x="3420867" y="5985487"/>
              <a:ext cx="839704"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Improving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0" name="80 CuadroTexto"/>
            <p:cNvSpPr txBox="1"/>
            <p:nvPr/>
          </p:nvSpPr>
          <p:spPr bwMode="gray">
            <a:xfrm>
              <a:off x="4297311" y="5985486"/>
              <a:ext cx="928501"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Stable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1" name="80 CuadroTexto"/>
            <p:cNvSpPr txBox="1"/>
            <p:nvPr/>
          </p:nvSpPr>
          <p:spPr bwMode="gray">
            <a:xfrm>
              <a:off x="4940694" y="5985486"/>
              <a:ext cx="725239"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Worsening</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2"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3"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4"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95" name="122 Grupo"/>
          <p:cNvGrpSpPr/>
          <p:nvPr/>
        </p:nvGrpSpPr>
        <p:grpSpPr>
          <a:xfrm>
            <a:off x="304800" y="6334125"/>
            <a:ext cx="2886494" cy="153888"/>
            <a:chOff x="-1429262" y="6251781"/>
            <a:chExt cx="2886494" cy="153888"/>
          </a:xfrm>
        </p:grpSpPr>
        <p:sp>
          <p:nvSpPr>
            <p:cNvPr id="96" name="80 CuadroTexto"/>
            <p:cNvSpPr txBox="1"/>
            <p:nvPr/>
          </p:nvSpPr>
          <p:spPr bwMode="gray">
            <a:xfrm>
              <a:off x="96603" y="6251781"/>
              <a:ext cx="61800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Complete</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7" name="80 CuadroTexto"/>
            <p:cNvSpPr txBox="1"/>
            <p:nvPr/>
          </p:nvSpPr>
          <p:spPr bwMode="gray">
            <a:xfrm>
              <a:off x="-1429262" y="6251781"/>
              <a:ext cx="127672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Remediation Status:</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8" name="80 CuadroTexto"/>
            <p:cNvSpPr txBox="1"/>
            <p:nvPr/>
          </p:nvSpPr>
          <p:spPr bwMode="gray">
            <a:xfrm>
              <a:off x="936342" y="6251781"/>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000" b="0" i="0" u="none" strike="noStrike" kern="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rPr>
                <a:t>On-track</a:t>
              </a: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Tahoma" panose="020B0604030504040204" pitchFamily="34" charset="0"/>
              </a:endParaRPr>
            </a:p>
          </p:txBody>
        </p:sp>
        <p:sp>
          <p:nvSpPr>
            <p:cNvPr id="99"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0" name="13 O"/>
            <p:cNvSpPr/>
            <p:nvPr/>
          </p:nvSpPr>
          <p:spPr>
            <a:xfrm>
              <a:off x="762521" y="6257231"/>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01" name="80 CuadroTexto"/>
          <p:cNvSpPr txBox="1"/>
          <p:nvPr/>
        </p:nvSpPr>
        <p:spPr bwMode="gray">
          <a:xfrm>
            <a:off x="3394301"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Delayed</a:t>
            </a:r>
            <a:endParaRPr lang="en-GB" sz="1000" kern="0" dirty="0">
              <a:solidFill>
                <a:srgbClr val="000000"/>
              </a:solidFill>
              <a:latin typeface="Arial" panose="020B0604020202020204" pitchFamily="34" charset="0"/>
              <a:ea typeface="Tahoma" panose="020B0604030504040204" pitchFamily="34" charset="0"/>
            </a:endParaRPr>
          </a:p>
        </p:txBody>
      </p:sp>
      <p:sp>
        <p:nvSpPr>
          <p:cNvPr id="102" name="13 O"/>
          <p:cNvSpPr/>
          <p:nvPr/>
        </p:nvSpPr>
        <p:spPr>
          <a:xfrm>
            <a:off x="3201140" y="6347510"/>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3" name="80 CuadroTexto"/>
          <p:cNvSpPr txBox="1"/>
          <p:nvPr/>
        </p:nvSpPr>
        <p:spPr bwMode="gray">
          <a:xfrm>
            <a:off x="4147100" y="6334125"/>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At Risk</a:t>
            </a:r>
            <a:endParaRPr lang="en-GB" sz="1000" kern="0" dirty="0">
              <a:solidFill>
                <a:srgbClr val="000000"/>
              </a:solidFill>
              <a:latin typeface="Arial" panose="020B0604020202020204" pitchFamily="34" charset="0"/>
              <a:ea typeface="Tahoma" panose="020B0604030504040204" pitchFamily="34" charset="0"/>
            </a:endParaRPr>
          </a:p>
        </p:txBody>
      </p:sp>
      <p:sp>
        <p:nvSpPr>
          <p:cNvPr id="104" name="13 O"/>
          <p:cNvSpPr/>
          <p:nvPr/>
        </p:nvSpPr>
        <p:spPr>
          <a:xfrm>
            <a:off x="3953939" y="6347510"/>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5" name="80 CuadroTexto"/>
          <p:cNvSpPr txBox="1"/>
          <p:nvPr/>
        </p:nvSpPr>
        <p:spPr bwMode="gray">
          <a:xfrm>
            <a:off x="1104530" y="6567489"/>
            <a:ext cx="53451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smtClean="0">
                <a:solidFill>
                  <a:srgbClr val="000000"/>
                </a:solidFill>
                <a:latin typeface="Arial" panose="020B0604020202020204" pitchFamily="34" charset="0"/>
                <a:ea typeface="Tahoma" panose="020B0604030504040204" pitchFamily="34" charset="0"/>
              </a:rPr>
              <a:t>Trend:</a:t>
            </a:r>
            <a:endParaRPr lang="en-GB" sz="1000" kern="0" dirty="0">
              <a:solidFill>
                <a:srgbClr val="000000"/>
              </a:solidFill>
              <a:latin typeface="Arial" panose="020B0604020202020204" pitchFamily="34" charset="0"/>
              <a:ea typeface="Tahoma" panose="020B0604030504040204" pitchFamily="34" charset="0"/>
            </a:endParaRPr>
          </a:p>
        </p:txBody>
      </p:sp>
      <p:sp>
        <p:nvSpPr>
          <p:cNvPr id="106" name="80 CuadroTexto"/>
          <p:cNvSpPr txBox="1"/>
          <p:nvPr/>
        </p:nvSpPr>
        <p:spPr bwMode="gray">
          <a:xfrm>
            <a:off x="4648200" y="6324600"/>
            <a:ext cx="520890" cy="153888"/>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a:defRPr/>
            </a:pPr>
            <a:r>
              <a:rPr lang="en-GB" sz="1000" kern="0" dirty="0">
                <a:solidFill>
                  <a:srgbClr val="000000"/>
                </a:solidFill>
                <a:latin typeface="Arial" panose="020B0604020202020204" pitchFamily="34" charset="0"/>
                <a:ea typeface="Tahoma" panose="020B0604030504040204" pitchFamily="34" charset="0"/>
              </a:rPr>
              <a:t> </a:t>
            </a:r>
            <a:r>
              <a:rPr lang="en-GB" sz="1000" b="1" kern="0" dirty="0" smtClean="0">
                <a:solidFill>
                  <a:srgbClr val="000000"/>
                </a:solidFill>
                <a:latin typeface="Arial" panose="020B0604020202020204" pitchFamily="34" charset="0"/>
                <a:ea typeface="Tahoma" panose="020B0604030504040204" pitchFamily="34" charset="0"/>
              </a:rPr>
              <a:t>N/A</a:t>
            </a:r>
            <a:endParaRPr lang="en-GB" sz="1000" b="1" kern="0" dirty="0">
              <a:solidFill>
                <a:srgbClr val="000000"/>
              </a:solidFill>
              <a:latin typeface="Arial" panose="020B0604020202020204" pitchFamily="34" charset="0"/>
              <a:ea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94895573"/>
              </p:ext>
            </p:extLst>
          </p:nvPr>
        </p:nvGraphicFramePr>
        <p:xfrm>
          <a:off x="7010400" y="1834089"/>
          <a:ext cx="1749106" cy="304800"/>
        </p:xfrm>
        <a:graphic>
          <a:graphicData uri="http://schemas.openxmlformats.org/drawingml/2006/table">
            <a:tbl>
              <a:tblPr firstRow="1" bandRow="1">
                <a:tableStyleId>{5C22544A-7EE6-4342-B048-85BDC9FD1C3A}</a:tableStyleId>
              </a:tblPr>
              <a:tblGrid>
                <a:gridCol w="1749106"/>
              </a:tblGrid>
              <a:tr h="304800">
                <a:tc>
                  <a:txBody>
                    <a:bodyPr/>
                    <a:lstStyle/>
                    <a:p>
                      <a:r>
                        <a:rPr lang="en-US" sz="1000" b="0" dirty="0" smtClean="0">
                          <a:solidFill>
                            <a:schemeClr val="tx1"/>
                          </a:solidFill>
                          <a:latin typeface="Arial" panose="020B0604020202020204" pitchFamily="34" charset="0"/>
                          <a:cs typeface="Arial" panose="020B0604020202020204" pitchFamily="34" charset="0"/>
                        </a:rPr>
                        <a:t>Historical</a:t>
                      </a:r>
                      <a:r>
                        <a:rPr lang="en-US" sz="1000" b="0" baseline="0" dirty="0" smtClean="0">
                          <a:solidFill>
                            <a:schemeClr val="tx1"/>
                          </a:solidFill>
                          <a:latin typeface="Arial" panose="020B0604020202020204" pitchFamily="34" charset="0"/>
                          <a:cs typeface="Arial" panose="020B0604020202020204" pitchFamily="34" charset="0"/>
                        </a:rPr>
                        <a:t> Trend (12m):</a:t>
                      </a:r>
                      <a:endParaRPr lang="es-PR" sz="1000" b="0" dirty="0">
                        <a:solidFill>
                          <a:schemeClr val="tx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418978417"/>
              </p:ext>
            </p:extLst>
          </p:nvPr>
        </p:nvGraphicFramePr>
        <p:xfrm>
          <a:off x="304800" y="1834089"/>
          <a:ext cx="2971800" cy="857250"/>
        </p:xfrm>
        <a:graphic>
          <a:graphicData uri="http://schemas.openxmlformats.org/presentationml/2006/ole">
            <mc:AlternateContent xmlns:mc="http://schemas.openxmlformats.org/markup-compatibility/2006">
              <mc:Choice xmlns:v="urn:schemas-microsoft-com:vml" Requires="v">
                <p:oleObj spid="_x0000_s13445" name="Worksheet" r:id="rId6" imgW="2971732" imgH="857250" progId="Excel.Sheet.12">
                  <p:embed/>
                </p:oleObj>
              </mc:Choice>
              <mc:Fallback>
                <p:oleObj name="Worksheet" r:id="rId6" imgW="2971732" imgH="857250" progId="Excel.Sheet.12">
                  <p:embed/>
                  <p:pic>
                    <p:nvPicPr>
                      <p:cNvPr id="0" name=""/>
                      <p:cNvPicPr/>
                      <p:nvPr/>
                    </p:nvPicPr>
                    <p:blipFill>
                      <a:blip r:embed="rId7"/>
                      <a:stretch>
                        <a:fillRect/>
                      </a:stretch>
                    </p:blipFill>
                    <p:spPr>
                      <a:xfrm>
                        <a:off x="304800" y="1834089"/>
                        <a:ext cx="2971800" cy="857250"/>
                      </a:xfrm>
                      <a:prstGeom prst="rect">
                        <a:avLst/>
                      </a:prstGeom>
                    </p:spPr>
                  </p:pic>
                </p:oleObj>
              </mc:Fallback>
            </mc:AlternateContent>
          </a:graphicData>
        </a:graphic>
      </p:graphicFrame>
      <p:sp>
        <p:nvSpPr>
          <p:cNvPr id="37" name="13 O"/>
          <p:cNvSpPr/>
          <p:nvPr/>
        </p:nvSpPr>
        <p:spPr>
          <a:xfrm>
            <a:off x="8503462" y="1453089"/>
            <a:ext cx="143783" cy="142506"/>
          </a:xfrm>
          <a:prstGeom prst="flowChartOr">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1" name="13 O"/>
          <p:cNvSpPr/>
          <p:nvPr/>
        </p:nvSpPr>
        <p:spPr>
          <a:xfrm>
            <a:off x="8503462" y="1453592"/>
            <a:ext cx="146304" cy="142506"/>
          </a:xfrm>
          <a:prstGeom prst="flowChartOr">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 name="Right Arrow 6"/>
          <p:cNvSpPr/>
          <p:nvPr/>
        </p:nvSpPr>
        <p:spPr>
          <a:xfrm>
            <a:off x="8447088" y="1910289"/>
            <a:ext cx="202678" cy="1238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321984115"/>
              </p:ext>
            </p:extLst>
          </p:nvPr>
        </p:nvGraphicFramePr>
        <p:xfrm>
          <a:off x="3429000" y="1819275"/>
          <a:ext cx="3143250" cy="857250"/>
        </p:xfrm>
        <a:graphic>
          <a:graphicData uri="http://schemas.openxmlformats.org/presentationml/2006/ole">
            <mc:AlternateContent xmlns:mc="http://schemas.openxmlformats.org/markup-compatibility/2006">
              <mc:Choice xmlns:v="urn:schemas-microsoft-com:vml" Requires="v">
                <p:oleObj spid="_x0000_s13446" name="Worksheet" r:id="rId8" imgW="3143267" imgH="857250" progId="Excel.Sheet.12">
                  <p:embed/>
                </p:oleObj>
              </mc:Choice>
              <mc:Fallback>
                <p:oleObj name="Worksheet" r:id="rId8" imgW="3143267" imgH="857250" progId="Excel.Sheet.12">
                  <p:embed/>
                  <p:pic>
                    <p:nvPicPr>
                      <p:cNvPr id="0" name="Object 5"/>
                      <p:cNvPicPr>
                        <a:picLocks noChangeAspect="1" noChangeArrowheads="1"/>
                      </p:cNvPicPr>
                      <p:nvPr/>
                    </p:nvPicPr>
                    <p:blipFill>
                      <a:blip r:embed="rId9"/>
                      <a:srcRect/>
                      <a:stretch>
                        <a:fillRect/>
                      </a:stretch>
                    </p:blipFill>
                    <p:spPr bwMode="auto">
                      <a:xfrm>
                        <a:off x="3429000" y="1819275"/>
                        <a:ext cx="3143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4380134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457200" y="963437"/>
            <a:ext cx="8277225" cy="5611442"/>
            <a:chOff x="501671" y="914400"/>
            <a:chExt cx="7884244" cy="5867400"/>
          </a:xfrm>
        </p:grpSpPr>
        <p:grpSp>
          <p:nvGrpSpPr>
            <p:cNvPr id="3" name="Group 2"/>
            <p:cNvGrpSpPr/>
            <p:nvPr/>
          </p:nvGrpSpPr>
          <p:grpSpPr>
            <a:xfrm>
              <a:off x="501671" y="2250000"/>
              <a:ext cx="7884244" cy="596759"/>
              <a:chOff x="589837" y="1071088"/>
              <a:chExt cx="9220185" cy="657954"/>
            </a:xfrm>
          </p:grpSpPr>
          <p:sp>
            <p:nvSpPr>
              <p:cNvPr id="44"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5" name="40 CuadroTexto"/>
              <p:cNvSpPr txBox="1">
                <a:spLocks/>
              </p:cNvSpPr>
              <p:nvPr/>
            </p:nvSpPr>
            <p:spPr>
              <a:xfrm>
                <a:off x="1461058" y="1115940"/>
                <a:ext cx="8348964" cy="537831"/>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Credit Risk</a:t>
                </a:r>
                <a:endParaRPr lang="en-US" sz="1600" b="1" dirty="0">
                  <a:latin typeface="Arial" panose="020B0604020202020204" pitchFamily="34" charset="0"/>
                  <a:cs typeface="Arial" panose="020B0604020202020204" pitchFamily="34" charset="0"/>
                </a:endParaRPr>
              </a:p>
            </p:txBody>
          </p:sp>
          <p:sp>
            <p:nvSpPr>
              <p:cNvPr id="42"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3" name="39 CuadroTexto"/>
              <p:cNvSpPr txBox="1"/>
              <p:nvPr/>
            </p:nvSpPr>
            <p:spPr>
              <a:xfrm>
                <a:off x="754390" y="1230398"/>
                <a:ext cx="405248" cy="339338"/>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2</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nvGrpSpPr>
            <p:cNvPr id="46" name="Group 45"/>
            <p:cNvGrpSpPr/>
            <p:nvPr/>
          </p:nvGrpSpPr>
          <p:grpSpPr>
            <a:xfrm>
              <a:off x="501671" y="1554801"/>
              <a:ext cx="7884244" cy="618999"/>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Executive </a:t>
                  </a:r>
                  <a:r>
                    <a:rPr lang="en-US" sz="1600" b="1" dirty="0" smtClean="0">
                      <a:latin typeface="Arial" panose="020B0604020202020204" pitchFamily="34" charset="0"/>
                      <a:cs typeface="Arial" panose="020B0604020202020204" pitchFamily="34" charset="0"/>
                    </a:rPr>
                    <a:t>Summary and Risk </a:t>
                  </a:r>
                  <a:r>
                    <a:rPr lang="en-US" sz="1600" b="1" dirty="0">
                      <a:latin typeface="Arial" panose="020B0604020202020204" pitchFamily="34" charset="0"/>
                      <a:cs typeface="Arial" panose="020B0604020202020204" pitchFamily="34" charset="0"/>
                    </a:rPr>
                    <a:t>Appetite Statement Update</a:t>
                  </a: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1</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53" name="Group 52"/>
            <p:cNvGrpSpPr/>
            <p:nvPr/>
          </p:nvGrpSpPr>
          <p:grpSpPr>
            <a:xfrm>
              <a:off x="501671" y="2911758"/>
              <a:ext cx="7884244" cy="568785"/>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Financial 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3</a:t>
                  </a:r>
                </a:p>
              </p:txBody>
            </p:sp>
          </p:grpSp>
        </p:grpSp>
        <p:grpSp>
          <p:nvGrpSpPr>
            <p:cNvPr id="60" name="Group 59"/>
            <p:cNvGrpSpPr/>
            <p:nvPr/>
          </p:nvGrpSpPr>
          <p:grpSpPr>
            <a:xfrm>
              <a:off x="501671" y="3580879"/>
              <a:ext cx="7884244" cy="568785"/>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Fiduciary 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4</a:t>
                  </a:r>
                </a:p>
              </p:txBody>
            </p:sp>
          </p:grpSp>
        </p:grpSp>
        <p:grpSp>
          <p:nvGrpSpPr>
            <p:cNvPr id="67" name="Group 66"/>
            <p:cNvGrpSpPr/>
            <p:nvPr/>
          </p:nvGrpSpPr>
          <p:grpSpPr>
            <a:xfrm>
              <a:off x="501671" y="4244361"/>
              <a:ext cx="7884244" cy="568785"/>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Operational 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5</a:t>
                  </a:r>
                </a:p>
              </p:txBody>
            </p:sp>
          </p:grpSp>
        </p:grpSp>
        <p:grpSp>
          <p:nvGrpSpPr>
            <p:cNvPr id="74" name="Group 73"/>
            <p:cNvGrpSpPr/>
            <p:nvPr/>
          </p:nvGrpSpPr>
          <p:grpSpPr>
            <a:xfrm>
              <a:off x="501671" y="4896081"/>
              <a:ext cx="7884244" cy="568785"/>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Compliance 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6</a:t>
                  </a:r>
                </a:p>
              </p:txBody>
            </p:sp>
          </p:grpSp>
        </p:grpSp>
        <p:grpSp>
          <p:nvGrpSpPr>
            <p:cNvPr id="81" name="Group 80"/>
            <p:cNvGrpSpPr/>
            <p:nvPr/>
          </p:nvGrpSpPr>
          <p:grpSpPr>
            <a:xfrm>
              <a:off x="501671" y="5566232"/>
              <a:ext cx="7884244" cy="568785"/>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Policies and Procedures</a:t>
                  </a:r>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7</a:t>
                  </a:r>
                </a:p>
              </p:txBody>
            </p:sp>
          </p:grpSp>
        </p:grpSp>
        <p:grpSp>
          <p:nvGrpSpPr>
            <p:cNvPr id="88" name="Group 87"/>
            <p:cNvGrpSpPr/>
            <p:nvPr/>
          </p:nvGrpSpPr>
          <p:grpSpPr>
            <a:xfrm>
              <a:off x="501671" y="6213015"/>
              <a:ext cx="7884244" cy="568785"/>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Model Risk Management</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8</a:t>
                  </a:r>
                </a:p>
              </p:txBody>
            </p:sp>
          </p:grpSp>
        </p:grpSp>
        <p:grpSp>
          <p:nvGrpSpPr>
            <p:cNvPr id="95" name="Group 94"/>
            <p:cNvGrpSpPr/>
            <p:nvPr/>
          </p:nvGrpSpPr>
          <p:grpSpPr>
            <a:xfrm>
              <a:off x="501671" y="914400"/>
              <a:ext cx="7884244" cy="618999"/>
              <a:chOff x="629003" y="4047066"/>
              <a:chExt cx="7854060" cy="518324"/>
            </a:xfrm>
          </p:grpSpPr>
          <p:grpSp>
            <p:nvGrpSpPr>
              <p:cNvPr id="96" name="Group 95"/>
              <p:cNvGrpSpPr/>
              <p:nvPr/>
            </p:nvGrpSpPr>
            <p:grpSpPr>
              <a:xfrm>
                <a:off x="1053953" y="4069189"/>
                <a:ext cx="7429110" cy="474078"/>
                <a:chOff x="1053953" y="3873362"/>
                <a:chExt cx="7429110" cy="474078"/>
              </a:xfrm>
            </p:grpSpPr>
            <p:sp>
              <p:nvSpPr>
                <p:cNvPr id="100"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1"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000" b="1" kern="0" dirty="0">
                    <a:latin typeface="Arial" panose="020B0604020202020204" pitchFamily="34" charset="0"/>
                    <a:cs typeface="Arial" panose="020B0604020202020204" pitchFamily="34" charset="0"/>
                  </a:endParaRPr>
                </a:p>
              </p:txBody>
            </p:sp>
          </p:grpSp>
          <p:grpSp>
            <p:nvGrpSpPr>
              <p:cNvPr id="97" name="37 Grupo"/>
              <p:cNvGrpSpPr/>
              <p:nvPr/>
            </p:nvGrpSpPr>
            <p:grpSpPr>
              <a:xfrm>
                <a:off x="629003" y="4047066"/>
                <a:ext cx="625545" cy="518324"/>
                <a:chOff x="1554076" y="1086644"/>
                <a:chExt cx="792088" cy="792088"/>
              </a:xfrm>
              <a:solidFill>
                <a:schemeClr val="bg1">
                  <a:lumMod val="75000"/>
                </a:schemeClr>
              </a:solidFill>
            </p:grpSpPr>
            <p:sp>
              <p:nvSpPr>
                <p:cNvPr id="98"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9"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spTree>
    <p:extLst>
      <p:ext uri="{BB962C8B-B14F-4D97-AF65-F5344CB8AC3E}">
        <p14:creationId xmlns:p14="http://schemas.microsoft.com/office/powerpoint/2010/main" val="1373573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006" y="1252823"/>
            <a:ext cx="3548047" cy="23562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57" y="2603335"/>
            <a:ext cx="39528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06"/>
          <p:cNvSpPr>
            <a:spLocks noChangeArrowheads="1"/>
          </p:cNvSpPr>
          <p:nvPr/>
        </p:nvSpPr>
        <p:spPr bwMode="auto">
          <a:xfrm>
            <a:off x="7481782" y="3891755"/>
            <a:ext cx="712788" cy="130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US" b="1"/>
          </a:p>
        </p:txBody>
      </p:sp>
      <p:sp>
        <p:nvSpPr>
          <p:cNvPr id="7" name="Rectangle 108"/>
          <p:cNvSpPr>
            <a:spLocks noChangeArrowheads="1"/>
          </p:cNvSpPr>
          <p:nvPr/>
        </p:nvSpPr>
        <p:spPr bwMode="auto">
          <a:xfrm>
            <a:off x="7656407" y="3767930"/>
            <a:ext cx="40876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dirty="0" smtClean="0">
                <a:solidFill>
                  <a:srgbClr val="000000"/>
                </a:solidFill>
              </a:rPr>
              <a:t>$3,781m</a:t>
            </a:r>
            <a:endParaRPr lang="en-US" b="1" dirty="0"/>
          </a:p>
        </p:txBody>
      </p:sp>
      <p:sp>
        <p:nvSpPr>
          <p:cNvPr id="8" name="Rectangle 109"/>
          <p:cNvSpPr>
            <a:spLocks noChangeArrowheads="1"/>
          </p:cNvSpPr>
          <p:nvPr/>
        </p:nvSpPr>
        <p:spPr bwMode="auto">
          <a:xfrm>
            <a:off x="5986357" y="3896518"/>
            <a:ext cx="3968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dirty="0">
                <a:solidFill>
                  <a:srgbClr val="000000"/>
                </a:solidFill>
              </a:rPr>
              <a:t>Pledged</a:t>
            </a:r>
            <a:endParaRPr lang="en-US" b="1" dirty="0"/>
          </a:p>
        </p:txBody>
      </p:sp>
      <p:sp>
        <p:nvSpPr>
          <p:cNvPr id="9" name="Rectangle 111"/>
          <p:cNvSpPr>
            <a:spLocks noChangeArrowheads="1"/>
          </p:cNvSpPr>
          <p:nvPr/>
        </p:nvSpPr>
        <p:spPr bwMode="auto">
          <a:xfrm>
            <a:off x="5994295" y="4033043"/>
            <a:ext cx="47929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a:solidFill>
                  <a:srgbClr val="000000"/>
                </a:solidFill>
              </a:rPr>
              <a:t>LTV Ratio</a:t>
            </a:r>
            <a:endParaRPr lang="en-US" b="1"/>
          </a:p>
        </p:txBody>
      </p:sp>
      <p:sp>
        <p:nvSpPr>
          <p:cNvPr id="10" name="Rectangle 112"/>
          <p:cNvSpPr>
            <a:spLocks noChangeArrowheads="1"/>
          </p:cNvSpPr>
          <p:nvPr/>
        </p:nvSpPr>
        <p:spPr bwMode="auto">
          <a:xfrm>
            <a:off x="7787623" y="4033043"/>
            <a:ext cx="29335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dirty="0" smtClean="0"/>
              <a:t>50.1%</a:t>
            </a:r>
            <a:endParaRPr lang="en-US" b="1" dirty="0"/>
          </a:p>
        </p:txBody>
      </p:sp>
      <p:sp>
        <p:nvSpPr>
          <p:cNvPr id="11" name="Text Box 104"/>
          <p:cNvSpPr txBox="1">
            <a:spLocks noChangeArrowheads="1"/>
          </p:cNvSpPr>
          <p:nvPr/>
        </p:nvSpPr>
        <p:spPr bwMode="auto">
          <a:xfrm>
            <a:off x="331790" y="1026279"/>
            <a:ext cx="4806880" cy="1508105"/>
          </a:xfrm>
          <a:prstGeom prst="rect">
            <a:avLst/>
          </a:prstGeom>
          <a:noFill/>
          <a:ln w="9525">
            <a:noFill/>
            <a:miter lim="800000"/>
            <a:headEnd/>
            <a:tailEnd/>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90500" indent="-1905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Clr>
                <a:srgbClr val="FF0000"/>
              </a:buClr>
              <a:buFontTx/>
              <a:buChar char="•"/>
            </a:pPr>
            <a:r>
              <a:rPr lang="en-US" sz="1400" b="0" dirty="0" smtClean="0"/>
              <a:t>Lending in June is USD 3,781 MM (4,203 operations) which represents an annual decrease of -3.6% in loans (excluding SB/LCs).</a:t>
            </a:r>
          </a:p>
          <a:p>
            <a:pPr eaLnBrk="1" hangingPunct="1">
              <a:spcBef>
                <a:spcPct val="50000"/>
              </a:spcBef>
              <a:buClr>
                <a:srgbClr val="FF0000"/>
              </a:buClr>
              <a:buFontTx/>
              <a:buChar char="•"/>
            </a:pPr>
            <a:r>
              <a:rPr lang="en-US" sz="1400" b="0" dirty="0" smtClean="0"/>
              <a:t>Yield </a:t>
            </a:r>
            <a:r>
              <a:rPr lang="en-US" sz="1400" b="0" dirty="0"/>
              <a:t>was stable during </a:t>
            </a:r>
            <a:r>
              <a:rPr lang="en-US" sz="1400" b="0" dirty="0" smtClean="0"/>
              <a:t>2015, and </a:t>
            </a:r>
            <a:r>
              <a:rPr lang="en-US" sz="1400" b="0" dirty="0"/>
              <a:t>has increased </a:t>
            </a:r>
            <a:r>
              <a:rPr lang="en-US" sz="1400" dirty="0" smtClean="0"/>
              <a:t>in 2016.</a:t>
            </a:r>
            <a:endParaRPr lang="en-US" sz="1400" b="0" dirty="0" smtClean="0"/>
          </a:p>
          <a:p>
            <a:pPr eaLnBrk="1" hangingPunct="1">
              <a:spcBef>
                <a:spcPct val="50000"/>
              </a:spcBef>
              <a:buClr>
                <a:srgbClr val="FF0000"/>
              </a:buClr>
              <a:buFontTx/>
              <a:buChar char="•"/>
            </a:pPr>
            <a:r>
              <a:rPr lang="en-US" sz="1400" b="0" dirty="0" smtClean="0"/>
              <a:t>The average life of lending operations, excluding preferred loans, is 1.1 years</a:t>
            </a:r>
            <a:r>
              <a:rPr lang="en-US" sz="1300" b="0" dirty="0" smtClean="0"/>
              <a:t>.</a:t>
            </a:r>
            <a:endParaRPr lang="en-US" sz="1300" b="0" dirty="0">
              <a:solidFill>
                <a:srgbClr val="080808"/>
              </a:solidFill>
            </a:endParaRPr>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1189" y="4745675"/>
            <a:ext cx="2730178" cy="163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07"/>
          <p:cNvSpPr>
            <a:spLocks noChangeArrowheads="1"/>
          </p:cNvSpPr>
          <p:nvPr/>
        </p:nvSpPr>
        <p:spPr bwMode="auto">
          <a:xfrm>
            <a:off x="5986357" y="3750838"/>
            <a:ext cx="395288"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dirty="0">
                <a:solidFill>
                  <a:srgbClr val="000000"/>
                </a:solidFill>
              </a:rPr>
              <a:t>Lending</a:t>
            </a:r>
            <a:endParaRPr lang="en-US" b="1" dirty="0"/>
          </a:p>
        </p:txBody>
      </p:sp>
      <p:sp>
        <p:nvSpPr>
          <p:cNvPr id="18" name="Rectangle 110"/>
          <p:cNvSpPr>
            <a:spLocks noChangeArrowheads="1"/>
          </p:cNvSpPr>
          <p:nvPr/>
        </p:nvSpPr>
        <p:spPr bwMode="auto">
          <a:xfrm>
            <a:off x="7661170" y="3879426"/>
            <a:ext cx="408766" cy="123111"/>
          </a:xfrm>
          <a:prstGeom prst="rect">
            <a:avLst/>
          </a:prstGeom>
          <a:noFill/>
          <a:ln>
            <a:noFill/>
          </a:ln>
          <a:extLst/>
        </p:spPr>
        <p:txBody>
          <a:bodyPr wrap="none" lIns="0" tIns="0" rIns="0" bIns="0">
            <a:spAutoFit/>
          </a:bodyPr>
          <a:lstStyle/>
          <a:p>
            <a:r>
              <a:rPr lang="en-US" sz="800" b="1" dirty="0" smtClean="0"/>
              <a:t>$7,552m</a:t>
            </a:r>
            <a:endParaRPr lang="en-US" b="1" dirty="0"/>
          </a:p>
        </p:txBody>
      </p:sp>
      <p:sp>
        <p:nvSpPr>
          <p:cNvPr id="20" name="Text Box 114"/>
          <p:cNvSpPr txBox="1">
            <a:spLocks noChangeArrowheads="1"/>
          </p:cNvSpPr>
          <p:nvPr/>
        </p:nvSpPr>
        <p:spPr bwMode="auto">
          <a:xfrm>
            <a:off x="6010275" y="977581"/>
            <a:ext cx="2276475"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tIns="46800" rIns="54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ZW" sz="1200" b="1" dirty="0" smtClean="0"/>
              <a:t>Lending Trend (12 months</a:t>
            </a:r>
            <a:r>
              <a:rPr lang="es-CR" sz="1200" b="1" dirty="0" smtClean="0"/>
              <a:t>)</a:t>
            </a:r>
            <a:endParaRPr lang="es-CR" sz="1200" b="1" dirty="0"/>
          </a:p>
        </p:txBody>
      </p:sp>
      <p:sp>
        <p:nvSpPr>
          <p:cNvPr id="21" name="Line 118"/>
          <p:cNvSpPr>
            <a:spLocks noChangeShapeType="1"/>
          </p:cNvSpPr>
          <p:nvPr/>
        </p:nvSpPr>
        <p:spPr bwMode="auto">
          <a:xfrm>
            <a:off x="5845323" y="1589887"/>
            <a:ext cx="2689077" cy="5714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s-US"/>
          </a:p>
        </p:txBody>
      </p:sp>
      <p:sp>
        <p:nvSpPr>
          <p:cNvPr id="22" name="Oval 119"/>
          <p:cNvSpPr>
            <a:spLocks noChangeArrowheads="1"/>
          </p:cNvSpPr>
          <p:nvPr/>
        </p:nvSpPr>
        <p:spPr bwMode="auto">
          <a:xfrm>
            <a:off x="6910296" y="1442214"/>
            <a:ext cx="476429" cy="35718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sz="1000" dirty="0" smtClean="0">
                <a:solidFill>
                  <a:schemeClr val="bg1"/>
                </a:solidFill>
              </a:rPr>
              <a:t>3.5%</a:t>
            </a:r>
            <a:endParaRPr lang="en-US" sz="1000" dirty="0">
              <a:solidFill>
                <a:schemeClr val="bg1"/>
              </a:solidFill>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006" y="4338127"/>
            <a:ext cx="3548047" cy="1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1"/>
          </p:nvPr>
        </p:nvSpPr>
        <p:spPr/>
        <p:txBody>
          <a:bodyPr/>
          <a:lstStyle/>
          <a:p>
            <a:r>
              <a:rPr lang="en-US" dirty="0"/>
              <a:t>Credit Exposure </a:t>
            </a:r>
            <a:r>
              <a:rPr lang="en-US" dirty="0" smtClean="0"/>
              <a:t>Miami</a:t>
            </a:r>
            <a:endParaRPr lang="en-US" dirty="0"/>
          </a:p>
        </p:txBody>
      </p:sp>
    </p:spTree>
    <p:extLst>
      <p:ext uri="{BB962C8B-B14F-4D97-AF65-F5344CB8AC3E}">
        <p14:creationId xmlns:p14="http://schemas.microsoft.com/office/powerpoint/2010/main" val="608113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250475" y="1500120"/>
            <a:ext cx="4313734" cy="969496"/>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81000" indent="-3810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indent="0" eaLnBrk="1" hangingPunct="1">
              <a:spcBef>
                <a:spcPct val="50000"/>
              </a:spcBef>
              <a:buClr>
                <a:schemeClr val="hlink"/>
              </a:buClr>
            </a:pPr>
            <a:r>
              <a:rPr lang="en-US" sz="1400" dirty="0" smtClean="0"/>
              <a:t>Top 10 Groups account for 13.4% of lending and 4.2% of total </a:t>
            </a:r>
            <a:r>
              <a:rPr lang="en-US" sz="1400" dirty="0" err="1" smtClean="0"/>
              <a:t>AuM’s</a:t>
            </a:r>
            <a:endParaRPr lang="en-US" sz="1400" dirty="0" smtClean="0"/>
          </a:p>
          <a:p>
            <a:pPr marL="0" indent="0" eaLnBrk="1" hangingPunct="1">
              <a:spcBef>
                <a:spcPct val="50000"/>
              </a:spcBef>
              <a:buClr>
                <a:schemeClr val="hlink"/>
              </a:buClr>
            </a:pPr>
            <a:r>
              <a:rPr lang="en-US" sz="1400" dirty="0" smtClean="0"/>
              <a:t>Every credit exposure is in compliance with Legal Lending Limit of 15% over Tier-1 Capital</a:t>
            </a:r>
            <a:endParaRPr lang="en-US" sz="1400" dirty="0"/>
          </a:p>
        </p:txBody>
      </p:sp>
      <p:sp>
        <p:nvSpPr>
          <p:cNvPr id="7" name="TextBox 6"/>
          <p:cNvSpPr txBox="1"/>
          <p:nvPr/>
        </p:nvSpPr>
        <p:spPr>
          <a:xfrm>
            <a:off x="4811424" y="1400092"/>
            <a:ext cx="3980092" cy="1169551"/>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By Commercial Area, lending is concentrated in Mexico, Venezuela, Andean Zone, and  Central America/ Caribbean with 77.1% of total loans.</a:t>
            </a:r>
          </a:p>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Region 1 tops with 41% of lending</a:t>
            </a:r>
            <a:endParaRPr lang="en-US" sz="1400" dirty="0">
              <a:latin typeface="Arial" panose="020B0604020202020204" pitchFamily="34" charset="0"/>
              <a:cs typeface="Arial" panose="020B0604020202020204" pitchFamily="34" charset="0"/>
            </a:endParaRPr>
          </a:p>
        </p:txBody>
      </p:sp>
      <p:sp>
        <p:nvSpPr>
          <p:cNvPr id="9" name="Text Box 61"/>
          <p:cNvSpPr txBox="1">
            <a:spLocks noChangeArrowheads="1"/>
          </p:cNvSpPr>
          <p:nvPr/>
        </p:nvSpPr>
        <p:spPr bwMode="auto">
          <a:xfrm>
            <a:off x="4721512" y="3046199"/>
            <a:ext cx="4210446"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46800" rIns="54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ZW" sz="1200" b="1" dirty="0" smtClean="0"/>
              <a:t>Credit Exposure by Geographic Zones</a:t>
            </a:r>
            <a:endParaRPr lang="en-ZW" sz="1200" b="1" dirty="0"/>
          </a:p>
        </p:txBody>
      </p:sp>
      <p:sp>
        <p:nvSpPr>
          <p:cNvPr id="10" name="Text Box 6"/>
          <p:cNvSpPr txBox="1">
            <a:spLocks noChangeArrowheads="1"/>
          </p:cNvSpPr>
          <p:nvPr/>
        </p:nvSpPr>
        <p:spPr bwMode="auto">
          <a:xfrm>
            <a:off x="250476" y="3046199"/>
            <a:ext cx="4313733"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46800" rIns="54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ZW" sz="1200" b="1" dirty="0" smtClean="0"/>
              <a:t>TOP 10 Credit Exposures</a:t>
            </a:r>
            <a:endParaRPr lang="en-ZW" sz="1200" b="1" dirty="0"/>
          </a:p>
        </p:txBody>
      </p:sp>
      <p:sp>
        <p:nvSpPr>
          <p:cNvPr id="11" name="Rectangle 63"/>
          <p:cNvSpPr>
            <a:spLocks noChangeArrowheads="1"/>
          </p:cNvSpPr>
          <p:nvPr/>
        </p:nvSpPr>
        <p:spPr bwMode="auto">
          <a:xfrm>
            <a:off x="209550" y="1132071"/>
            <a:ext cx="4371975" cy="5109653"/>
          </a:xfrm>
          <a:prstGeom prst="rect">
            <a:avLst/>
          </a:prstGeom>
          <a:noFill/>
          <a:ln w="9525">
            <a:solidFill>
              <a:srgbClr val="B2B2B2"/>
            </a:solidFill>
            <a:miter lim="800000"/>
            <a:headEnd/>
            <a:tailEnd/>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s-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76" y="3405503"/>
            <a:ext cx="4201883" cy="2160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63"/>
          <p:cNvSpPr>
            <a:spLocks noChangeArrowheads="1"/>
          </p:cNvSpPr>
          <p:nvPr/>
        </p:nvSpPr>
        <p:spPr bwMode="auto">
          <a:xfrm>
            <a:off x="4615483" y="1132071"/>
            <a:ext cx="4371975" cy="5109653"/>
          </a:xfrm>
          <a:prstGeom prst="rect">
            <a:avLst/>
          </a:prstGeom>
          <a:noFill/>
          <a:ln w="9525">
            <a:solidFill>
              <a:srgbClr val="B2B2B2"/>
            </a:solidFill>
            <a:miter lim="800000"/>
            <a:headEnd/>
            <a:tailEnd/>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s-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257" y="3413279"/>
            <a:ext cx="3614426" cy="216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1"/>
          </p:nvPr>
        </p:nvSpPr>
        <p:spPr/>
        <p:txBody>
          <a:bodyPr/>
          <a:lstStyle/>
          <a:p>
            <a:r>
              <a:rPr lang="en-US" dirty="0"/>
              <a:t>Credit Exposure SPB </a:t>
            </a:r>
            <a:r>
              <a:rPr lang="en-US" dirty="0" smtClean="0"/>
              <a:t>Miami</a:t>
            </a:r>
            <a:endParaRPr lang="en-US" dirty="0"/>
          </a:p>
        </p:txBody>
      </p:sp>
    </p:spTree>
    <p:extLst>
      <p:ext uri="{BB962C8B-B14F-4D97-AF65-F5344CB8AC3E}">
        <p14:creationId xmlns:p14="http://schemas.microsoft.com/office/powerpoint/2010/main" val="15854520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005" y="1296222"/>
            <a:ext cx="3510422" cy="2944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94"/>
          <p:cNvSpPr>
            <a:spLocks noChangeArrowheads="1"/>
          </p:cNvSpPr>
          <p:nvPr/>
        </p:nvSpPr>
        <p:spPr bwMode="auto">
          <a:xfrm>
            <a:off x="5221288" y="1046241"/>
            <a:ext cx="3167062" cy="212725"/>
          </a:xfrm>
          <a:prstGeom prst="rect">
            <a:avLst/>
          </a:prstGeom>
          <a:gradFill rotWithShape="0">
            <a:gsLst>
              <a:gs pos="0">
                <a:srgbClr val="DDDDDD"/>
              </a:gs>
              <a:gs pos="100000">
                <a:srgbClr val="C5C5C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dirty="0">
                <a:solidFill>
                  <a:srgbClr val="000000"/>
                </a:solidFill>
              </a:rPr>
              <a:t>By Asset Class</a:t>
            </a:r>
            <a:endParaRPr lang="en-US" sz="1400" dirty="0"/>
          </a:p>
        </p:txBody>
      </p:sp>
      <p:sp>
        <p:nvSpPr>
          <p:cNvPr id="8" name="Rectangle 95"/>
          <p:cNvSpPr>
            <a:spLocks noChangeArrowheads="1"/>
          </p:cNvSpPr>
          <p:nvPr/>
        </p:nvSpPr>
        <p:spPr bwMode="auto">
          <a:xfrm>
            <a:off x="5221288" y="3760617"/>
            <a:ext cx="3167063" cy="212725"/>
          </a:xfrm>
          <a:prstGeom prst="rect">
            <a:avLst/>
          </a:prstGeom>
          <a:gradFill rotWithShape="0">
            <a:gsLst>
              <a:gs pos="0">
                <a:srgbClr val="DDDDDD"/>
              </a:gs>
              <a:gs pos="100000">
                <a:srgbClr val="C5C5C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dirty="0">
                <a:solidFill>
                  <a:srgbClr val="000000"/>
                </a:solidFill>
              </a:rPr>
              <a:t> By Rating (Top 25)</a:t>
            </a:r>
            <a:endParaRPr lang="en-US" sz="14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303" y="5491337"/>
            <a:ext cx="2391933" cy="909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218" y="4059743"/>
            <a:ext cx="3108034" cy="2131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210" y="1046241"/>
            <a:ext cx="4431435" cy="4325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1"/>
          </p:nvPr>
        </p:nvSpPr>
        <p:spPr/>
        <p:txBody>
          <a:bodyPr/>
          <a:lstStyle/>
          <a:p>
            <a:r>
              <a:rPr lang="en-US" dirty="0"/>
              <a:t>Pledged </a:t>
            </a:r>
            <a:r>
              <a:rPr lang="en-US" dirty="0" smtClean="0"/>
              <a:t>Assets</a:t>
            </a:r>
            <a:endParaRPr lang="en-US" dirty="0"/>
          </a:p>
        </p:txBody>
      </p:sp>
    </p:spTree>
    <p:extLst>
      <p:ext uri="{BB962C8B-B14F-4D97-AF65-F5344CB8AC3E}">
        <p14:creationId xmlns:p14="http://schemas.microsoft.com/office/powerpoint/2010/main" val="496818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5"/>
          <p:cNvSpPr>
            <a:spLocks noChangeArrowheads="1"/>
          </p:cNvSpPr>
          <p:nvPr/>
        </p:nvSpPr>
        <p:spPr bwMode="auto">
          <a:xfrm>
            <a:off x="5393808" y="1139666"/>
            <a:ext cx="3167063" cy="215444"/>
          </a:xfrm>
          <a:prstGeom prst="rect">
            <a:avLst/>
          </a:prstGeom>
          <a:gradFill rotWithShape="0">
            <a:gsLst>
              <a:gs pos="0">
                <a:srgbClr val="DDDDDD"/>
              </a:gs>
              <a:gs pos="100000">
                <a:srgbClr val="C5C5C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dirty="0" smtClean="0">
                <a:solidFill>
                  <a:srgbClr val="000000"/>
                </a:solidFill>
              </a:rPr>
              <a:t>Santander Break Down</a:t>
            </a:r>
            <a:endParaRPr lang="en-US" sz="1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36" y="1138132"/>
            <a:ext cx="4581525"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516" y="3591762"/>
            <a:ext cx="3841258" cy="299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95"/>
          <p:cNvSpPr>
            <a:spLocks noChangeArrowheads="1"/>
          </p:cNvSpPr>
          <p:nvPr/>
        </p:nvSpPr>
        <p:spPr bwMode="auto">
          <a:xfrm>
            <a:off x="5393808" y="3416137"/>
            <a:ext cx="3167063" cy="212725"/>
          </a:xfrm>
          <a:prstGeom prst="rect">
            <a:avLst/>
          </a:prstGeom>
          <a:gradFill rotWithShape="0">
            <a:gsLst>
              <a:gs pos="0">
                <a:srgbClr val="DDDDDD"/>
              </a:gs>
              <a:gs pos="100000">
                <a:srgbClr val="C5C5C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dirty="0">
                <a:solidFill>
                  <a:srgbClr val="000000"/>
                </a:solidFill>
              </a:rPr>
              <a:t> By Rating (Top 25)</a:t>
            </a:r>
            <a:endParaRPr lang="en-US" sz="14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667" y="1367223"/>
            <a:ext cx="277177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1"/>
          </p:nvPr>
        </p:nvSpPr>
        <p:spPr/>
        <p:txBody>
          <a:bodyPr/>
          <a:lstStyle/>
          <a:p>
            <a:r>
              <a:rPr lang="en-US" dirty="0"/>
              <a:t>Pledged Assets by </a:t>
            </a:r>
            <a:r>
              <a:rPr lang="en-US" dirty="0" smtClean="0"/>
              <a:t>Country</a:t>
            </a:r>
            <a:endParaRPr lang="en-US" dirty="0"/>
          </a:p>
        </p:txBody>
      </p:sp>
    </p:spTree>
    <p:extLst>
      <p:ext uri="{BB962C8B-B14F-4D97-AF65-F5344CB8AC3E}">
        <p14:creationId xmlns:p14="http://schemas.microsoft.com/office/powerpoint/2010/main" val="3248674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472996" y="959212"/>
            <a:ext cx="8232854" cy="5583583"/>
            <a:chOff x="483278" y="914400"/>
            <a:chExt cx="7884244" cy="5869012"/>
          </a:xfrm>
        </p:grpSpPr>
        <p:grpSp>
          <p:nvGrpSpPr>
            <p:cNvPr id="46" name="Group 45"/>
            <p:cNvGrpSpPr/>
            <p:nvPr/>
          </p:nvGrpSpPr>
          <p:grpSpPr>
            <a:xfrm>
              <a:off x="483278" y="2207390"/>
              <a:ext cx="7884244" cy="618999"/>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Credit Risk</a:t>
                  </a:r>
                  <a:endParaRPr lang="en-US" sz="1000" b="1" kern="0" dirty="0">
                    <a:latin typeface="Arial" panose="020B0604020202020204" pitchFamily="34" charset="0"/>
                    <a:cs typeface="Arial" panose="020B0604020202020204" pitchFamily="34" charset="0"/>
                  </a:endParaRP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2</a:t>
                  </a:r>
                </a:p>
              </p:txBody>
            </p:sp>
          </p:grpSp>
        </p:grpSp>
        <p:grpSp>
          <p:nvGrpSpPr>
            <p:cNvPr id="53" name="Group 52"/>
            <p:cNvGrpSpPr/>
            <p:nvPr/>
          </p:nvGrpSpPr>
          <p:grpSpPr>
            <a:xfrm>
              <a:off x="483278" y="2913370"/>
              <a:ext cx="7884244" cy="568785"/>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Financial 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3</a:t>
                  </a:r>
                </a:p>
              </p:txBody>
            </p:sp>
          </p:grpSp>
        </p:grpSp>
        <p:grpSp>
          <p:nvGrpSpPr>
            <p:cNvPr id="60" name="Group 59"/>
            <p:cNvGrpSpPr/>
            <p:nvPr/>
          </p:nvGrpSpPr>
          <p:grpSpPr>
            <a:xfrm>
              <a:off x="483278" y="3582491"/>
              <a:ext cx="7884244" cy="568785"/>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Fiduciary 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4</a:t>
                  </a:r>
                </a:p>
              </p:txBody>
            </p:sp>
          </p:grpSp>
        </p:grpSp>
        <p:grpSp>
          <p:nvGrpSpPr>
            <p:cNvPr id="67" name="Group 66"/>
            <p:cNvGrpSpPr/>
            <p:nvPr/>
          </p:nvGrpSpPr>
          <p:grpSpPr>
            <a:xfrm>
              <a:off x="483278" y="4245973"/>
              <a:ext cx="7884244" cy="568785"/>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Operational 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5</a:t>
                  </a:r>
                </a:p>
              </p:txBody>
            </p:sp>
          </p:grpSp>
        </p:grpSp>
        <p:grpSp>
          <p:nvGrpSpPr>
            <p:cNvPr id="74" name="Group 73"/>
            <p:cNvGrpSpPr/>
            <p:nvPr/>
          </p:nvGrpSpPr>
          <p:grpSpPr>
            <a:xfrm>
              <a:off x="483278" y="4897693"/>
              <a:ext cx="7884244" cy="568785"/>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Compliance 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6</a:t>
                  </a:r>
                </a:p>
              </p:txBody>
            </p:sp>
          </p:grpSp>
        </p:grpSp>
        <p:grpSp>
          <p:nvGrpSpPr>
            <p:cNvPr id="81" name="Group 80"/>
            <p:cNvGrpSpPr/>
            <p:nvPr/>
          </p:nvGrpSpPr>
          <p:grpSpPr>
            <a:xfrm>
              <a:off x="483278" y="5567844"/>
              <a:ext cx="7884244" cy="568785"/>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Policies and Procedures</a:t>
                  </a:r>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7</a:t>
                  </a:r>
                </a:p>
              </p:txBody>
            </p:sp>
          </p:grpSp>
        </p:grpSp>
        <p:grpSp>
          <p:nvGrpSpPr>
            <p:cNvPr id="88" name="Group 87"/>
            <p:cNvGrpSpPr/>
            <p:nvPr/>
          </p:nvGrpSpPr>
          <p:grpSpPr>
            <a:xfrm>
              <a:off x="483278" y="6214627"/>
              <a:ext cx="7884244" cy="568785"/>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Model Risk Management</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8</a:t>
                  </a:r>
                </a:p>
              </p:txBody>
            </p:sp>
          </p:grpSp>
        </p:grpSp>
        <p:grpSp>
          <p:nvGrpSpPr>
            <p:cNvPr id="95" name="Group 94"/>
            <p:cNvGrpSpPr/>
            <p:nvPr/>
          </p:nvGrpSpPr>
          <p:grpSpPr>
            <a:xfrm>
              <a:off x="483278" y="914400"/>
              <a:ext cx="7884244" cy="596759"/>
              <a:chOff x="589837" y="1071088"/>
              <a:chExt cx="9220185" cy="657954"/>
            </a:xfrm>
          </p:grpSpPr>
          <p:sp>
            <p:nvSpPr>
              <p:cNvPr id="96"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7" name="40 CuadroTexto"/>
              <p:cNvSpPr txBox="1">
                <a:spLocks/>
              </p:cNvSpPr>
              <p:nvPr/>
            </p:nvSpPr>
            <p:spPr>
              <a:xfrm>
                <a:off x="1461058" y="1115940"/>
                <a:ext cx="8348964" cy="537831"/>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600" b="1" dirty="0">
                  <a:latin typeface="Arial" panose="020B0604020202020204" pitchFamily="34" charset="0"/>
                  <a:cs typeface="Arial" panose="020B0604020202020204" pitchFamily="34" charset="0"/>
                </a:endParaRPr>
              </a:p>
            </p:txBody>
          </p:sp>
          <p:sp>
            <p:nvSpPr>
              <p:cNvPr id="98"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9" name="39 CuadroTexto"/>
              <p:cNvSpPr txBox="1"/>
              <p:nvPr/>
            </p:nvSpPr>
            <p:spPr>
              <a:xfrm>
                <a:off x="754390" y="1230398"/>
                <a:ext cx="405248" cy="339338"/>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nvGrpSpPr>
            <p:cNvPr id="100" name="Group 99"/>
            <p:cNvGrpSpPr/>
            <p:nvPr/>
          </p:nvGrpSpPr>
          <p:grpSpPr>
            <a:xfrm>
              <a:off x="483278" y="1577421"/>
              <a:ext cx="7884244" cy="618999"/>
              <a:chOff x="629003" y="4047066"/>
              <a:chExt cx="7854060" cy="518324"/>
            </a:xfrm>
          </p:grpSpPr>
          <p:grpSp>
            <p:nvGrpSpPr>
              <p:cNvPr id="101" name="Group 100"/>
              <p:cNvGrpSpPr/>
              <p:nvPr/>
            </p:nvGrpSpPr>
            <p:grpSpPr>
              <a:xfrm>
                <a:off x="1053953" y="4069189"/>
                <a:ext cx="7429110" cy="474078"/>
                <a:chOff x="1053953" y="3873362"/>
                <a:chExt cx="7429110" cy="474078"/>
              </a:xfrm>
            </p:grpSpPr>
            <p:sp>
              <p:nvSpPr>
                <p:cNvPr id="10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6" name="40 CuadroTexto"/>
                <p:cNvSpPr txBox="1">
                  <a:spLocks/>
                </p:cNvSpPr>
                <p:nvPr/>
              </p:nvSpPr>
              <p:spPr>
                <a:xfrm>
                  <a:off x="1371138" y="3883586"/>
                  <a:ext cx="7111925" cy="423693"/>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Executive </a:t>
                  </a:r>
                  <a:r>
                    <a:rPr lang="en-US" sz="1600" b="1" dirty="0" smtClean="0">
                      <a:latin typeface="Arial" panose="020B0604020202020204" pitchFamily="34" charset="0"/>
                      <a:cs typeface="Arial" panose="020B0604020202020204" pitchFamily="34" charset="0"/>
                    </a:rPr>
                    <a:t>Summary and Risk </a:t>
                  </a:r>
                  <a:r>
                    <a:rPr lang="en-US" sz="1600" b="1" dirty="0">
                      <a:latin typeface="Arial" panose="020B0604020202020204" pitchFamily="34" charset="0"/>
                      <a:cs typeface="Arial" panose="020B0604020202020204" pitchFamily="34" charset="0"/>
                    </a:rPr>
                    <a:t>Appetite Statement Update</a:t>
                  </a:r>
                </a:p>
              </p:txBody>
            </p:sp>
          </p:grpSp>
          <p:grpSp>
            <p:nvGrpSpPr>
              <p:cNvPr id="102" name="37 Grupo"/>
              <p:cNvGrpSpPr/>
              <p:nvPr/>
            </p:nvGrpSpPr>
            <p:grpSpPr>
              <a:xfrm>
                <a:off x="629003" y="4047066"/>
                <a:ext cx="625545" cy="518324"/>
                <a:chOff x="1554076" y="1086644"/>
                <a:chExt cx="792088" cy="792088"/>
              </a:xfrm>
              <a:solidFill>
                <a:schemeClr val="bg1">
                  <a:lumMod val="75000"/>
                </a:schemeClr>
              </a:solidFill>
            </p:grpSpPr>
            <p:sp>
              <p:nvSpPr>
                <p:cNvPr id="10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4"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1</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spTree>
    <p:extLst>
      <p:ext uri="{BB962C8B-B14F-4D97-AF65-F5344CB8AC3E}">
        <p14:creationId xmlns:p14="http://schemas.microsoft.com/office/powerpoint/2010/main" val="39348732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3"/>
          <p:cNvSpPr>
            <a:spLocks noChangeArrowheads="1"/>
          </p:cNvSpPr>
          <p:nvPr/>
        </p:nvSpPr>
        <p:spPr bwMode="auto">
          <a:xfrm>
            <a:off x="5221288" y="1015436"/>
            <a:ext cx="3167062" cy="212725"/>
          </a:xfrm>
          <a:prstGeom prst="rect">
            <a:avLst/>
          </a:prstGeom>
          <a:gradFill rotWithShape="0">
            <a:gsLst>
              <a:gs pos="0">
                <a:srgbClr val="DDDDDD"/>
              </a:gs>
              <a:gs pos="100000">
                <a:srgbClr val="C5C5C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dirty="0"/>
              <a:t>By Asset Class</a:t>
            </a:r>
          </a:p>
        </p:txBody>
      </p:sp>
      <p:sp>
        <p:nvSpPr>
          <p:cNvPr id="6" name="Rectangle 64"/>
          <p:cNvSpPr>
            <a:spLocks noChangeArrowheads="1"/>
          </p:cNvSpPr>
          <p:nvPr/>
        </p:nvSpPr>
        <p:spPr bwMode="auto">
          <a:xfrm>
            <a:off x="5221287" y="3514923"/>
            <a:ext cx="3167063" cy="212725"/>
          </a:xfrm>
          <a:prstGeom prst="rect">
            <a:avLst/>
          </a:prstGeom>
          <a:gradFill rotWithShape="0">
            <a:gsLst>
              <a:gs pos="0">
                <a:srgbClr val="DDDDDD"/>
              </a:gs>
              <a:gs pos="100000">
                <a:srgbClr val="C5C5C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dirty="0">
                <a:solidFill>
                  <a:srgbClr val="000000"/>
                </a:solidFill>
              </a:rPr>
              <a:t>By Rating (Top 25)</a:t>
            </a:r>
            <a:endParaRPr lang="en-US" sz="1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76" y="984407"/>
            <a:ext cx="4565216" cy="428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144" y="1287756"/>
            <a:ext cx="3868383" cy="2549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20" y="5341898"/>
            <a:ext cx="4138484" cy="1060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723" y="3781952"/>
            <a:ext cx="5626709" cy="284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1"/>
          </p:nvPr>
        </p:nvSpPr>
        <p:spPr/>
        <p:txBody>
          <a:bodyPr/>
          <a:lstStyle/>
          <a:p>
            <a:r>
              <a:rPr lang="en-US" dirty="0"/>
              <a:t>Assets under </a:t>
            </a:r>
            <a:r>
              <a:rPr lang="en-US" dirty="0" smtClean="0"/>
              <a:t>Management</a:t>
            </a:r>
            <a:endParaRPr lang="en-US" dirty="0"/>
          </a:p>
        </p:txBody>
      </p:sp>
    </p:spTree>
    <p:extLst>
      <p:ext uri="{BB962C8B-B14F-4D97-AF65-F5344CB8AC3E}">
        <p14:creationId xmlns:p14="http://schemas.microsoft.com/office/powerpoint/2010/main" val="32350276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5"/>
          <p:cNvSpPr>
            <a:spLocks noChangeArrowheads="1"/>
          </p:cNvSpPr>
          <p:nvPr/>
        </p:nvSpPr>
        <p:spPr bwMode="auto">
          <a:xfrm>
            <a:off x="5393808" y="3403675"/>
            <a:ext cx="3167063" cy="212725"/>
          </a:xfrm>
          <a:prstGeom prst="rect">
            <a:avLst/>
          </a:prstGeom>
          <a:gradFill rotWithShape="0">
            <a:gsLst>
              <a:gs pos="0">
                <a:srgbClr val="DDDDDD"/>
              </a:gs>
              <a:gs pos="100000">
                <a:srgbClr val="C5C5C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dirty="0">
                <a:solidFill>
                  <a:srgbClr val="000000"/>
                </a:solidFill>
              </a:rPr>
              <a:t> By Rating (Top 25)</a:t>
            </a:r>
            <a:endParaRPr lang="en-US" sz="1400" dirty="0"/>
          </a:p>
        </p:txBody>
      </p:sp>
      <p:sp>
        <p:nvSpPr>
          <p:cNvPr id="6" name="Rectangle 95"/>
          <p:cNvSpPr>
            <a:spLocks noChangeArrowheads="1"/>
          </p:cNvSpPr>
          <p:nvPr/>
        </p:nvSpPr>
        <p:spPr bwMode="auto">
          <a:xfrm>
            <a:off x="5382554" y="1024652"/>
            <a:ext cx="3167063" cy="215444"/>
          </a:xfrm>
          <a:prstGeom prst="rect">
            <a:avLst/>
          </a:prstGeom>
          <a:gradFill rotWithShape="0">
            <a:gsLst>
              <a:gs pos="0">
                <a:srgbClr val="DDDDDD"/>
              </a:gs>
              <a:gs pos="100000">
                <a:srgbClr val="C5C5C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sz="1400" dirty="0" smtClean="0">
                <a:solidFill>
                  <a:srgbClr val="000000"/>
                </a:solidFill>
              </a:rPr>
              <a:t>Santander Break Down by Country</a:t>
            </a:r>
            <a:endParaRPr lang="en-US" sz="1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0" y="1074394"/>
            <a:ext cx="4846150"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09" y="3682810"/>
            <a:ext cx="3668776" cy="287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667" y="1329123"/>
            <a:ext cx="277177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1"/>
          </p:nvPr>
        </p:nvSpPr>
        <p:spPr/>
        <p:txBody>
          <a:bodyPr/>
          <a:lstStyle/>
          <a:p>
            <a:r>
              <a:rPr lang="en-US" dirty="0"/>
              <a:t>Assets under Management by </a:t>
            </a:r>
            <a:r>
              <a:rPr lang="en-US" dirty="0" smtClean="0"/>
              <a:t>Country</a:t>
            </a:r>
            <a:endParaRPr lang="en-US" dirty="0"/>
          </a:p>
        </p:txBody>
      </p:sp>
    </p:spTree>
    <p:extLst>
      <p:ext uri="{BB962C8B-B14F-4D97-AF65-F5344CB8AC3E}">
        <p14:creationId xmlns:p14="http://schemas.microsoft.com/office/powerpoint/2010/main" val="16490182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3899" y="4942173"/>
            <a:ext cx="8420629" cy="1015663"/>
          </a:xfrm>
          <a:prstGeom prst="rect">
            <a:avLst/>
          </a:prstGeom>
          <a:noFill/>
        </p:spPr>
        <p:txBody>
          <a:bodyPr wrap="square" rtlCol="0">
            <a:spAutoFit/>
          </a:bodyPr>
          <a:lstStyle/>
          <a:p>
            <a:r>
              <a:rPr lang="en-US" sz="1200" dirty="0"/>
              <a:t>Volume subject to margin was USD 18 MM and shortfall USD 1.4 MM.  Considering these figures are one week after the Brexit volatility, the amount is very low.</a:t>
            </a:r>
          </a:p>
          <a:p>
            <a:endParaRPr lang="en-US" sz="1200" dirty="0" smtClean="0"/>
          </a:p>
          <a:p>
            <a:r>
              <a:rPr lang="en-US" sz="1200" dirty="0"/>
              <a:t>All customers have been contacted by margin call letter or banker and have an action plan in place to solve the Margin Calls.  Regular follow up is performed</a:t>
            </a:r>
            <a:r>
              <a:rPr lang="en-US" sz="1200" dirty="0" smtClean="0"/>
              <a:t>.</a:t>
            </a:r>
            <a:endParaRPr lang="en-US" sz="1200" dirty="0"/>
          </a:p>
        </p:txBody>
      </p:sp>
      <p:graphicFrame>
        <p:nvGraphicFramePr>
          <p:cNvPr id="2" name="Object 1"/>
          <p:cNvGraphicFramePr>
            <a:graphicFrameLocks noChangeAspect="1"/>
          </p:cNvGraphicFramePr>
          <p:nvPr>
            <p:extLst>
              <p:ext uri="{D42A27DB-BD31-4B8C-83A1-F6EECF244321}">
                <p14:modId xmlns:p14="http://schemas.microsoft.com/office/powerpoint/2010/main" val="302425816"/>
              </p:ext>
            </p:extLst>
          </p:nvPr>
        </p:nvGraphicFramePr>
        <p:xfrm>
          <a:off x="1104900" y="1247054"/>
          <a:ext cx="6002482" cy="3552852"/>
        </p:xfrm>
        <a:graphic>
          <a:graphicData uri="http://schemas.openxmlformats.org/presentationml/2006/ole">
            <mc:AlternateContent xmlns:mc="http://schemas.openxmlformats.org/markup-compatibility/2006">
              <mc:Choice xmlns:v="urn:schemas-microsoft-com:vml" Requires="v">
                <p:oleObj spid="_x0000_s3219" name="Worksheet" r:id="rId3" imgW="4571946" imgH="2705184" progId="Excel.Sheet.8">
                  <p:link updateAutomatic="1"/>
                </p:oleObj>
              </mc:Choice>
              <mc:Fallback>
                <p:oleObj name="Worksheet" r:id="rId3" imgW="4571946" imgH="2705184" progId="Excel.Sheet.8">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900" y="1247054"/>
                        <a:ext cx="6002482" cy="3552852"/>
                      </a:xfrm>
                      <a:prstGeom prst="rect">
                        <a:avLst/>
                      </a:prstGeom>
                      <a:noFill/>
                      <a:ln>
                        <a:noFill/>
                      </a:ln>
                    </p:spPr>
                  </p:pic>
                </p:oleObj>
              </mc:Fallback>
            </mc:AlternateContent>
          </a:graphicData>
        </a:graphic>
      </p:graphicFrame>
      <p:sp>
        <p:nvSpPr>
          <p:cNvPr id="4" name="Content Placeholder 3"/>
          <p:cNvSpPr>
            <a:spLocks noGrp="1"/>
          </p:cNvSpPr>
          <p:nvPr>
            <p:ph sz="quarter" idx="11"/>
          </p:nvPr>
        </p:nvSpPr>
        <p:spPr/>
        <p:txBody>
          <a:bodyPr/>
          <a:lstStyle/>
          <a:p>
            <a:r>
              <a:rPr lang="en-US" dirty="0"/>
              <a:t>Margin Call Report - </a:t>
            </a:r>
            <a:r>
              <a:rPr lang="en-US" dirty="0" smtClean="0"/>
              <a:t>Miami</a:t>
            </a:r>
            <a:endParaRPr lang="en-US" dirty="0"/>
          </a:p>
        </p:txBody>
      </p:sp>
    </p:spTree>
    <p:extLst>
      <p:ext uri="{BB962C8B-B14F-4D97-AF65-F5344CB8AC3E}">
        <p14:creationId xmlns:p14="http://schemas.microsoft.com/office/powerpoint/2010/main" val="135639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93796" y="1368425"/>
            <a:ext cx="8990384" cy="3263119"/>
            <a:chOff x="86" y="862"/>
            <a:chExt cx="5750" cy="2087"/>
          </a:xfrm>
        </p:grpSpPr>
        <p:sp>
          <p:nvSpPr>
            <p:cNvPr id="4" name="AutoShape 3"/>
            <p:cNvSpPr>
              <a:spLocks noChangeAspect="1" noChangeArrowheads="1" noTextEdit="1"/>
            </p:cNvSpPr>
            <p:nvPr/>
          </p:nvSpPr>
          <p:spPr bwMode="auto">
            <a:xfrm>
              <a:off x="86" y="862"/>
              <a:ext cx="5588" cy="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6" name="Rectangle 5"/>
            <p:cNvSpPr>
              <a:spLocks noChangeArrowheads="1"/>
            </p:cNvSpPr>
            <p:nvPr/>
          </p:nvSpPr>
          <p:spPr bwMode="auto">
            <a:xfrm>
              <a:off x="86" y="862"/>
              <a:ext cx="5750" cy="2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8" name="Rectangle 7"/>
            <p:cNvSpPr>
              <a:spLocks noChangeArrowheads="1"/>
            </p:cNvSpPr>
            <p:nvPr/>
          </p:nvSpPr>
          <p:spPr bwMode="auto">
            <a:xfrm>
              <a:off x="2756" y="902"/>
              <a:ext cx="54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Valuation</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8"/>
            <p:cNvSpPr>
              <a:spLocks noChangeArrowheads="1"/>
            </p:cNvSpPr>
            <p:nvPr/>
          </p:nvSpPr>
          <p:spPr bwMode="auto">
            <a:xfrm>
              <a:off x="1482" y="1127"/>
              <a:ext cx="369"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Credit</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9"/>
            <p:cNvSpPr>
              <a:spLocks noChangeArrowheads="1"/>
            </p:cNvSpPr>
            <p:nvPr/>
          </p:nvSpPr>
          <p:spPr bwMode="auto">
            <a:xfrm>
              <a:off x="2433" y="1127"/>
              <a:ext cx="3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MTM</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10"/>
            <p:cNvSpPr>
              <a:spLocks noChangeArrowheads="1"/>
            </p:cNvSpPr>
            <p:nvPr/>
          </p:nvSpPr>
          <p:spPr bwMode="auto">
            <a:xfrm>
              <a:off x="3338" y="1127"/>
              <a:ext cx="26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LTV</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4238" y="1127"/>
              <a:ext cx="50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Shortfall</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12"/>
            <p:cNvSpPr>
              <a:spLocks noChangeArrowheads="1"/>
            </p:cNvSpPr>
            <p:nvPr/>
          </p:nvSpPr>
          <p:spPr bwMode="auto">
            <a:xfrm>
              <a:off x="4994" y="1127"/>
              <a:ext cx="7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Under Water</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13"/>
            <p:cNvSpPr>
              <a:spLocks noChangeArrowheads="1"/>
            </p:cNvSpPr>
            <p:nvPr/>
          </p:nvSpPr>
          <p:spPr bwMode="auto">
            <a:xfrm>
              <a:off x="109" y="1519"/>
              <a:ext cx="1009"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Business as usual</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Rectangle 14"/>
            <p:cNvSpPr>
              <a:spLocks noChangeArrowheads="1"/>
            </p:cNvSpPr>
            <p:nvPr/>
          </p:nvSpPr>
          <p:spPr bwMode="auto">
            <a:xfrm>
              <a:off x="109" y="1796"/>
              <a:ext cx="2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dirty="0" smtClean="0">
                  <a:ln>
                    <a:noFill/>
                  </a:ln>
                  <a:solidFill>
                    <a:srgbClr val="000000"/>
                  </a:solidFill>
                  <a:effectLst/>
                  <a:latin typeface="Arial" pitchFamily="34" charset="0"/>
                  <a:cs typeface="Arial" pitchFamily="34" charset="0"/>
                </a:rPr>
                <a:t>June</a:t>
              </a:r>
              <a:endParaRPr kumimoji="0" lang="es-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Rectangle 15"/>
            <p:cNvSpPr>
              <a:spLocks noChangeArrowheads="1"/>
            </p:cNvSpPr>
            <p:nvPr/>
          </p:nvSpPr>
          <p:spPr bwMode="auto">
            <a:xfrm>
              <a:off x="1401" y="1865"/>
              <a:ext cx="6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dirty="0" smtClean="0">
                  <a:ln>
                    <a:noFill/>
                  </a:ln>
                  <a:solidFill>
                    <a:srgbClr val="000000"/>
                  </a:solidFill>
                  <a:effectLst/>
                  <a:latin typeface="Arial" pitchFamily="34" charset="0"/>
                  <a:cs typeface="Arial" pitchFamily="34" charset="0"/>
                </a:rPr>
                <a:t>17,951,431</a:t>
              </a:r>
              <a:endParaRPr kumimoji="0" lang="es-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 name="Rectangle 16"/>
            <p:cNvSpPr>
              <a:spLocks noChangeArrowheads="1"/>
            </p:cNvSpPr>
            <p:nvPr/>
          </p:nvSpPr>
          <p:spPr bwMode="auto">
            <a:xfrm>
              <a:off x="2324" y="1865"/>
              <a:ext cx="6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21,456,732</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a:spLocks noChangeArrowheads="1"/>
            </p:cNvSpPr>
            <p:nvPr/>
          </p:nvSpPr>
          <p:spPr bwMode="auto">
            <a:xfrm>
              <a:off x="3206" y="1865"/>
              <a:ext cx="6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16,509,013</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Rectangle 18"/>
            <p:cNvSpPr>
              <a:spLocks noChangeArrowheads="1"/>
            </p:cNvSpPr>
            <p:nvPr/>
          </p:nvSpPr>
          <p:spPr bwMode="auto">
            <a:xfrm>
              <a:off x="4255" y="1865"/>
              <a:ext cx="57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-1,442,418</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0" name="Rectangle 19"/>
            <p:cNvSpPr>
              <a:spLocks noChangeArrowheads="1"/>
            </p:cNvSpPr>
            <p:nvPr/>
          </p:nvSpPr>
          <p:spPr bwMode="auto">
            <a:xfrm>
              <a:off x="5588" y="1865"/>
              <a:ext cx="11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0</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Rectangle 20"/>
            <p:cNvSpPr>
              <a:spLocks noChangeArrowheads="1"/>
            </p:cNvSpPr>
            <p:nvPr/>
          </p:nvSpPr>
          <p:spPr bwMode="auto">
            <a:xfrm>
              <a:off x="109" y="2073"/>
              <a:ext cx="26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May</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2" name="Rectangle 21"/>
            <p:cNvSpPr>
              <a:spLocks noChangeArrowheads="1"/>
            </p:cNvSpPr>
            <p:nvPr/>
          </p:nvSpPr>
          <p:spPr bwMode="auto">
            <a:xfrm>
              <a:off x="1401" y="2142"/>
              <a:ext cx="6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94,396,717</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Rectangle 22"/>
            <p:cNvSpPr>
              <a:spLocks noChangeArrowheads="1"/>
            </p:cNvSpPr>
            <p:nvPr/>
          </p:nvSpPr>
          <p:spPr bwMode="auto">
            <a:xfrm>
              <a:off x="2260" y="2142"/>
              <a:ext cx="66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153,781,336</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4" name="Rectangle 23"/>
            <p:cNvSpPr>
              <a:spLocks noChangeArrowheads="1"/>
            </p:cNvSpPr>
            <p:nvPr/>
          </p:nvSpPr>
          <p:spPr bwMode="auto">
            <a:xfrm>
              <a:off x="3206" y="2142"/>
              <a:ext cx="6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85,184,458</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Rectangle 24"/>
            <p:cNvSpPr>
              <a:spLocks noChangeArrowheads="1"/>
            </p:cNvSpPr>
            <p:nvPr/>
          </p:nvSpPr>
          <p:spPr bwMode="auto">
            <a:xfrm>
              <a:off x="4255" y="2142"/>
              <a:ext cx="57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-9,212,259</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6" name="Rectangle 25"/>
            <p:cNvSpPr>
              <a:spLocks noChangeArrowheads="1"/>
            </p:cNvSpPr>
            <p:nvPr/>
          </p:nvSpPr>
          <p:spPr bwMode="auto">
            <a:xfrm>
              <a:off x="5588" y="2142"/>
              <a:ext cx="11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0</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26"/>
            <p:cNvSpPr>
              <a:spLocks noChangeArrowheads="1"/>
            </p:cNvSpPr>
            <p:nvPr/>
          </p:nvSpPr>
          <p:spPr bwMode="auto">
            <a:xfrm>
              <a:off x="109" y="2349"/>
              <a:ext cx="3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April</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7"/>
            <p:cNvSpPr>
              <a:spLocks noChangeArrowheads="1"/>
            </p:cNvSpPr>
            <p:nvPr/>
          </p:nvSpPr>
          <p:spPr bwMode="auto">
            <a:xfrm>
              <a:off x="1401" y="2419"/>
              <a:ext cx="6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93,275,548</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28"/>
            <p:cNvSpPr>
              <a:spLocks noChangeArrowheads="1"/>
            </p:cNvSpPr>
            <p:nvPr/>
          </p:nvSpPr>
          <p:spPr bwMode="auto">
            <a:xfrm>
              <a:off x="2260" y="2419"/>
              <a:ext cx="66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192,180,082</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29"/>
            <p:cNvSpPr>
              <a:spLocks noChangeArrowheads="1"/>
            </p:cNvSpPr>
            <p:nvPr/>
          </p:nvSpPr>
          <p:spPr bwMode="auto">
            <a:xfrm>
              <a:off x="3206" y="2419"/>
              <a:ext cx="6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78,209,565</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Rectangle 30"/>
            <p:cNvSpPr>
              <a:spLocks noChangeArrowheads="1"/>
            </p:cNvSpPr>
            <p:nvPr/>
          </p:nvSpPr>
          <p:spPr bwMode="auto">
            <a:xfrm>
              <a:off x="4192" y="2419"/>
              <a:ext cx="64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-15,965,083</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Rectangle 31"/>
            <p:cNvSpPr>
              <a:spLocks noChangeArrowheads="1"/>
            </p:cNvSpPr>
            <p:nvPr/>
          </p:nvSpPr>
          <p:spPr bwMode="auto">
            <a:xfrm>
              <a:off x="5588" y="2419"/>
              <a:ext cx="11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0</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33" name="Rectangle 32"/>
            <p:cNvSpPr>
              <a:spLocks noChangeArrowheads="1"/>
            </p:cNvSpPr>
            <p:nvPr/>
          </p:nvSpPr>
          <p:spPr bwMode="auto">
            <a:xfrm>
              <a:off x="109" y="2707"/>
              <a:ext cx="75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dirty="0" smtClean="0">
                  <a:ln>
                    <a:noFill/>
                  </a:ln>
                  <a:solidFill>
                    <a:srgbClr val="000000"/>
                  </a:solidFill>
                  <a:effectLst/>
                  <a:latin typeface="Arial" pitchFamily="34" charset="0"/>
                  <a:cs typeface="Arial" pitchFamily="34" charset="0"/>
                </a:rPr>
                <a:t>SUS/Créditos</a:t>
              </a:r>
              <a:endParaRPr kumimoji="0" lang="es-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4" name="Rectangle 33"/>
            <p:cNvSpPr>
              <a:spLocks noChangeArrowheads="1"/>
            </p:cNvSpPr>
            <p:nvPr/>
          </p:nvSpPr>
          <p:spPr bwMode="auto">
            <a:xfrm>
              <a:off x="1337" y="2718"/>
              <a:ext cx="66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105,559,367</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Rectangle 34"/>
            <p:cNvSpPr>
              <a:spLocks noChangeArrowheads="1"/>
            </p:cNvSpPr>
            <p:nvPr/>
          </p:nvSpPr>
          <p:spPr bwMode="auto">
            <a:xfrm>
              <a:off x="2260" y="2718"/>
              <a:ext cx="66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106,388,303</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36" name="Rectangle 35"/>
            <p:cNvSpPr>
              <a:spLocks noChangeArrowheads="1"/>
            </p:cNvSpPr>
            <p:nvPr/>
          </p:nvSpPr>
          <p:spPr bwMode="auto">
            <a:xfrm>
              <a:off x="3206" y="2718"/>
              <a:ext cx="6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84,501,833</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37" name="Rectangle 36"/>
            <p:cNvSpPr>
              <a:spLocks noChangeArrowheads="1"/>
            </p:cNvSpPr>
            <p:nvPr/>
          </p:nvSpPr>
          <p:spPr bwMode="auto">
            <a:xfrm>
              <a:off x="4192" y="2718"/>
              <a:ext cx="64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-21,057,534</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Rectangle 37"/>
            <p:cNvSpPr>
              <a:spLocks noChangeArrowheads="1"/>
            </p:cNvSpPr>
            <p:nvPr/>
          </p:nvSpPr>
          <p:spPr bwMode="auto">
            <a:xfrm>
              <a:off x="5115" y="2718"/>
              <a:ext cx="57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-3,268,913</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Rectangle 38"/>
            <p:cNvSpPr>
              <a:spLocks noChangeArrowheads="1"/>
            </p:cNvSpPr>
            <p:nvPr/>
          </p:nvSpPr>
          <p:spPr bwMode="auto">
            <a:xfrm>
              <a:off x="4590" y="902"/>
              <a:ext cx="646"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FF0000"/>
                  </a:solidFill>
                  <a:effectLst/>
                  <a:latin typeface="Arial" pitchFamily="34" charset="0"/>
                  <a:cs typeface="Arial" pitchFamily="34" charset="0"/>
                </a:rPr>
                <a:t>Margin Call</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40" name="Rectangle 39"/>
            <p:cNvSpPr>
              <a:spLocks noChangeArrowheads="1"/>
            </p:cNvSpPr>
            <p:nvPr/>
          </p:nvSpPr>
          <p:spPr bwMode="auto">
            <a:xfrm>
              <a:off x="363" y="1121"/>
              <a:ext cx="7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US" sz="1400" b="1" i="0" u="none" strike="noStrike" cap="none" normalizeH="0" baseline="0" smtClean="0">
                  <a:ln>
                    <a:noFill/>
                  </a:ln>
                  <a:solidFill>
                    <a:srgbClr val="000000"/>
                  </a:solidFill>
                  <a:effectLst/>
                  <a:latin typeface="Arial" pitchFamily="34" charset="0"/>
                  <a:cs typeface="Arial" pitchFamily="34" charset="0"/>
                </a:rPr>
                <a:t>Margin Calls</a:t>
              </a:r>
              <a:endParaRPr kumimoji="0" lang="es-US" sz="1800" b="0" i="0" u="none" strike="noStrike" cap="none" normalizeH="0" baseline="0" smtClean="0">
                <a:ln>
                  <a:noFill/>
                </a:ln>
                <a:solidFill>
                  <a:schemeClr val="tx1"/>
                </a:solidFill>
                <a:effectLst/>
                <a:latin typeface="Arial" pitchFamily="34" charset="0"/>
                <a:cs typeface="Arial" pitchFamily="34" charset="0"/>
              </a:endParaRPr>
            </a:p>
          </p:txBody>
        </p:sp>
        <p:sp>
          <p:nvSpPr>
            <p:cNvPr id="41" name="Rectangle 40"/>
            <p:cNvSpPr>
              <a:spLocks noChangeArrowheads="1"/>
            </p:cNvSpPr>
            <p:nvPr/>
          </p:nvSpPr>
          <p:spPr bwMode="auto">
            <a:xfrm>
              <a:off x="1309" y="1041"/>
              <a:ext cx="686"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42" name="Rectangle 41"/>
            <p:cNvSpPr>
              <a:spLocks noChangeArrowheads="1"/>
            </p:cNvSpPr>
            <p:nvPr/>
          </p:nvSpPr>
          <p:spPr bwMode="auto">
            <a:xfrm>
              <a:off x="2231" y="1041"/>
              <a:ext cx="687"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43" name="Line 42"/>
            <p:cNvSpPr>
              <a:spLocks noChangeShapeType="1"/>
            </p:cNvSpPr>
            <p:nvPr/>
          </p:nvSpPr>
          <p:spPr bwMode="auto">
            <a:xfrm>
              <a:off x="2918" y="1046"/>
              <a:ext cx="17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US"/>
            </a:p>
          </p:txBody>
        </p:sp>
        <p:sp>
          <p:nvSpPr>
            <p:cNvPr id="44" name="Rectangle 43"/>
            <p:cNvSpPr>
              <a:spLocks noChangeArrowheads="1"/>
            </p:cNvSpPr>
            <p:nvPr/>
          </p:nvSpPr>
          <p:spPr bwMode="auto">
            <a:xfrm>
              <a:off x="2918" y="1046"/>
              <a:ext cx="178"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45" name="Rectangle 44"/>
            <p:cNvSpPr>
              <a:spLocks noChangeArrowheads="1"/>
            </p:cNvSpPr>
            <p:nvPr/>
          </p:nvSpPr>
          <p:spPr bwMode="auto">
            <a:xfrm>
              <a:off x="3114" y="1041"/>
              <a:ext cx="686"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46" name="Line 45"/>
            <p:cNvSpPr>
              <a:spLocks noChangeShapeType="1"/>
            </p:cNvSpPr>
            <p:nvPr/>
          </p:nvSpPr>
          <p:spPr bwMode="auto">
            <a:xfrm>
              <a:off x="4105" y="1046"/>
              <a:ext cx="1569"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US"/>
            </a:p>
          </p:txBody>
        </p:sp>
        <p:sp>
          <p:nvSpPr>
            <p:cNvPr id="47" name="Rectangle 46"/>
            <p:cNvSpPr>
              <a:spLocks noChangeArrowheads="1"/>
            </p:cNvSpPr>
            <p:nvPr/>
          </p:nvSpPr>
          <p:spPr bwMode="auto">
            <a:xfrm>
              <a:off x="4105" y="1046"/>
              <a:ext cx="1569"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48" name="Rectangle 47"/>
            <p:cNvSpPr>
              <a:spLocks noChangeArrowheads="1"/>
            </p:cNvSpPr>
            <p:nvPr/>
          </p:nvSpPr>
          <p:spPr bwMode="auto">
            <a:xfrm>
              <a:off x="86" y="1317"/>
              <a:ext cx="120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49" name="Rectangle 48"/>
            <p:cNvSpPr>
              <a:spLocks noChangeArrowheads="1"/>
            </p:cNvSpPr>
            <p:nvPr/>
          </p:nvSpPr>
          <p:spPr bwMode="auto">
            <a:xfrm>
              <a:off x="1309" y="1317"/>
              <a:ext cx="686" cy="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0" name="Rectangle 49"/>
            <p:cNvSpPr>
              <a:spLocks noChangeArrowheads="1"/>
            </p:cNvSpPr>
            <p:nvPr/>
          </p:nvSpPr>
          <p:spPr bwMode="auto">
            <a:xfrm>
              <a:off x="1995" y="1317"/>
              <a:ext cx="219"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1" name="Rectangle 50"/>
            <p:cNvSpPr>
              <a:spLocks noChangeArrowheads="1"/>
            </p:cNvSpPr>
            <p:nvPr/>
          </p:nvSpPr>
          <p:spPr bwMode="auto">
            <a:xfrm>
              <a:off x="2231" y="1317"/>
              <a:ext cx="687" cy="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2" name="Rectangle 51"/>
            <p:cNvSpPr>
              <a:spLocks noChangeArrowheads="1"/>
            </p:cNvSpPr>
            <p:nvPr/>
          </p:nvSpPr>
          <p:spPr bwMode="auto">
            <a:xfrm>
              <a:off x="2918" y="1317"/>
              <a:ext cx="178"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3" name="Rectangle 52"/>
            <p:cNvSpPr>
              <a:spLocks noChangeArrowheads="1"/>
            </p:cNvSpPr>
            <p:nvPr/>
          </p:nvSpPr>
          <p:spPr bwMode="auto">
            <a:xfrm>
              <a:off x="3114" y="1317"/>
              <a:ext cx="686" cy="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4" name="Rectangle 53"/>
            <p:cNvSpPr>
              <a:spLocks noChangeArrowheads="1"/>
            </p:cNvSpPr>
            <p:nvPr/>
          </p:nvSpPr>
          <p:spPr bwMode="auto">
            <a:xfrm>
              <a:off x="4105" y="1317"/>
              <a:ext cx="1569"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5" name="Rectangle 54"/>
            <p:cNvSpPr>
              <a:spLocks noChangeArrowheads="1"/>
            </p:cNvSpPr>
            <p:nvPr/>
          </p:nvSpPr>
          <p:spPr bwMode="auto">
            <a:xfrm>
              <a:off x="1291" y="1041"/>
              <a:ext cx="18" cy="2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6" name="Rectangle 55"/>
            <p:cNvSpPr>
              <a:spLocks noChangeArrowheads="1"/>
            </p:cNvSpPr>
            <p:nvPr/>
          </p:nvSpPr>
          <p:spPr bwMode="auto">
            <a:xfrm>
              <a:off x="1978" y="1058"/>
              <a:ext cx="17" cy="27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7" name="Rectangle 56"/>
            <p:cNvSpPr>
              <a:spLocks noChangeArrowheads="1"/>
            </p:cNvSpPr>
            <p:nvPr/>
          </p:nvSpPr>
          <p:spPr bwMode="auto">
            <a:xfrm>
              <a:off x="2214" y="1041"/>
              <a:ext cx="17" cy="2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8" name="Rectangle 57"/>
            <p:cNvSpPr>
              <a:spLocks noChangeArrowheads="1"/>
            </p:cNvSpPr>
            <p:nvPr/>
          </p:nvSpPr>
          <p:spPr bwMode="auto">
            <a:xfrm>
              <a:off x="2900" y="1058"/>
              <a:ext cx="18" cy="27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59" name="Rectangle 58"/>
            <p:cNvSpPr>
              <a:spLocks noChangeArrowheads="1"/>
            </p:cNvSpPr>
            <p:nvPr/>
          </p:nvSpPr>
          <p:spPr bwMode="auto">
            <a:xfrm>
              <a:off x="3096" y="1041"/>
              <a:ext cx="18" cy="2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sp>
          <p:nvSpPr>
            <p:cNvPr id="60" name="Rectangle 59"/>
            <p:cNvSpPr>
              <a:spLocks noChangeArrowheads="1"/>
            </p:cNvSpPr>
            <p:nvPr/>
          </p:nvSpPr>
          <p:spPr bwMode="auto">
            <a:xfrm>
              <a:off x="3783" y="1058"/>
              <a:ext cx="17" cy="27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US"/>
            </a:p>
          </p:txBody>
        </p:sp>
      </p:grpSp>
      <p:sp>
        <p:nvSpPr>
          <p:cNvPr id="5" name="Content Placeholder 4"/>
          <p:cNvSpPr>
            <a:spLocks noGrp="1"/>
          </p:cNvSpPr>
          <p:nvPr>
            <p:ph sz="quarter" idx="11"/>
          </p:nvPr>
        </p:nvSpPr>
        <p:spPr/>
        <p:txBody>
          <a:bodyPr/>
          <a:lstStyle/>
          <a:p>
            <a:r>
              <a:rPr lang="en-US" dirty="0"/>
              <a:t>Margin Call Report - </a:t>
            </a:r>
            <a:r>
              <a:rPr lang="en-US" dirty="0" smtClean="0"/>
              <a:t>BSI</a:t>
            </a:r>
            <a:endParaRPr lang="en-US" dirty="0"/>
          </a:p>
        </p:txBody>
      </p:sp>
    </p:spTree>
    <p:extLst>
      <p:ext uri="{BB962C8B-B14F-4D97-AF65-F5344CB8AC3E}">
        <p14:creationId xmlns:p14="http://schemas.microsoft.com/office/powerpoint/2010/main" val="5433541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GB" dirty="0"/>
              <a:t>Overdraft &amp; Past </a:t>
            </a:r>
            <a:r>
              <a:rPr lang="en-GB" dirty="0" smtClean="0"/>
              <a:t>Dues</a:t>
            </a:r>
            <a:endParaRPr lang="en-GB" dirty="0">
              <a:cs typeface="Calibri"/>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6850" y="1512377"/>
            <a:ext cx="64503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1700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1"/>
          <p:cNvGraphicFramePr>
            <a:graphicFrameLocks noChangeAspect="1"/>
          </p:cNvGraphicFramePr>
          <p:nvPr>
            <p:custDataLst>
              <p:tags r:id="rId1"/>
            </p:custDataLst>
            <p:extLst>
              <p:ext uri="{D42A27DB-BD31-4B8C-83A1-F6EECF244321}">
                <p14:modId xmlns:p14="http://schemas.microsoft.com/office/powerpoint/2010/main" val="983928321"/>
              </p:ext>
            </p:extLst>
          </p:nvPr>
        </p:nvGraphicFramePr>
        <p:xfrm>
          <a:off x="171450" y="1958440"/>
          <a:ext cx="8791575" cy="3377683"/>
        </p:xfrm>
        <a:graphic>
          <a:graphicData uri="http://schemas.openxmlformats.org/drawingml/2006/chart">
            <c:chart xmlns:c="http://schemas.openxmlformats.org/drawingml/2006/chart" xmlns:r="http://schemas.openxmlformats.org/officeDocument/2006/relationships" r:id="rId3"/>
          </a:graphicData>
        </a:graphic>
      </p:graphicFrame>
      <p:sp>
        <p:nvSpPr>
          <p:cNvPr id="2" name="Content Placeholder 1"/>
          <p:cNvSpPr>
            <a:spLocks noGrp="1"/>
          </p:cNvSpPr>
          <p:nvPr>
            <p:ph sz="quarter" idx="11"/>
          </p:nvPr>
        </p:nvSpPr>
        <p:spPr/>
        <p:txBody>
          <a:bodyPr/>
          <a:lstStyle/>
          <a:p>
            <a:r>
              <a:rPr lang="en-US" dirty="0"/>
              <a:t>Delinquency Trend (04/2004 BDE</a:t>
            </a:r>
            <a:r>
              <a:rPr lang="en-US" dirty="0" smtClean="0"/>
              <a:t>)</a:t>
            </a:r>
            <a:endParaRPr lang="en-US" dirty="0"/>
          </a:p>
        </p:txBody>
      </p:sp>
    </p:spTree>
    <p:extLst>
      <p:ext uri="{BB962C8B-B14F-4D97-AF65-F5344CB8AC3E}">
        <p14:creationId xmlns:p14="http://schemas.microsoft.com/office/powerpoint/2010/main" val="41804346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Allowance for Loan </a:t>
            </a:r>
            <a:r>
              <a:rPr lang="en-US" dirty="0" smtClean="0"/>
              <a:t>Losses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90" y="1390649"/>
            <a:ext cx="8293401"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4376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506775" y="965516"/>
            <a:ext cx="8189550" cy="5449409"/>
            <a:chOff x="480651" y="914400"/>
            <a:chExt cx="7905264" cy="5912799"/>
          </a:xfrm>
        </p:grpSpPr>
        <p:grpSp>
          <p:nvGrpSpPr>
            <p:cNvPr id="3" name="Group 2"/>
            <p:cNvGrpSpPr/>
            <p:nvPr/>
          </p:nvGrpSpPr>
          <p:grpSpPr>
            <a:xfrm>
              <a:off x="480651" y="2938861"/>
              <a:ext cx="7884244" cy="596759"/>
              <a:chOff x="589837" y="1071088"/>
              <a:chExt cx="9220185" cy="657954"/>
            </a:xfrm>
          </p:grpSpPr>
          <p:sp>
            <p:nvSpPr>
              <p:cNvPr id="44"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5" name="40 CuadroTexto"/>
              <p:cNvSpPr txBox="1">
                <a:spLocks/>
              </p:cNvSpPr>
              <p:nvPr/>
            </p:nvSpPr>
            <p:spPr>
              <a:xfrm>
                <a:off x="1461058" y="1115940"/>
                <a:ext cx="8348964" cy="537831"/>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Financial Risk</a:t>
                </a:r>
                <a:endParaRPr lang="en-US" sz="1600" b="1" dirty="0">
                  <a:latin typeface="Arial" panose="020B0604020202020204" pitchFamily="34" charset="0"/>
                  <a:cs typeface="Arial" panose="020B0604020202020204" pitchFamily="34" charset="0"/>
                </a:endParaRPr>
              </a:p>
            </p:txBody>
          </p:sp>
          <p:sp>
            <p:nvSpPr>
              <p:cNvPr id="42"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3" name="39 CuadroTexto"/>
              <p:cNvSpPr txBox="1"/>
              <p:nvPr/>
            </p:nvSpPr>
            <p:spPr>
              <a:xfrm>
                <a:off x="754390" y="1230398"/>
                <a:ext cx="405248" cy="339338"/>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3</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nvGrpSpPr>
            <p:cNvPr id="46" name="Group 45"/>
            <p:cNvGrpSpPr/>
            <p:nvPr/>
          </p:nvGrpSpPr>
          <p:grpSpPr>
            <a:xfrm>
              <a:off x="480651" y="1600200"/>
              <a:ext cx="7884244" cy="618999"/>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Executive </a:t>
                  </a:r>
                  <a:r>
                    <a:rPr lang="en-US" sz="1600" b="1" dirty="0" smtClean="0">
                      <a:latin typeface="Arial" panose="020B0604020202020204" pitchFamily="34" charset="0"/>
                      <a:cs typeface="Arial" panose="020B0604020202020204" pitchFamily="34" charset="0"/>
                    </a:rPr>
                    <a:t>Summary and Risk </a:t>
                  </a:r>
                  <a:r>
                    <a:rPr lang="en-US" sz="1600" b="1" dirty="0">
                      <a:latin typeface="Arial" panose="020B0604020202020204" pitchFamily="34" charset="0"/>
                      <a:cs typeface="Arial" panose="020B0604020202020204" pitchFamily="34" charset="0"/>
                    </a:rPr>
                    <a:t>Appetite Statement Update</a:t>
                  </a: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1</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53" name="Group 52"/>
            <p:cNvGrpSpPr/>
            <p:nvPr/>
          </p:nvGrpSpPr>
          <p:grpSpPr>
            <a:xfrm>
              <a:off x="480651" y="2295399"/>
              <a:ext cx="7884244" cy="568785"/>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Credit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2</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0" name="Group 59"/>
            <p:cNvGrpSpPr/>
            <p:nvPr/>
          </p:nvGrpSpPr>
          <p:grpSpPr>
            <a:xfrm>
              <a:off x="480651" y="3626278"/>
              <a:ext cx="7884244" cy="568785"/>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Fiduciary 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4</a:t>
                  </a:r>
                </a:p>
              </p:txBody>
            </p:sp>
          </p:grpSp>
        </p:grpSp>
        <p:grpSp>
          <p:nvGrpSpPr>
            <p:cNvPr id="67" name="Group 66"/>
            <p:cNvGrpSpPr/>
            <p:nvPr/>
          </p:nvGrpSpPr>
          <p:grpSpPr>
            <a:xfrm>
              <a:off x="480651" y="4289760"/>
              <a:ext cx="7884244" cy="568785"/>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Operational 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5</a:t>
                  </a:r>
                </a:p>
              </p:txBody>
            </p:sp>
          </p:grpSp>
        </p:grpSp>
        <p:grpSp>
          <p:nvGrpSpPr>
            <p:cNvPr id="74" name="Group 73"/>
            <p:cNvGrpSpPr/>
            <p:nvPr/>
          </p:nvGrpSpPr>
          <p:grpSpPr>
            <a:xfrm>
              <a:off x="480651" y="4941480"/>
              <a:ext cx="7884244" cy="568785"/>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Compliance 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6</a:t>
                  </a:r>
                </a:p>
              </p:txBody>
            </p:sp>
          </p:grpSp>
        </p:grpSp>
        <p:grpSp>
          <p:nvGrpSpPr>
            <p:cNvPr id="81" name="Group 80"/>
            <p:cNvGrpSpPr/>
            <p:nvPr/>
          </p:nvGrpSpPr>
          <p:grpSpPr>
            <a:xfrm>
              <a:off x="480651" y="5611631"/>
              <a:ext cx="7884244" cy="568785"/>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Policies and Procedures</a:t>
                  </a:r>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7</a:t>
                  </a:r>
                </a:p>
              </p:txBody>
            </p:sp>
          </p:grpSp>
        </p:grpSp>
        <p:grpSp>
          <p:nvGrpSpPr>
            <p:cNvPr id="88" name="Group 87"/>
            <p:cNvGrpSpPr/>
            <p:nvPr/>
          </p:nvGrpSpPr>
          <p:grpSpPr>
            <a:xfrm>
              <a:off x="480651" y="6258414"/>
              <a:ext cx="7884244" cy="568785"/>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Model Risk Management</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8</a:t>
                  </a:r>
                </a:p>
              </p:txBody>
            </p:sp>
          </p:grpSp>
        </p:grpSp>
        <p:grpSp>
          <p:nvGrpSpPr>
            <p:cNvPr id="95" name="Group 94"/>
            <p:cNvGrpSpPr/>
            <p:nvPr/>
          </p:nvGrpSpPr>
          <p:grpSpPr>
            <a:xfrm>
              <a:off x="501671" y="914400"/>
              <a:ext cx="7884244" cy="618999"/>
              <a:chOff x="629003" y="4047066"/>
              <a:chExt cx="7854060" cy="518324"/>
            </a:xfrm>
          </p:grpSpPr>
          <p:grpSp>
            <p:nvGrpSpPr>
              <p:cNvPr id="96" name="Group 95"/>
              <p:cNvGrpSpPr/>
              <p:nvPr/>
            </p:nvGrpSpPr>
            <p:grpSpPr>
              <a:xfrm>
                <a:off x="1053953" y="4069189"/>
                <a:ext cx="7429110" cy="474078"/>
                <a:chOff x="1053953" y="3873362"/>
                <a:chExt cx="7429110" cy="474078"/>
              </a:xfrm>
            </p:grpSpPr>
            <p:sp>
              <p:nvSpPr>
                <p:cNvPr id="100"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1"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000" b="1" kern="0" dirty="0">
                    <a:latin typeface="Arial" panose="020B0604020202020204" pitchFamily="34" charset="0"/>
                    <a:cs typeface="Arial" panose="020B0604020202020204" pitchFamily="34" charset="0"/>
                  </a:endParaRPr>
                </a:p>
              </p:txBody>
            </p:sp>
          </p:grpSp>
          <p:grpSp>
            <p:nvGrpSpPr>
              <p:cNvPr id="97" name="37 Grupo"/>
              <p:cNvGrpSpPr/>
              <p:nvPr/>
            </p:nvGrpSpPr>
            <p:grpSpPr>
              <a:xfrm>
                <a:off x="629003" y="4047066"/>
                <a:ext cx="625545" cy="518324"/>
                <a:chOff x="1554076" y="1086644"/>
                <a:chExt cx="792088" cy="792088"/>
              </a:xfrm>
              <a:solidFill>
                <a:schemeClr val="bg1">
                  <a:lumMod val="75000"/>
                </a:schemeClr>
              </a:solidFill>
            </p:grpSpPr>
            <p:sp>
              <p:nvSpPr>
                <p:cNvPr id="98"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9"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spTree>
    <p:extLst>
      <p:ext uri="{BB962C8B-B14F-4D97-AF65-F5344CB8AC3E}">
        <p14:creationId xmlns:p14="http://schemas.microsoft.com/office/powerpoint/2010/main" val="414016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a:t>Market &amp; Liquidity Risk </a:t>
            </a:r>
            <a:r>
              <a:rPr lang="en-US" dirty="0" smtClean="0"/>
              <a:t>Limits</a:t>
            </a:r>
            <a:endParaRPr lang="en-US" dirty="0"/>
          </a:p>
        </p:txBody>
      </p:sp>
      <p:sp>
        <p:nvSpPr>
          <p:cNvPr id="7" name="31 CuadroTexto"/>
          <p:cNvSpPr txBox="1"/>
          <p:nvPr/>
        </p:nvSpPr>
        <p:spPr bwMode="gray">
          <a:xfrm>
            <a:off x="331790" y="1039125"/>
            <a:ext cx="4670671" cy="246221"/>
          </a:xfrm>
          <a:prstGeom prst="rect">
            <a:avLst/>
          </a:prstGeom>
          <a:noFill/>
        </p:spPr>
        <p:txBody>
          <a:bodyPr wrap="square" lIns="0" tIns="0" rIns="0" bIns="0" rtlCol="0">
            <a:spAutoFit/>
          </a:bodyPr>
          <a:lstStyle/>
          <a:p>
            <a:pPr lvl="0">
              <a:defRPr/>
            </a:pPr>
            <a:r>
              <a:rPr lang="en-GB" sz="1600" b="1" kern="0" dirty="0" smtClean="0">
                <a:solidFill>
                  <a:srgbClr val="E60000"/>
                </a:solidFill>
              </a:rPr>
              <a:t>Financial Risk Limits</a:t>
            </a:r>
            <a:endParaRPr lang="en-GB" sz="1600" b="1" kern="0" baseline="30000" dirty="0">
              <a:solidFill>
                <a:srgbClr val="E60000"/>
              </a:solidFill>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24" y="1892178"/>
            <a:ext cx="7559552" cy="3740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8938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Market and Liquidity Risk</a:t>
            </a:r>
            <a:r>
              <a:rPr lang="en-US" sz="1600" dirty="0"/>
              <a:t>-Trends/Comments</a:t>
            </a:r>
            <a:endParaRPr lang="en-US" dirty="0"/>
          </a:p>
        </p:txBody>
      </p:sp>
      <p:sp>
        <p:nvSpPr>
          <p:cNvPr id="3" name="Rectangle 2"/>
          <p:cNvSpPr/>
          <p:nvPr/>
        </p:nvSpPr>
        <p:spPr>
          <a:xfrm>
            <a:off x="7191375" y="1009423"/>
            <a:ext cx="1622080"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100" b="1" u="sng" dirty="0">
                <a:solidFill>
                  <a:schemeClr val="accent6">
                    <a:lumMod val="50000"/>
                  </a:schemeClr>
                </a:solidFill>
              </a:rPr>
              <a:t>NII and </a:t>
            </a:r>
            <a:r>
              <a:rPr lang="en-US" sz="1100" b="1" u="sng" dirty="0" smtClean="0">
                <a:solidFill>
                  <a:schemeClr val="accent6">
                    <a:lumMod val="50000"/>
                  </a:schemeClr>
                </a:solidFill>
              </a:rPr>
              <a:t>MVE Sensitivity </a:t>
            </a:r>
          </a:p>
          <a:p>
            <a:pPr>
              <a:defRPr/>
            </a:pPr>
            <a:r>
              <a:rPr lang="en-US" sz="1100" dirty="0" smtClean="0">
                <a:solidFill>
                  <a:srgbClr val="595959"/>
                </a:solidFill>
              </a:rPr>
              <a:t>under -100bsp decrease:</a:t>
            </a:r>
          </a:p>
          <a:p>
            <a:pPr>
              <a:defRPr/>
            </a:pPr>
            <a:endParaRPr lang="en-US" sz="600" dirty="0">
              <a:solidFill>
                <a:srgbClr val="595959"/>
              </a:solidFill>
            </a:endParaRPr>
          </a:p>
          <a:p>
            <a:pPr>
              <a:defRPr/>
            </a:pPr>
            <a:r>
              <a:rPr lang="en-US" sz="1000" dirty="0" smtClean="0">
                <a:solidFill>
                  <a:srgbClr val="595959"/>
                </a:solidFill>
              </a:rPr>
              <a:t>NII: </a:t>
            </a:r>
            <a:r>
              <a:rPr lang="en-US" sz="1000" dirty="0">
                <a:solidFill>
                  <a:srgbClr val="595959"/>
                </a:solidFill>
              </a:rPr>
              <a:t>-1.08MN</a:t>
            </a:r>
            <a:r>
              <a:rPr lang="en-US" sz="1000" dirty="0" smtClean="0">
                <a:solidFill>
                  <a:srgbClr val="595959"/>
                </a:solidFill>
              </a:rPr>
              <a:t>.</a:t>
            </a:r>
          </a:p>
          <a:p>
            <a:pPr>
              <a:defRPr/>
            </a:pPr>
            <a:r>
              <a:rPr lang="en-US" sz="1000" dirty="0" smtClean="0">
                <a:solidFill>
                  <a:srgbClr val="595959"/>
                </a:solidFill>
              </a:rPr>
              <a:t>MVE</a:t>
            </a:r>
            <a:r>
              <a:rPr lang="en-US" sz="1000" dirty="0">
                <a:solidFill>
                  <a:srgbClr val="595959"/>
                </a:solidFill>
              </a:rPr>
              <a:t>: -7.87MN</a:t>
            </a:r>
            <a:r>
              <a:rPr lang="en-US" sz="1000" dirty="0" smtClean="0">
                <a:solidFill>
                  <a:srgbClr val="595959"/>
                </a:solidFill>
              </a:rPr>
              <a:t>.</a:t>
            </a:r>
          </a:p>
          <a:p>
            <a:pPr>
              <a:defRPr/>
            </a:pPr>
            <a:endParaRPr lang="en-US" sz="600" dirty="0">
              <a:solidFill>
                <a:srgbClr val="595959"/>
              </a:solidFill>
            </a:endParaRPr>
          </a:p>
          <a:p>
            <a:pPr>
              <a:defRPr/>
            </a:pPr>
            <a:r>
              <a:rPr lang="en-US" sz="1100" dirty="0" smtClean="0">
                <a:solidFill>
                  <a:srgbClr val="595959"/>
                </a:solidFill>
              </a:rPr>
              <a:t>This </a:t>
            </a:r>
            <a:r>
              <a:rPr lang="en-US" sz="1100" dirty="0">
                <a:solidFill>
                  <a:srgbClr val="595959"/>
                </a:solidFill>
              </a:rPr>
              <a:t>reduction was due to the movement of the interest rate curve which decreased </a:t>
            </a:r>
            <a:r>
              <a:rPr lang="en-US" sz="1100" dirty="0" smtClean="0">
                <a:solidFill>
                  <a:srgbClr val="595959"/>
                </a:solidFill>
              </a:rPr>
              <a:t>in average for </a:t>
            </a:r>
            <a:r>
              <a:rPr lang="en-US" sz="1100" dirty="0">
                <a:solidFill>
                  <a:srgbClr val="595959"/>
                </a:solidFill>
              </a:rPr>
              <a:t>our top 4 currencies </a:t>
            </a:r>
            <a:r>
              <a:rPr lang="en-US" sz="1100" dirty="0" smtClean="0">
                <a:solidFill>
                  <a:srgbClr val="595959"/>
                </a:solidFill>
              </a:rPr>
              <a:t>23bsp</a:t>
            </a:r>
            <a:r>
              <a:rPr lang="en-US" sz="1100" dirty="0"/>
              <a:t>. </a:t>
            </a:r>
            <a:endParaRPr lang="en-US" sz="1100" b="1" u="sng" dirty="0"/>
          </a:p>
        </p:txBody>
      </p:sp>
      <p:cxnSp>
        <p:nvCxnSpPr>
          <p:cNvPr id="4" name="Straight Connector 3"/>
          <p:cNvCxnSpPr/>
          <p:nvPr/>
        </p:nvCxnSpPr>
        <p:spPr bwMode="auto">
          <a:xfrm>
            <a:off x="309566" y="3102543"/>
            <a:ext cx="8558209" cy="0"/>
          </a:xfrm>
          <a:prstGeom prst="line">
            <a:avLst/>
          </a:prstGeom>
          <a:solidFill>
            <a:srgbClr val="CCFFFF"/>
          </a:solidFill>
          <a:ln w="57150" cap="flat" cmpd="sng" algn="ctr">
            <a:solidFill>
              <a:srgbClr val="FF0000"/>
            </a:solidFill>
            <a:prstDash val="solid"/>
            <a:round/>
            <a:headEnd type="none" w="med" len="med"/>
            <a:tailEnd type="none" w="med" len="med"/>
          </a:ln>
          <a:effectLst/>
        </p:spPr>
      </p:cxnSp>
      <p:sp>
        <p:nvSpPr>
          <p:cNvPr id="5" name="TextBox 40"/>
          <p:cNvSpPr txBox="1"/>
          <p:nvPr/>
        </p:nvSpPr>
        <p:spPr>
          <a:xfrm>
            <a:off x="4566177" y="4822489"/>
            <a:ext cx="4213412"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FF0000"/>
              </a:buClr>
              <a:defRPr/>
            </a:pPr>
            <a:r>
              <a:rPr lang="en-US" sz="1100" b="1" u="sng" dirty="0" smtClean="0">
                <a:solidFill>
                  <a:schemeClr val="accent6">
                    <a:lumMod val="50000"/>
                  </a:schemeClr>
                </a:solidFill>
              </a:rPr>
              <a:t>Liquidity Coverage Ratio</a:t>
            </a:r>
            <a:r>
              <a:rPr lang="en-US" sz="1100" dirty="0" smtClean="0">
                <a:solidFill>
                  <a:srgbClr val="595959"/>
                </a:solidFill>
              </a:rPr>
              <a:t> </a:t>
            </a:r>
            <a:r>
              <a:rPr lang="en-US" sz="1100" dirty="0">
                <a:solidFill>
                  <a:srgbClr val="595959"/>
                </a:solidFill>
              </a:rPr>
              <a:t>decreased from 303% to 266% due to a decrease of  Liquid Assets (Central Bank Balance) and Cash inflows (Loans and credits).  </a:t>
            </a:r>
          </a:p>
          <a:p>
            <a:pPr marL="285750" indent="-285750">
              <a:buClr>
                <a:srgbClr val="FF0000"/>
              </a:buClr>
              <a:buFont typeface="Wingdings" panose="05000000000000000000" pitchFamily="2" charset="2"/>
              <a:buChar char="q"/>
            </a:pPr>
            <a:endParaRPr lang="en-US" sz="1100" b="1" u="sng" dirty="0" smtClean="0">
              <a:solidFill>
                <a:srgbClr val="595959"/>
              </a:solidFill>
            </a:endParaRPr>
          </a:p>
          <a:p>
            <a:pPr marL="285750" indent="-285750">
              <a:buClr>
                <a:srgbClr val="FF0000"/>
              </a:buClr>
              <a:buFont typeface="Wingdings" panose="05000000000000000000" pitchFamily="2" charset="2"/>
              <a:buChar char="q"/>
            </a:pPr>
            <a:endParaRPr lang="en-US" sz="1100" b="1" u="sng" dirty="0">
              <a:solidFill>
                <a:srgbClr val="595959"/>
              </a:solidFill>
            </a:endParaRPr>
          </a:p>
          <a:p>
            <a:pPr>
              <a:buClr>
                <a:srgbClr val="FF0000"/>
              </a:buClr>
            </a:pPr>
            <a:r>
              <a:rPr lang="en-US" sz="1100" b="1" u="sng" dirty="0" smtClean="0">
                <a:solidFill>
                  <a:srgbClr val="FF0000"/>
                </a:solidFill>
              </a:rPr>
              <a:t>Note:</a:t>
            </a:r>
            <a:r>
              <a:rPr lang="en-US" sz="1100" dirty="0" smtClean="0">
                <a:solidFill>
                  <a:srgbClr val="FF0000"/>
                </a:solidFill>
              </a:rPr>
              <a:t> </a:t>
            </a:r>
            <a:r>
              <a:rPr lang="en-US" sz="1100" dirty="0" smtClean="0">
                <a:solidFill>
                  <a:srgbClr val="595959"/>
                </a:solidFill>
              </a:rPr>
              <a:t>Liquidity Coverage Ratio for June was calculated with estimated figures. </a:t>
            </a:r>
            <a:endParaRPr lang="en-US" sz="1100" b="1" u="sng" dirty="0" smtClean="0">
              <a:solidFill>
                <a:srgbClr val="595959"/>
              </a:solidFill>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670" y="3149598"/>
            <a:ext cx="4224785" cy="154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6" y="4714855"/>
            <a:ext cx="4256611" cy="156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7" y="984780"/>
            <a:ext cx="6949542" cy="207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7" y="3175975"/>
            <a:ext cx="4256609" cy="1498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7042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654049"/>
            <a:ext cx="4305300" cy="562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048" y="757238"/>
            <a:ext cx="4329113" cy="568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5761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AFS – Portfolio Distribution</a:t>
            </a:r>
          </a:p>
        </p:txBody>
      </p:sp>
      <p:sp>
        <p:nvSpPr>
          <p:cNvPr id="3" name="TextBox 1"/>
          <p:cNvSpPr txBox="1">
            <a:spLocks noChangeArrowheads="1"/>
          </p:cNvSpPr>
          <p:nvPr/>
        </p:nvSpPr>
        <p:spPr bwMode="auto">
          <a:xfrm>
            <a:off x="1189832" y="1746723"/>
            <a:ext cx="6764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rgbClr val="FF0000"/>
                </a:solidFill>
                <a:latin typeface="Arial" charset="0"/>
              </a:defRPr>
            </a:lvl1pPr>
            <a:lvl2pPr marL="742950">
              <a:defRPr sz="1600">
                <a:solidFill>
                  <a:srgbClr val="000024"/>
                </a:solidFill>
                <a:latin typeface="Arial" charset="0"/>
              </a:defRPr>
            </a:lvl2pPr>
            <a:lvl3pPr marL="1143000">
              <a:defRPr sz="1400">
                <a:solidFill>
                  <a:srgbClr val="000024"/>
                </a:solidFill>
                <a:latin typeface="Arial" charset="0"/>
              </a:defRPr>
            </a:lvl3pPr>
            <a:lvl4pPr marL="1600200">
              <a:defRPr sz="1200">
                <a:solidFill>
                  <a:srgbClr val="000024"/>
                </a:solidFill>
                <a:latin typeface="Arial" charset="0"/>
              </a:defRPr>
            </a:lvl4pPr>
            <a:lvl5pPr>
              <a:defRPr sz="1600">
                <a:solidFill>
                  <a:srgbClr val="000024"/>
                </a:solidFill>
                <a:latin typeface="Arial" charset="0"/>
              </a:defRPr>
            </a:lvl5pPr>
            <a:lvl6pPr eaLnBrk="0" hangingPunct="0">
              <a:defRPr sz="1600">
                <a:solidFill>
                  <a:srgbClr val="000024"/>
                </a:solidFill>
                <a:latin typeface="Arial" charset="0"/>
              </a:defRPr>
            </a:lvl6pPr>
            <a:lvl7pPr eaLnBrk="0" hangingPunct="0">
              <a:defRPr sz="1600">
                <a:solidFill>
                  <a:srgbClr val="000024"/>
                </a:solidFill>
                <a:latin typeface="Arial" charset="0"/>
              </a:defRPr>
            </a:lvl7pPr>
            <a:lvl8pPr eaLnBrk="0" hangingPunct="0">
              <a:defRPr sz="1600">
                <a:solidFill>
                  <a:srgbClr val="000024"/>
                </a:solidFill>
                <a:latin typeface="Arial" charset="0"/>
              </a:defRPr>
            </a:lvl8pPr>
            <a:lvl9pPr eaLnBrk="0" hangingPunct="0">
              <a:defRPr sz="1600">
                <a:solidFill>
                  <a:srgbClr val="000024"/>
                </a:solidFill>
                <a:latin typeface="Arial" charset="0"/>
              </a:defRPr>
            </a:lvl9pPr>
          </a:lstStyle>
          <a:p>
            <a:pPr algn="ctr" eaLnBrk="0" hangingPunct="0"/>
            <a:r>
              <a:rPr lang="en-US" altLang="en-US" sz="1200" dirty="0">
                <a:solidFill>
                  <a:srgbClr val="000000"/>
                </a:solidFill>
                <a:cs typeface="Arial" charset="0"/>
              </a:rPr>
              <a:t>No positions in ALCO portfolio by </a:t>
            </a:r>
            <a:r>
              <a:rPr lang="en-US" altLang="en-US" sz="1200" dirty="0" smtClean="0">
                <a:solidFill>
                  <a:srgbClr val="000000"/>
                </a:solidFill>
                <a:cs typeface="Arial" charset="0"/>
              </a:rPr>
              <a:t>June-end</a:t>
            </a:r>
            <a:endParaRPr lang="en-US" altLang="en-US" sz="1200" dirty="0">
              <a:solidFill>
                <a:srgbClr val="000000"/>
              </a:solidFill>
              <a:cs typeface="Arial" charset="0"/>
            </a:endParaRPr>
          </a:p>
        </p:txBody>
      </p:sp>
      <p:sp>
        <p:nvSpPr>
          <p:cNvPr id="4" name="Rectangle 3"/>
          <p:cNvSpPr>
            <a:spLocks noChangeArrowheads="1"/>
          </p:cNvSpPr>
          <p:nvPr/>
        </p:nvSpPr>
        <p:spPr bwMode="auto">
          <a:xfrm>
            <a:off x="634999" y="3698380"/>
            <a:ext cx="6400800" cy="457200"/>
          </a:xfrm>
          <a:prstGeom prst="rect">
            <a:avLst/>
          </a:prstGeom>
          <a:noFill/>
          <a:ln>
            <a:noFill/>
          </a:ln>
          <a:effectLst/>
        </p:spPr>
        <p:txBody>
          <a:bodyPr lIns="92075" tIns="0" rIns="92075" bIns="0" anchor="ctr"/>
          <a:lstStyle/>
          <a:p>
            <a:pPr>
              <a:defRPr/>
            </a:pPr>
            <a:r>
              <a:rPr lang="es-AR" sz="2000" kern="0" dirty="0">
                <a:latin typeface="Arial" panose="020B0604020202020204" pitchFamily="34" charset="0"/>
                <a:ea typeface="+mj-ea"/>
                <a:cs typeface="Arial" panose="020B0604020202020204" pitchFamily="34" charset="0"/>
              </a:rPr>
              <a:t>AFS –</a:t>
            </a:r>
            <a:r>
              <a:rPr lang="en-US" sz="2000" kern="0" dirty="0">
                <a:latin typeface="Arial" panose="020B0604020202020204" pitchFamily="34" charset="0"/>
                <a:ea typeface="+mj-ea"/>
                <a:cs typeface="Arial" panose="020B0604020202020204" pitchFamily="34" charset="0"/>
              </a:rPr>
              <a:t>REPOSSESSED COLLATERAL</a:t>
            </a:r>
          </a:p>
        </p:txBody>
      </p:sp>
      <p:pic>
        <p:nvPicPr>
          <p:cNvPr id="5" name="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99" y="2023722"/>
            <a:ext cx="835660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99" y="4213205"/>
            <a:ext cx="8356601"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3746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457200" y="965384"/>
            <a:ext cx="8267700" cy="5550669"/>
            <a:chOff x="480651" y="914400"/>
            <a:chExt cx="7884244" cy="5867400"/>
          </a:xfrm>
        </p:grpSpPr>
        <p:grpSp>
          <p:nvGrpSpPr>
            <p:cNvPr id="3" name="Group 2"/>
            <p:cNvGrpSpPr/>
            <p:nvPr/>
          </p:nvGrpSpPr>
          <p:grpSpPr>
            <a:xfrm>
              <a:off x="480651" y="3545400"/>
              <a:ext cx="7884244" cy="596759"/>
              <a:chOff x="589837" y="1071088"/>
              <a:chExt cx="9220185" cy="657954"/>
            </a:xfrm>
          </p:grpSpPr>
          <p:sp>
            <p:nvSpPr>
              <p:cNvPr id="44"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5" name="40 CuadroTexto"/>
              <p:cNvSpPr txBox="1">
                <a:spLocks/>
              </p:cNvSpPr>
              <p:nvPr/>
            </p:nvSpPr>
            <p:spPr>
              <a:xfrm>
                <a:off x="1461058" y="1115940"/>
                <a:ext cx="8348964" cy="537831"/>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Fiduciary Risk</a:t>
                </a:r>
                <a:endParaRPr lang="en-US" sz="1600" b="1" dirty="0">
                  <a:latin typeface="Arial" panose="020B0604020202020204" pitchFamily="34" charset="0"/>
                  <a:cs typeface="Arial" panose="020B0604020202020204" pitchFamily="34" charset="0"/>
                </a:endParaRPr>
              </a:p>
            </p:txBody>
          </p:sp>
          <p:sp>
            <p:nvSpPr>
              <p:cNvPr id="42"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3" name="39 CuadroTexto"/>
              <p:cNvSpPr txBox="1"/>
              <p:nvPr/>
            </p:nvSpPr>
            <p:spPr>
              <a:xfrm>
                <a:off x="754390" y="1230398"/>
                <a:ext cx="405248" cy="339338"/>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4</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nvGrpSpPr>
            <p:cNvPr id="46" name="Group 45"/>
            <p:cNvGrpSpPr/>
            <p:nvPr/>
          </p:nvGrpSpPr>
          <p:grpSpPr>
            <a:xfrm>
              <a:off x="480651" y="1554801"/>
              <a:ext cx="7884244" cy="618999"/>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Executive </a:t>
                  </a:r>
                  <a:r>
                    <a:rPr lang="en-US" sz="1600" b="1" dirty="0" smtClean="0">
                      <a:latin typeface="Arial" panose="020B0604020202020204" pitchFamily="34" charset="0"/>
                      <a:cs typeface="Arial" panose="020B0604020202020204" pitchFamily="34" charset="0"/>
                    </a:rPr>
                    <a:t>Summary and </a:t>
                  </a:r>
                  <a:r>
                    <a:rPr lang="en-US" sz="1600" b="1" dirty="0">
                      <a:latin typeface="Arial" panose="020B0604020202020204" pitchFamily="34" charset="0"/>
                      <a:cs typeface="Arial" panose="020B0604020202020204" pitchFamily="34" charset="0"/>
                    </a:rPr>
                    <a:t>Risk Appetite Statement Update</a:t>
                  </a: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1</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53" name="Group 52"/>
            <p:cNvGrpSpPr/>
            <p:nvPr/>
          </p:nvGrpSpPr>
          <p:grpSpPr>
            <a:xfrm>
              <a:off x="480651" y="2250000"/>
              <a:ext cx="7884244" cy="568785"/>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Credit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2</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0" name="Group 59"/>
            <p:cNvGrpSpPr/>
            <p:nvPr/>
          </p:nvGrpSpPr>
          <p:grpSpPr>
            <a:xfrm>
              <a:off x="480651" y="2900415"/>
              <a:ext cx="7884244" cy="568785"/>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Financial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3</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7" name="Group 66"/>
            <p:cNvGrpSpPr/>
            <p:nvPr/>
          </p:nvGrpSpPr>
          <p:grpSpPr>
            <a:xfrm>
              <a:off x="480651" y="4244361"/>
              <a:ext cx="7884244" cy="568785"/>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Operational 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5</a:t>
                  </a:r>
                </a:p>
              </p:txBody>
            </p:sp>
          </p:grpSp>
        </p:grpSp>
        <p:grpSp>
          <p:nvGrpSpPr>
            <p:cNvPr id="74" name="Group 73"/>
            <p:cNvGrpSpPr/>
            <p:nvPr/>
          </p:nvGrpSpPr>
          <p:grpSpPr>
            <a:xfrm>
              <a:off x="480651" y="4896081"/>
              <a:ext cx="7884244" cy="568785"/>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Compliance 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6</a:t>
                  </a:r>
                </a:p>
              </p:txBody>
            </p:sp>
          </p:grpSp>
        </p:grpSp>
        <p:grpSp>
          <p:nvGrpSpPr>
            <p:cNvPr id="81" name="Group 80"/>
            <p:cNvGrpSpPr/>
            <p:nvPr/>
          </p:nvGrpSpPr>
          <p:grpSpPr>
            <a:xfrm>
              <a:off x="480651" y="5566232"/>
              <a:ext cx="7884244" cy="568785"/>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Policies and Procedures</a:t>
                  </a:r>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7</a:t>
                  </a:r>
                </a:p>
              </p:txBody>
            </p:sp>
          </p:grpSp>
        </p:grpSp>
        <p:grpSp>
          <p:nvGrpSpPr>
            <p:cNvPr id="88" name="Group 87"/>
            <p:cNvGrpSpPr/>
            <p:nvPr/>
          </p:nvGrpSpPr>
          <p:grpSpPr>
            <a:xfrm>
              <a:off x="480651" y="6213015"/>
              <a:ext cx="7884244" cy="568785"/>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Model Risk Management</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8</a:t>
                  </a:r>
                </a:p>
              </p:txBody>
            </p:sp>
          </p:grpSp>
        </p:grpSp>
        <p:grpSp>
          <p:nvGrpSpPr>
            <p:cNvPr id="95" name="Group 94"/>
            <p:cNvGrpSpPr/>
            <p:nvPr/>
          </p:nvGrpSpPr>
          <p:grpSpPr>
            <a:xfrm>
              <a:off x="480651" y="914400"/>
              <a:ext cx="7884244" cy="618999"/>
              <a:chOff x="629003" y="4047066"/>
              <a:chExt cx="7854060" cy="518324"/>
            </a:xfrm>
          </p:grpSpPr>
          <p:grpSp>
            <p:nvGrpSpPr>
              <p:cNvPr id="96" name="Group 95"/>
              <p:cNvGrpSpPr/>
              <p:nvPr/>
            </p:nvGrpSpPr>
            <p:grpSpPr>
              <a:xfrm>
                <a:off x="1053953" y="4069189"/>
                <a:ext cx="7429110" cy="474078"/>
                <a:chOff x="1053953" y="3873362"/>
                <a:chExt cx="7429110" cy="474078"/>
              </a:xfrm>
            </p:grpSpPr>
            <p:sp>
              <p:nvSpPr>
                <p:cNvPr id="100"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1"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000" b="1" kern="0" dirty="0">
                    <a:latin typeface="Arial" panose="020B0604020202020204" pitchFamily="34" charset="0"/>
                    <a:cs typeface="Arial" panose="020B0604020202020204" pitchFamily="34" charset="0"/>
                  </a:endParaRPr>
                </a:p>
              </p:txBody>
            </p:sp>
          </p:grpSp>
          <p:grpSp>
            <p:nvGrpSpPr>
              <p:cNvPr id="97" name="37 Grupo"/>
              <p:cNvGrpSpPr/>
              <p:nvPr/>
            </p:nvGrpSpPr>
            <p:grpSpPr>
              <a:xfrm>
                <a:off x="629003" y="4047066"/>
                <a:ext cx="625545" cy="518324"/>
                <a:chOff x="1554076" y="1086644"/>
                <a:chExt cx="792088" cy="792088"/>
              </a:xfrm>
              <a:solidFill>
                <a:schemeClr val="bg1">
                  <a:lumMod val="75000"/>
                </a:schemeClr>
              </a:solidFill>
            </p:grpSpPr>
            <p:sp>
              <p:nvSpPr>
                <p:cNvPr id="98"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9"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spTree>
    <p:extLst>
      <p:ext uri="{BB962C8B-B14F-4D97-AF65-F5344CB8AC3E}">
        <p14:creationId xmlns:p14="http://schemas.microsoft.com/office/powerpoint/2010/main" val="33927185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Fiduciary Risk</a:t>
            </a:r>
            <a:endParaRPr lang="en-US" dirty="0"/>
          </a:p>
        </p:txBody>
      </p:sp>
      <p:sp>
        <p:nvSpPr>
          <p:cNvPr id="49" name="177 CuadroTexto">
            <a:hlinkClick r:id="" action="ppaction://noaction"/>
          </p:cNvPr>
          <p:cNvSpPr txBox="1"/>
          <p:nvPr/>
        </p:nvSpPr>
        <p:spPr bwMode="gray">
          <a:xfrm>
            <a:off x="616911" y="763200"/>
            <a:ext cx="1116000" cy="153888"/>
          </a:xfrm>
          <a:prstGeom prst="rect">
            <a:avLst/>
          </a:prstGeom>
          <a:noFill/>
        </p:spPr>
        <p:txBody>
          <a:bodyPr wrap="square" lIns="0" tIns="0" rIns="0" bIns="0" rtlCol="0">
            <a:spAutoFit/>
          </a:bodyPr>
          <a:lstStyle/>
          <a:p>
            <a:pPr algn="ctr" fontAlgn="auto">
              <a:spcBef>
                <a:spcPts val="0"/>
              </a:spcBef>
              <a:spcAft>
                <a:spcPts val="0"/>
              </a:spcAft>
            </a:pPr>
            <a:r>
              <a:rPr lang="en-GB" sz="1000" b="1" dirty="0" smtClean="0">
                <a:solidFill>
                  <a:prstClr val="white"/>
                </a:solidFill>
                <a:latin typeface="Arial" panose="020B0604020202020204" pitchFamily="34" charset="0"/>
                <a:cs typeface="Arial" panose="020B0604020202020204" pitchFamily="34" charset="0"/>
              </a:rPr>
              <a:t>Overview</a:t>
            </a:r>
            <a:endParaRPr lang="en-GB" sz="1000" b="1" dirty="0">
              <a:solidFill>
                <a:prstClr val="white"/>
              </a:solidFill>
              <a:latin typeface="Arial" panose="020B0604020202020204" pitchFamily="34" charset="0"/>
              <a:cs typeface="Arial" panose="020B0604020202020204" pitchFamily="34" charset="0"/>
            </a:endParaRPr>
          </a:p>
        </p:txBody>
      </p:sp>
      <p:sp>
        <p:nvSpPr>
          <p:cNvPr id="53" name="178 CuadroTexto">
            <a:hlinkClick r:id="" action="ppaction://noaction"/>
          </p:cNvPr>
          <p:cNvSpPr txBox="1"/>
          <p:nvPr/>
        </p:nvSpPr>
        <p:spPr bwMode="gray">
          <a:xfrm>
            <a:off x="1748642" y="763200"/>
            <a:ext cx="1116000" cy="153888"/>
          </a:xfrm>
          <a:prstGeom prst="rect">
            <a:avLst/>
          </a:prstGeom>
          <a:noFill/>
        </p:spPr>
        <p:txBody>
          <a:bodyPr wrap="square" lIns="0" tIns="0" rIns="0" bIns="0" rtlCol="0">
            <a:spAutoFit/>
          </a:bodyPr>
          <a:lstStyle/>
          <a:p>
            <a:pPr algn="ctr" fontAlgn="auto">
              <a:spcBef>
                <a:spcPts val="0"/>
              </a:spcBef>
              <a:spcAft>
                <a:spcPts val="0"/>
              </a:spcAft>
            </a:pPr>
            <a:r>
              <a:rPr lang="en-GB" sz="1000" dirty="0">
                <a:solidFill>
                  <a:prstClr val="white"/>
                </a:solidFill>
                <a:latin typeface="Arial" panose="020B0604020202020204" pitchFamily="34" charset="0"/>
                <a:cs typeface="Arial" panose="020B0604020202020204" pitchFamily="34" charset="0"/>
              </a:rPr>
              <a:t>Transactions</a:t>
            </a:r>
          </a:p>
        </p:txBody>
      </p:sp>
      <p:sp>
        <p:nvSpPr>
          <p:cNvPr id="71" name="179 CuadroTexto">
            <a:hlinkClick r:id="" action="ppaction://noaction"/>
          </p:cNvPr>
          <p:cNvSpPr txBox="1"/>
          <p:nvPr/>
        </p:nvSpPr>
        <p:spPr bwMode="gray">
          <a:xfrm>
            <a:off x="2891293" y="763200"/>
            <a:ext cx="1094920" cy="153888"/>
          </a:xfrm>
          <a:prstGeom prst="rect">
            <a:avLst/>
          </a:prstGeom>
          <a:noFill/>
        </p:spPr>
        <p:txBody>
          <a:bodyPr wrap="square" lIns="0" tIns="0" rIns="0" bIns="0" rtlCol="0">
            <a:spAutoFit/>
          </a:bodyPr>
          <a:lstStyle/>
          <a:p>
            <a:pPr algn="ctr" fontAlgn="auto">
              <a:spcBef>
                <a:spcPts val="0"/>
              </a:spcBef>
              <a:spcAft>
                <a:spcPts val="0"/>
              </a:spcAft>
            </a:pPr>
            <a:r>
              <a:rPr lang="en-GB" sz="1000" dirty="0" smtClean="0">
                <a:solidFill>
                  <a:prstClr val="white"/>
                </a:solidFill>
                <a:latin typeface="Arial" panose="020B0604020202020204" pitchFamily="34" charset="0"/>
                <a:cs typeface="Arial" panose="020B0604020202020204" pitchFamily="34" charset="0"/>
              </a:rPr>
              <a:t>Suitability</a:t>
            </a:r>
            <a:endParaRPr lang="en-GB" sz="1000" dirty="0">
              <a:solidFill>
                <a:prstClr val="white"/>
              </a:solidFill>
              <a:latin typeface="Arial" panose="020B0604020202020204" pitchFamily="34" charset="0"/>
              <a:cs typeface="Arial" panose="020B0604020202020204" pitchFamily="34" charset="0"/>
            </a:endParaRPr>
          </a:p>
        </p:txBody>
      </p:sp>
      <p:sp>
        <p:nvSpPr>
          <p:cNvPr id="41" name="17 CuadroTexto">
            <a:hlinkClick r:id="rId2" action="ppaction://hlinksldjump"/>
          </p:cNvPr>
          <p:cNvSpPr txBox="1"/>
          <p:nvPr/>
        </p:nvSpPr>
        <p:spPr bwMode="gray">
          <a:xfrm>
            <a:off x="609911" y="216571"/>
            <a:ext cx="3565849" cy="153888"/>
          </a:xfrm>
          <a:prstGeom prst="rect">
            <a:avLst/>
          </a:prstGeom>
          <a:noFill/>
        </p:spPr>
        <p:txBody>
          <a:bodyPr wrap="square" lIns="0" tIns="0" rIns="0" bIns="0" rtlCol="0">
            <a:spAutoFit/>
          </a:bodyPr>
          <a:lstStyle/>
          <a:p>
            <a:pPr algn="ctr" fontAlgn="auto">
              <a:spcBef>
                <a:spcPts val="0"/>
              </a:spcBef>
              <a:spcAft>
                <a:spcPts val="0"/>
              </a:spcAft>
            </a:pPr>
            <a:endParaRPr lang="en-GB" sz="1000" b="1" dirty="0">
              <a:solidFill>
                <a:prstClr val="white"/>
              </a:solidFill>
              <a:latin typeface="Arial" panose="020B0604020202020204" pitchFamily="34" charset="0"/>
              <a:cs typeface="Arial" panose="020B0604020202020204" pitchFamily="34" charset="0"/>
            </a:endParaRPr>
          </a:p>
        </p:txBody>
      </p:sp>
      <p:sp>
        <p:nvSpPr>
          <p:cNvPr id="86" name="12 CuadroTexto"/>
          <p:cNvSpPr txBox="1"/>
          <p:nvPr/>
        </p:nvSpPr>
        <p:spPr bwMode="gray">
          <a:xfrm>
            <a:off x="2149078" y="1150158"/>
            <a:ext cx="1602592" cy="201850"/>
          </a:xfrm>
          <a:prstGeom prst="rect">
            <a:avLst/>
          </a:prstGeom>
          <a:noFill/>
        </p:spPr>
        <p:txBody>
          <a:bodyPr wrap="square" lIns="0" tIns="0" rIns="0" bIns="0" rtlCol="0">
            <a:spAutoFit/>
          </a:bodyPr>
          <a:lstStyle/>
          <a:p>
            <a:pPr fontAlgn="auto">
              <a:lnSpc>
                <a:spcPct val="80000"/>
              </a:lnSpc>
              <a:spcBef>
                <a:spcPts val="0"/>
              </a:spcBef>
              <a:spcAft>
                <a:spcPts val="0"/>
              </a:spcAft>
            </a:pPr>
            <a:r>
              <a:rPr lang="en-GB" sz="1600" b="1" dirty="0" err="1" smtClean="0">
                <a:solidFill>
                  <a:srgbClr val="FF0000"/>
                </a:solidFill>
                <a:latin typeface="Arial" panose="020B0604020202020204" pitchFamily="34" charset="0"/>
                <a:cs typeface="Arial" panose="020B0604020202020204" pitchFamily="34" charset="0"/>
              </a:rPr>
              <a:t>AuM</a:t>
            </a:r>
            <a:r>
              <a:rPr lang="en-GB" sz="1600" b="1" dirty="0" smtClean="0">
                <a:solidFill>
                  <a:srgbClr val="FF0000"/>
                </a:solidFill>
                <a:latin typeface="Arial" panose="020B0604020202020204" pitchFamily="34" charset="0"/>
                <a:cs typeface="Arial" panose="020B0604020202020204" pitchFamily="34" charset="0"/>
              </a:rPr>
              <a:t> in US$ bn.</a:t>
            </a:r>
          </a:p>
        </p:txBody>
      </p:sp>
      <p:sp>
        <p:nvSpPr>
          <p:cNvPr id="54" name="63 CuadroTexto"/>
          <p:cNvSpPr txBox="1"/>
          <p:nvPr/>
        </p:nvSpPr>
        <p:spPr bwMode="gray">
          <a:xfrm>
            <a:off x="616911" y="1394520"/>
            <a:ext cx="4321673" cy="153888"/>
          </a:xfrm>
          <a:prstGeom prst="rect">
            <a:avLst/>
          </a:prstGeom>
          <a:noFill/>
        </p:spPr>
        <p:txBody>
          <a:bodyPr wrap="square" lIns="0" tIns="0" rIns="0" bIns="0" rtlCol="0">
            <a:spAutoFit/>
          </a:bodyPr>
          <a:lstStyle/>
          <a:p>
            <a:r>
              <a:rPr lang="en-GB" sz="1000" b="1" dirty="0" smtClean="0">
                <a:solidFill>
                  <a:srgbClr val="FF0000"/>
                </a:solidFill>
                <a:latin typeface="Arial" panose="020B0604020202020204" pitchFamily="34" charset="0"/>
                <a:cs typeface="Arial" panose="020B0604020202020204" pitchFamily="34" charset="0"/>
              </a:rPr>
              <a:t>by Investment Platform</a:t>
            </a:r>
            <a:endParaRPr lang="en-GB" sz="1000" b="1" dirty="0">
              <a:solidFill>
                <a:srgbClr val="FF0000"/>
              </a:solidFill>
              <a:latin typeface="Arial" panose="020B0604020202020204" pitchFamily="34" charset="0"/>
              <a:cs typeface="Arial" panose="020B0604020202020204" pitchFamily="34" charset="0"/>
            </a:endParaRPr>
          </a:p>
        </p:txBody>
      </p:sp>
      <p:cxnSp>
        <p:nvCxnSpPr>
          <p:cNvPr id="17" name="12 Conector recto"/>
          <p:cNvCxnSpPr/>
          <p:nvPr/>
        </p:nvCxnSpPr>
        <p:spPr bwMode="gray">
          <a:xfrm>
            <a:off x="604118" y="1373626"/>
            <a:ext cx="4457739" cy="0"/>
          </a:xfrm>
          <a:prstGeom prst="line">
            <a:avLst/>
          </a:prstGeom>
          <a:noFill/>
          <a:ln w="12700" cap="flat" cmpd="sng" algn="ctr">
            <a:solidFill>
              <a:srgbClr val="FF0000"/>
            </a:solidFill>
            <a:prstDash val="solid"/>
          </a:ln>
          <a:effectLst/>
        </p:spPr>
      </p:cxnSp>
      <p:cxnSp>
        <p:nvCxnSpPr>
          <p:cNvPr id="18" name="12 Conector recto"/>
          <p:cNvCxnSpPr/>
          <p:nvPr/>
        </p:nvCxnSpPr>
        <p:spPr bwMode="gray">
          <a:xfrm>
            <a:off x="4938584" y="1373626"/>
            <a:ext cx="3960000" cy="0"/>
          </a:xfrm>
          <a:prstGeom prst="line">
            <a:avLst/>
          </a:prstGeom>
          <a:noFill/>
          <a:ln w="12700" cap="flat" cmpd="sng" algn="ctr">
            <a:solidFill>
              <a:srgbClr val="FF0000"/>
            </a:solidFill>
            <a:prstDash val="solid"/>
          </a:ln>
          <a:effectLst/>
        </p:spPr>
      </p:cxnSp>
      <p:sp>
        <p:nvSpPr>
          <p:cNvPr id="5" name="Rectangle 4"/>
          <p:cNvSpPr/>
          <p:nvPr/>
        </p:nvSpPr>
        <p:spPr>
          <a:xfrm>
            <a:off x="5586459" y="1108678"/>
            <a:ext cx="1952779" cy="289310"/>
          </a:xfrm>
          <a:prstGeom prst="rect">
            <a:avLst/>
          </a:prstGeom>
        </p:spPr>
        <p:txBody>
          <a:bodyPr wrap="none">
            <a:spAutoFit/>
          </a:bodyPr>
          <a:lstStyle/>
          <a:p>
            <a:pPr fontAlgn="auto">
              <a:lnSpc>
                <a:spcPct val="80000"/>
              </a:lnSpc>
              <a:spcBef>
                <a:spcPts val="0"/>
              </a:spcBef>
              <a:spcAft>
                <a:spcPts val="0"/>
              </a:spcAft>
            </a:pPr>
            <a:r>
              <a:rPr lang="en-GB" sz="1600" b="1" dirty="0" smtClean="0">
                <a:solidFill>
                  <a:srgbClr val="FF0000"/>
                </a:solidFill>
                <a:latin typeface="Arial" panose="020B0604020202020204" pitchFamily="34" charset="0"/>
                <a:cs typeface="Arial" panose="020B0604020202020204" pitchFamily="34" charset="0"/>
              </a:rPr>
              <a:t>Number of Clients</a:t>
            </a:r>
            <a:endParaRPr lang="en-GB" sz="1600" b="1" dirty="0">
              <a:solidFill>
                <a:srgbClr val="FF0000"/>
              </a:solidFill>
              <a:latin typeface="Arial" panose="020B0604020202020204" pitchFamily="34" charset="0"/>
              <a:cs typeface="Arial" panose="020B0604020202020204" pitchFamily="34" charset="0"/>
            </a:endParaRPr>
          </a:p>
        </p:txBody>
      </p:sp>
      <p:sp>
        <p:nvSpPr>
          <p:cNvPr id="40" name="63 CuadroTexto"/>
          <p:cNvSpPr txBox="1"/>
          <p:nvPr/>
        </p:nvSpPr>
        <p:spPr bwMode="gray">
          <a:xfrm>
            <a:off x="630868" y="3041056"/>
            <a:ext cx="4321673" cy="153888"/>
          </a:xfrm>
          <a:prstGeom prst="rect">
            <a:avLst/>
          </a:prstGeom>
          <a:noFill/>
        </p:spPr>
        <p:txBody>
          <a:bodyPr wrap="square" lIns="0" tIns="0" rIns="0" bIns="0" rtlCol="0">
            <a:spAutoFit/>
          </a:bodyPr>
          <a:lstStyle/>
          <a:p>
            <a:r>
              <a:rPr lang="en-GB" sz="1000" b="1" dirty="0" smtClean="0">
                <a:solidFill>
                  <a:srgbClr val="FF0000"/>
                </a:solidFill>
                <a:latin typeface="Arial" panose="020B0604020202020204" pitchFamily="34" charset="0"/>
                <a:cs typeface="Arial" panose="020B0604020202020204" pitchFamily="34" charset="0"/>
              </a:rPr>
              <a:t>by Investment Profile</a:t>
            </a:r>
            <a:endParaRPr lang="en-GB" sz="1000" b="1" dirty="0">
              <a:solidFill>
                <a:srgbClr val="FF0000"/>
              </a:solidFill>
              <a:latin typeface="Arial" panose="020B0604020202020204" pitchFamily="34" charset="0"/>
              <a:cs typeface="Arial" panose="020B0604020202020204" pitchFamily="34" charset="0"/>
            </a:endParaRPr>
          </a:p>
        </p:txBody>
      </p:sp>
      <p:sp>
        <p:nvSpPr>
          <p:cNvPr id="48" name="63 CuadroTexto"/>
          <p:cNvSpPr txBox="1"/>
          <p:nvPr/>
        </p:nvSpPr>
        <p:spPr bwMode="gray">
          <a:xfrm>
            <a:off x="636774" y="4669939"/>
            <a:ext cx="4321673" cy="153888"/>
          </a:xfrm>
          <a:prstGeom prst="rect">
            <a:avLst/>
          </a:prstGeom>
          <a:noFill/>
        </p:spPr>
        <p:txBody>
          <a:bodyPr wrap="square" lIns="0" tIns="0" rIns="0" bIns="0" rtlCol="0">
            <a:spAutoFit/>
          </a:bodyPr>
          <a:lstStyle/>
          <a:p>
            <a:r>
              <a:rPr lang="en-GB" sz="1000" b="1" dirty="0" smtClean="0">
                <a:solidFill>
                  <a:srgbClr val="FF0000"/>
                </a:solidFill>
                <a:latin typeface="Arial" panose="020B0604020202020204" pitchFamily="34" charset="0"/>
                <a:cs typeface="Arial" panose="020B0604020202020204" pitchFamily="34" charset="0"/>
              </a:rPr>
              <a:t>by Asset Type</a:t>
            </a:r>
            <a:endParaRPr lang="en-GB" sz="1000" b="1" dirty="0">
              <a:solidFill>
                <a:srgbClr val="FF0000"/>
              </a:solidFill>
              <a:latin typeface="Arial" panose="020B0604020202020204" pitchFamily="34" charset="0"/>
              <a:cs typeface="Arial" panose="020B0604020202020204" pitchFamily="34" charset="0"/>
            </a:endParaRPr>
          </a:p>
        </p:txBody>
      </p:sp>
      <p:cxnSp>
        <p:nvCxnSpPr>
          <p:cNvPr id="34" name="42 Conector recto"/>
          <p:cNvCxnSpPr/>
          <p:nvPr/>
        </p:nvCxnSpPr>
        <p:spPr bwMode="gray">
          <a:xfrm>
            <a:off x="616911" y="3012602"/>
            <a:ext cx="8278903" cy="0"/>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42 Conector recto"/>
          <p:cNvCxnSpPr/>
          <p:nvPr/>
        </p:nvCxnSpPr>
        <p:spPr bwMode="gray">
          <a:xfrm>
            <a:off x="597918" y="4648169"/>
            <a:ext cx="8278903" cy="0"/>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sp>
        <p:nvSpPr>
          <p:cNvPr id="47" name="63 CuadroTexto"/>
          <p:cNvSpPr txBox="1"/>
          <p:nvPr/>
        </p:nvSpPr>
        <p:spPr bwMode="gray">
          <a:xfrm>
            <a:off x="3175161" y="6172202"/>
            <a:ext cx="3172777" cy="107722"/>
          </a:xfrm>
          <a:prstGeom prst="rect">
            <a:avLst/>
          </a:prstGeom>
          <a:noFill/>
        </p:spPr>
        <p:txBody>
          <a:bodyPr wrap="square" lIns="0" tIns="0" rIns="0" bIns="0" rtlCol="0">
            <a:spAutoFit/>
          </a:bodyPr>
          <a:lstStyle/>
          <a:p>
            <a:r>
              <a:rPr lang="en-GB" sz="700" b="1" dirty="0" smtClean="0">
                <a:solidFill>
                  <a:srgbClr val="FF0000"/>
                </a:solidFill>
                <a:latin typeface="Arial" panose="020B0604020202020204" pitchFamily="34" charset="0"/>
                <a:cs typeface="Arial" panose="020B0604020202020204" pitchFamily="34" charset="0"/>
              </a:rPr>
              <a:t>*PP &amp; EMTN: Private Placement &amp; European Medium Term Notes</a:t>
            </a:r>
            <a:endParaRPr lang="en-GB" sz="700" b="1" dirty="0">
              <a:solidFill>
                <a:srgbClr val="FF0000"/>
              </a:solidFill>
              <a:latin typeface="Arial" panose="020B0604020202020204" pitchFamily="34" charset="0"/>
              <a:cs typeface="Arial" panose="020B0604020202020204" pitchFamily="34" charset="0"/>
            </a:endParaRPr>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296" t="6760" b="14295"/>
          <a:stretch/>
        </p:blipFill>
        <p:spPr bwMode="auto">
          <a:xfrm>
            <a:off x="2197224" y="1474331"/>
            <a:ext cx="2298891" cy="143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627" t="4217" b="14020"/>
          <a:stretch/>
        </p:blipFill>
        <p:spPr bwMode="auto">
          <a:xfrm>
            <a:off x="5872442" y="1436020"/>
            <a:ext cx="2340829" cy="151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802" t="8061" r="2187" b="15084"/>
          <a:stretch/>
        </p:blipFill>
        <p:spPr bwMode="auto">
          <a:xfrm>
            <a:off x="2189061" y="3082248"/>
            <a:ext cx="2146693" cy="1462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816" t="10577" r="3368" b="18207"/>
          <a:stretch/>
        </p:blipFill>
        <p:spPr bwMode="auto">
          <a:xfrm>
            <a:off x="5894631" y="3163102"/>
            <a:ext cx="2049220" cy="135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5863" t="11123" b="11017"/>
          <a:stretch/>
        </p:blipFill>
        <p:spPr bwMode="auto">
          <a:xfrm>
            <a:off x="2160722" y="4776699"/>
            <a:ext cx="2064437" cy="130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l="8874" t="10033" r="2917" b="8337"/>
          <a:stretch/>
        </p:blipFill>
        <p:spPr bwMode="auto">
          <a:xfrm>
            <a:off x="5909931" y="4770610"/>
            <a:ext cx="1963385" cy="131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7789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Fiduciary Risk</a:t>
            </a:r>
            <a:endParaRPr lang="en-US" dirty="0"/>
          </a:p>
        </p:txBody>
      </p:sp>
      <p:sp>
        <p:nvSpPr>
          <p:cNvPr id="36" name="177 CuadroTexto">
            <a:hlinkClick r:id="" action="ppaction://noaction"/>
          </p:cNvPr>
          <p:cNvSpPr txBox="1"/>
          <p:nvPr/>
        </p:nvSpPr>
        <p:spPr bwMode="gray">
          <a:xfrm>
            <a:off x="616911" y="763200"/>
            <a:ext cx="1116000" cy="153888"/>
          </a:xfrm>
          <a:prstGeom prst="rect">
            <a:avLst/>
          </a:prstGeom>
          <a:noFill/>
        </p:spPr>
        <p:txBody>
          <a:bodyPr wrap="square" lIns="0" tIns="0" rIns="0" bIns="0" rtlCol="0">
            <a:spAutoFit/>
          </a:bodyPr>
          <a:lstStyle/>
          <a:p>
            <a:pPr algn="ctr" fontAlgn="auto">
              <a:spcBef>
                <a:spcPts val="0"/>
              </a:spcBef>
              <a:spcAft>
                <a:spcPts val="0"/>
              </a:spcAft>
            </a:pPr>
            <a:r>
              <a:rPr lang="en-GB" sz="1000" dirty="0" smtClean="0">
                <a:solidFill>
                  <a:prstClr val="white"/>
                </a:solidFill>
                <a:latin typeface="Arial" panose="020B0604020202020204" pitchFamily="34" charset="0"/>
                <a:cs typeface="Arial" panose="020B0604020202020204" pitchFamily="34" charset="0"/>
              </a:rPr>
              <a:t>Overview</a:t>
            </a:r>
            <a:endParaRPr lang="en-GB" sz="1000" dirty="0">
              <a:solidFill>
                <a:prstClr val="white"/>
              </a:solidFill>
              <a:latin typeface="Arial" panose="020B0604020202020204" pitchFamily="34" charset="0"/>
              <a:cs typeface="Arial" panose="020B0604020202020204" pitchFamily="34" charset="0"/>
            </a:endParaRPr>
          </a:p>
        </p:txBody>
      </p:sp>
      <p:sp>
        <p:nvSpPr>
          <p:cNvPr id="39" name="178 CuadroTexto">
            <a:hlinkClick r:id="" action="ppaction://noaction"/>
          </p:cNvPr>
          <p:cNvSpPr txBox="1"/>
          <p:nvPr/>
        </p:nvSpPr>
        <p:spPr bwMode="gray">
          <a:xfrm>
            <a:off x="1748642" y="763200"/>
            <a:ext cx="1116000" cy="153888"/>
          </a:xfrm>
          <a:prstGeom prst="rect">
            <a:avLst/>
          </a:prstGeom>
          <a:noFill/>
        </p:spPr>
        <p:txBody>
          <a:bodyPr wrap="square" lIns="0" tIns="0" rIns="0" bIns="0" rtlCol="0">
            <a:spAutoFit/>
          </a:bodyPr>
          <a:lstStyle/>
          <a:p>
            <a:pPr algn="ctr" fontAlgn="auto">
              <a:spcBef>
                <a:spcPts val="0"/>
              </a:spcBef>
              <a:spcAft>
                <a:spcPts val="0"/>
              </a:spcAft>
            </a:pPr>
            <a:r>
              <a:rPr lang="en-GB" sz="1000" b="1" dirty="0">
                <a:solidFill>
                  <a:prstClr val="white"/>
                </a:solidFill>
                <a:latin typeface="Arial" panose="020B0604020202020204" pitchFamily="34" charset="0"/>
                <a:cs typeface="Arial" panose="020B0604020202020204" pitchFamily="34" charset="0"/>
              </a:rPr>
              <a:t>Transactions</a:t>
            </a:r>
            <a:endParaRPr lang="en-GB" sz="1000" dirty="0">
              <a:solidFill>
                <a:prstClr val="white"/>
              </a:solidFill>
              <a:latin typeface="Arial" panose="020B0604020202020204" pitchFamily="34" charset="0"/>
              <a:cs typeface="Arial" panose="020B0604020202020204" pitchFamily="34" charset="0"/>
            </a:endParaRPr>
          </a:p>
        </p:txBody>
      </p:sp>
      <p:sp>
        <p:nvSpPr>
          <p:cNvPr id="40" name="179 CuadroTexto">
            <a:hlinkClick r:id="" action="ppaction://noaction"/>
          </p:cNvPr>
          <p:cNvSpPr txBox="1"/>
          <p:nvPr/>
        </p:nvSpPr>
        <p:spPr bwMode="gray">
          <a:xfrm>
            <a:off x="2891293" y="763200"/>
            <a:ext cx="1094920" cy="153888"/>
          </a:xfrm>
          <a:prstGeom prst="rect">
            <a:avLst/>
          </a:prstGeom>
          <a:noFill/>
        </p:spPr>
        <p:txBody>
          <a:bodyPr wrap="square" lIns="0" tIns="0" rIns="0" bIns="0" rtlCol="0">
            <a:spAutoFit/>
          </a:bodyPr>
          <a:lstStyle/>
          <a:p>
            <a:pPr algn="ctr" fontAlgn="auto">
              <a:spcBef>
                <a:spcPts val="0"/>
              </a:spcBef>
              <a:spcAft>
                <a:spcPts val="0"/>
              </a:spcAft>
            </a:pPr>
            <a:r>
              <a:rPr lang="en-GB" sz="1000" dirty="0">
                <a:solidFill>
                  <a:prstClr val="white"/>
                </a:solidFill>
                <a:latin typeface="Arial" panose="020B0604020202020204" pitchFamily="34" charset="0"/>
                <a:cs typeface="Arial" panose="020B0604020202020204" pitchFamily="34" charset="0"/>
              </a:rPr>
              <a:t>Suitability</a:t>
            </a:r>
          </a:p>
        </p:txBody>
      </p:sp>
      <p:sp>
        <p:nvSpPr>
          <p:cNvPr id="106" name="55 Rectángulo"/>
          <p:cNvSpPr/>
          <p:nvPr/>
        </p:nvSpPr>
        <p:spPr bwMode="gray">
          <a:xfrm>
            <a:off x="6024537" y="1227145"/>
            <a:ext cx="1243930" cy="276999"/>
          </a:xfrm>
          <a:prstGeom prst="rect">
            <a:avLst/>
          </a:prstGeom>
        </p:spPr>
        <p:txBody>
          <a:bodyPr wrap="none" lIns="0" tIns="0" rIns="0" bIns="0">
            <a:spAutoFit/>
          </a:bodyPr>
          <a:lstStyle/>
          <a:p>
            <a:pPr fontAlgn="auto">
              <a:spcBef>
                <a:spcPts val="0"/>
              </a:spcBef>
              <a:spcAft>
                <a:spcPts val="0"/>
              </a:spcAft>
            </a:pPr>
            <a:r>
              <a:rPr lang="en-GB" sz="1800" b="1" dirty="0" smtClean="0">
                <a:solidFill>
                  <a:srgbClr val="FF0000"/>
                </a:solidFill>
                <a:latin typeface="Arial" panose="020B0604020202020204" pitchFamily="34" charset="0"/>
                <a:cs typeface="Arial" panose="020B0604020202020204" pitchFamily="34" charset="0"/>
              </a:rPr>
              <a:t>Solicitation</a:t>
            </a:r>
            <a:endParaRPr lang="en-GB" sz="1800" b="1" dirty="0">
              <a:solidFill>
                <a:srgbClr val="FF0000"/>
              </a:solidFill>
              <a:latin typeface="Arial" panose="020B0604020202020204" pitchFamily="34" charset="0"/>
              <a:cs typeface="Arial" panose="020B0604020202020204" pitchFamily="34" charset="0"/>
            </a:endParaRPr>
          </a:p>
        </p:txBody>
      </p:sp>
      <p:sp>
        <p:nvSpPr>
          <p:cNvPr id="107" name="63 CuadroTexto"/>
          <p:cNvSpPr txBox="1"/>
          <p:nvPr/>
        </p:nvSpPr>
        <p:spPr bwMode="gray">
          <a:xfrm>
            <a:off x="723108" y="1227145"/>
            <a:ext cx="2848995" cy="276999"/>
          </a:xfrm>
          <a:prstGeom prst="rect">
            <a:avLst/>
          </a:prstGeom>
          <a:noFill/>
        </p:spPr>
        <p:txBody>
          <a:bodyPr wrap="square" lIns="0" tIns="0" rIns="0" bIns="0" rtlCol="0">
            <a:spAutoFit/>
          </a:bodyPr>
          <a:lstStyle/>
          <a:p>
            <a:pPr fontAlgn="auto">
              <a:spcBef>
                <a:spcPts val="0"/>
              </a:spcBef>
              <a:spcAft>
                <a:spcPts val="0"/>
              </a:spcAft>
            </a:pPr>
            <a:r>
              <a:rPr lang="en-GB" sz="1800" b="1" dirty="0">
                <a:solidFill>
                  <a:srgbClr val="FF0000"/>
                </a:solidFill>
                <a:latin typeface="Arial" panose="020B0604020202020204" pitchFamily="34" charset="0"/>
                <a:cs typeface="Arial" panose="020B0604020202020204" pitchFamily="34" charset="0"/>
              </a:rPr>
              <a:t>Pending Purchase Orders </a:t>
            </a:r>
          </a:p>
        </p:txBody>
      </p:sp>
      <p:cxnSp>
        <p:nvCxnSpPr>
          <p:cNvPr id="110" name="12 Conector recto"/>
          <p:cNvCxnSpPr/>
          <p:nvPr/>
        </p:nvCxnSpPr>
        <p:spPr bwMode="gray">
          <a:xfrm flipV="1">
            <a:off x="434500" y="1504144"/>
            <a:ext cx="3445917" cy="41194"/>
          </a:xfrm>
          <a:prstGeom prst="line">
            <a:avLst/>
          </a:prstGeom>
          <a:noFill/>
          <a:ln w="12700" cap="flat" cmpd="sng" algn="ctr">
            <a:solidFill>
              <a:srgbClr val="FF0000"/>
            </a:solidFill>
            <a:prstDash val="solid"/>
          </a:ln>
          <a:effectLst/>
        </p:spPr>
      </p:cxnSp>
      <p:cxnSp>
        <p:nvCxnSpPr>
          <p:cNvPr id="111" name="13 Conector recto"/>
          <p:cNvCxnSpPr/>
          <p:nvPr/>
        </p:nvCxnSpPr>
        <p:spPr bwMode="gray">
          <a:xfrm>
            <a:off x="4911431" y="1520578"/>
            <a:ext cx="3337219" cy="24760"/>
          </a:xfrm>
          <a:prstGeom prst="line">
            <a:avLst/>
          </a:prstGeom>
          <a:noFill/>
          <a:ln w="12700" cap="flat" cmpd="sng" algn="ctr">
            <a:solidFill>
              <a:srgbClr val="FF0000"/>
            </a:solidFill>
            <a:prstDash val="solid"/>
          </a:ln>
          <a:effectLst/>
        </p:spPr>
      </p:cxnSp>
      <p:cxnSp>
        <p:nvCxnSpPr>
          <p:cNvPr id="113" name="28 Conector recto"/>
          <p:cNvCxnSpPr/>
          <p:nvPr/>
        </p:nvCxnSpPr>
        <p:spPr bwMode="gray">
          <a:xfrm flipV="1">
            <a:off x="590548" y="1763113"/>
            <a:ext cx="2791866" cy="6836"/>
          </a:xfrm>
          <a:prstGeom prst="line">
            <a:avLst/>
          </a:prstGeom>
          <a:noFill/>
          <a:ln w="6350" cap="flat" cmpd="sng" algn="ctr">
            <a:solidFill>
              <a:srgbClr val="B2B2B2"/>
            </a:solidFill>
            <a:prstDash val="solid"/>
          </a:ln>
          <a:effectLst/>
        </p:spPr>
      </p:cxnSp>
      <p:cxnSp>
        <p:nvCxnSpPr>
          <p:cNvPr id="115" name="42 Conector recto"/>
          <p:cNvCxnSpPr/>
          <p:nvPr/>
        </p:nvCxnSpPr>
        <p:spPr bwMode="gray">
          <a:xfrm>
            <a:off x="4439852" y="1650397"/>
            <a:ext cx="0" cy="1908253"/>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3" name="13 Conector recto"/>
          <p:cNvCxnSpPr/>
          <p:nvPr/>
        </p:nvCxnSpPr>
        <p:spPr bwMode="gray">
          <a:xfrm>
            <a:off x="4302577" y="4181272"/>
            <a:ext cx="4558036" cy="0"/>
          </a:xfrm>
          <a:prstGeom prst="line">
            <a:avLst/>
          </a:prstGeom>
          <a:noFill/>
          <a:ln w="12700" cap="flat" cmpd="sng" algn="ctr">
            <a:solidFill>
              <a:srgbClr val="FF0000"/>
            </a:solidFill>
            <a:prstDash val="solid"/>
          </a:ln>
          <a:effectLst/>
        </p:spPr>
      </p:cxnSp>
      <p:sp>
        <p:nvSpPr>
          <p:cNvPr id="37" name="Rectangle 2"/>
          <p:cNvSpPr>
            <a:spLocks noChangeArrowheads="1"/>
          </p:cNvSpPr>
          <p:nvPr/>
        </p:nvSpPr>
        <p:spPr bwMode="auto">
          <a:xfrm>
            <a:off x="589758" y="1545338"/>
            <a:ext cx="29617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900" b="1" dirty="0" smtClean="0">
                <a:solidFill>
                  <a:srgbClr val="FF0000"/>
                </a:solidFill>
                <a:latin typeface="Arial" panose="020B0604020202020204" pitchFamily="34" charset="0"/>
                <a:cs typeface="Arial" panose="020B0604020202020204" pitchFamily="34" charset="0"/>
              </a:rPr>
              <a:t>18-month data </a:t>
            </a:r>
            <a:r>
              <a:rPr lang="en-US" sz="900" b="1" dirty="0">
                <a:solidFill>
                  <a:srgbClr val="FF0000"/>
                </a:solidFill>
                <a:latin typeface="Arial" panose="020B0604020202020204" pitchFamily="34" charset="0"/>
                <a:cs typeface="Arial" panose="020B0604020202020204" pitchFamily="34" charset="0"/>
              </a:rPr>
              <a:t>POs pending </a:t>
            </a:r>
            <a:endParaRPr lang="en-US" sz="900" b="1" dirty="0" smtClean="0">
              <a:solidFill>
                <a:srgbClr val="FF0000"/>
              </a:solidFill>
              <a:latin typeface="Arial" panose="020B0604020202020204" pitchFamily="34" charset="0"/>
              <a:cs typeface="Arial" panose="020B0604020202020204" pitchFamily="34" charset="0"/>
            </a:endParaRPr>
          </a:p>
        </p:txBody>
      </p:sp>
      <p:sp>
        <p:nvSpPr>
          <p:cNvPr id="41" name="47 CuadroTexto"/>
          <p:cNvSpPr txBox="1"/>
          <p:nvPr/>
        </p:nvSpPr>
        <p:spPr bwMode="gray">
          <a:xfrm>
            <a:off x="598968" y="3918174"/>
            <a:ext cx="3956013" cy="276999"/>
          </a:xfrm>
          <a:prstGeom prst="rect">
            <a:avLst/>
          </a:prstGeom>
          <a:noFill/>
        </p:spPr>
        <p:txBody>
          <a:bodyPr wrap="square" lIns="0" tIns="0" rIns="0" bIns="0" rtlCol="0">
            <a:spAutoFit/>
          </a:bodyPr>
          <a:lstStyle/>
          <a:p>
            <a:pPr fontAlgn="auto">
              <a:spcBef>
                <a:spcPts val="0"/>
              </a:spcBef>
              <a:spcAft>
                <a:spcPts val="0"/>
              </a:spcAft>
            </a:pPr>
            <a:r>
              <a:rPr lang="en-GB" sz="1800" b="1" dirty="0" smtClean="0">
                <a:solidFill>
                  <a:srgbClr val="FF0000"/>
                </a:solidFill>
                <a:latin typeface="Arial" panose="020B0604020202020204" pitchFamily="34" charset="0"/>
                <a:cs typeface="Arial" panose="020B0604020202020204" pitchFamily="34" charset="0"/>
              </a:rPr>
              <a:t>Transactions   </a:t>
            </a:r>
            <a:r>
              <a:rPr lang="en-GB" sz="1200" b="1" dirty="0" smtClean="0">
                <a:solidFill>
                  <a:srgbClr val="FF0000"/>
                </a:solidFill>
                <a:latin typeface="Arial" panose="020B0604020202020204" pitchFamily="34" charset="0"/>
                <a:cs typeface="Arial" panose="020B0604020202020204" pitchFamily="34" charset="0"/>
              </a:rPr>
              <a:t>2</a:t>
            </a:r>
            <a:r>
              <a:rPr lang="en-GB" sz="1200" b="1" baseline="30000" dirty="0" smtClean="0">
                <a:solidFill>
                  <a:srgbClr val="FF0000"/>
                </a:solidFill>
                <a:latin typeface="Arial" panose="020B0604020202020204" pitchFamily="34" charset="0"/>
                <a:cs typeface="Arial" panose="020B0604020202020204" pitchFamily="34" charset="0"/>
              </a:rPr>
              <a:t>nd</a:t>
            </a:r>
            <a:r>
              <a:rPr lang="en-GB" sz="1200" b="1" dirty="0" smtClean="0">
                <a:solidFill>
                  <a:srgbClr val="FF0000"/>
                </a:solidFill>
                <a:latin typeface="Arial" panose="020B0604020202020204" pitchFamily="34" charset="0"/>
                <a:cs typeface="Arial" panose="020B0604020202020204" pitchFamily="34" charset="0"/>
              </a:rPr>
              <a:t> Q 2016</a:t>
            </a:r>
            <a:endParaRPr lang="en-GB" sz="1200" b="1" dirty="0">
              <a:solidFill>
                <a:srgbClr val="FF0000"/>
              </a:solidFill>
              <a:latin typeface="Arial" panose="020B0604020202020204" pitchFamily="34" charset="0"/>
              <a:cs typeface="Arial" panose="020B0604020202020204" pitchFamily="34" charset="0"/>
            </a:endParaRPr>
          </a:p>
        </p:txBody>
      </p:sp>
      <p:cxnSp>
        <p:nvCxnSpPr>
          <p:cNvPr id="43" name="13 Conector recto"/>
          <p:cNvCxnSpPr/>
          <p:nvPr/>
        </p:nvCxnSpPr>
        <p:spPr bwMode="gray">
          <a:xfrm>
            <a:off x="607198" y="4178844"/>
            <a:ext cx="3960000" cy="0"/>
          </a:xfrm>
          <a:prstGeom prst="line">
            <a:avLst/>
          </a:prstGeom>
          <a:noFill/>
          <a:ln w="12700" cap="flat" cmpd="sng" algn="ctr">
            <a:solidFill>
              <a:srgbClr val="FF0000"/>
            </a:solidFill>
            <a:prstDash val="solid"/>
          </a:ln>
          <a:effectLst/>
        </p:spPr>
      </p:cxnSp>
      <p:sp>
        <p:nvSpPr>
          <p:cNvPr id="45" name="63 CuadroTexto"/>
          <p:cNvSpPr txBox="1"/>
          <p:nvPr/>
        </p:nvSpPr>
        <p:spPr bwMode="gray">
          <a:xfrm>
            <a:off x="5753417" y="4346972"/>
            <a:ext cx="577043" cy="169277"/>
          </a:xfrm>
          <a:prstGeom prst="rect">
            <a:avLst/>
          </a:prstGeom>
          <a:noFill/>
        </p:spPr>
        <p:txBody>
          <a:bodyPr wrap="square" lIns="0" tIns="0" rIns="0" bIns="0" rtlCol="0">
            <a:spAutoFit/>
          </a:bodyPr>
          <a:lstStyle/>
          <a:p>
            <a:r>
              <a:rPr lang="en-GB" sz="1100" b="1" dirty="0" smtClean="0">
                <a:solidFill>
                  <a:srgbClr val="FF0000"/>
                </a:solidFill>
                <a:latin typeface="Arial" panose="020B0604020202020204" pitchFamily="34" charset="0"/>
                <a:cs typeface="Arial" panose="020B0604020202020204" pitchFamily="34" charset="0"/>
              </a:rPr>
              <a:t>in $ MM</a:t>
            </a:r>
            <a:endParaRPr lang="en-GB" sz="1100" b="1" dirty="0">
              <a:solidFill>
                <a:srgbClr val="FF0000"/>
              </a:solidFill>
              <a:latin typeface="Arial" panose="020B0604020202020204" pitchFamily="34" charset="0"/>
              <a:cs typeface="Arial" panose="020B0604020202020204" pitchFamily="34" charset="0"/>
            </a:endParaRPr>
          </a:p>
        </p:txBody>
      </p:sp>
      <p:sp>
        <p:nvSpPr>
          <p:cNvPr id="46" name="63 CuadroTexto"/>
          <p:cNvSpPr txBox="1"/>
          <p:nvPr/>
        </p:nvSpPr>
        <p:spPr bwMode="gray">
          <a:xfrm>
            <a:off x="7021880" y="4344730"/>
            <a:ext cx="1455369" cy="161583"/>
          </a:xfrm>
          <a:prstGeom prst="rect">
            <a:avLst/>
          </a:prstGeom>
          <a:noFill/>
        </p:spPr>
        <p:txBody>
          <a:bodyPr wrap="square" lIns="0" tIns="0" rIns="0" bIns="0" rtlCol="0">
            <a:spAutoFit/>
          </a:bodyPr>
          <a:lstStyle/>
          <a:p>
            <a:r>
              <a:rPr lang="en-GB" sz="1050" b="1" dirty="0" smtClean="0">
                <a:solidFill>
                  <a:srgbClr val="FF0000"/>
                </a:solidFill>
                <a:latin typeface="Arial" panose="020B0604020202020204" pitchFamily="34" charset="0"/>
                <a:cs typeface="Arial" panose="020B0604020202020204" pitchFamily="34" charset="0"/>
              </a:rPr>
              <a:t>Transactions</a:t>
            </a:r>
            <a:endParaRPr lang="en-GB" sz="1050" b="1" dirty="0">
              <a:solidFill>
                <a:srgbClr val="FF0000"/>
              </a:solidFill>
              <a:latin typeface="Arial" panose="020B0604020202020204" pitchFamily="34" charset="0"/>
              <a:cs typeface="Arial" panose="020B0604020202020204" pitchFamily="34" charset="0"/>
            </a:endParaRPr>
          </a:p>
        </p:txBody>
      </p:sp>
      <p:cxnSp>
        <p:nvCxnSpPr>
          <p:cNvPr id="86" name="42 Conector recto"/>
          <p:cNvCxnSpPr/>
          <p:nvPr/>
        </p:nvCxnSpPr>
        <p:spPr bwMode="gray">
          <a:xfrm>
            <a:off x="6084944" y="1784334"/>
            <a:ext cx="0" cy="1908253"/>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sp>
        <p:nvSpPr>
          <p:cNvPr id="50" name="63 CuadroTexto"/>
          <p:cNvSpPr txBox="1"/>
          <p:nvPr/>
        </p:nvSpPr>
        <p:spPr bwMode="gray">
          <a:xfrm>
            <a:off x="1030969" y="4350424"/>
            <a:ext cx="577043" cy="169277"/>
          </a:xfrm>
          <a:prstGeom prst="rect">
            <a:avLst/>
          </a:prstGeom>
          <a:noFill/>
        </p:spPr>
        <p:txBody>
          <a:bodyPr wrap="square" lIns="0" tIns="0" rIns="0" bIns="0" rtlCol="0">
            <a:spAutoFit/>
          </a:bodyPr>
          <a:lstStyle/>
          <a:p>
            <a:r>
              <a:rPr lang="en-GB" sz="1100" b="1" dirty="0" smtClean="0">
                <a:solidFill>
                  <a:srgbClr val="FF0000"/>
                </a:solidFill>
                <a:latin typeface="Arial" panose="020B0604020202020204" pitchFamily="34" charset="0"/>
                <a:cs typeface="Arial" panose="020B0604020202020204" pitchFamily="34" charset="0"/>
              </a:rPr>
              <a:t>in MM</a:t>
            </a:r>
            <a:endParaRPr lang="en-GB" sz="1100" b="1" dirty="0">
              <a:solidFill>
                <a:srgbClr val="FF0000"/>
              </a:solidFill>
              <a:latin typeface="Arial" panose="020B0604020202020204" pitchFamily="34" charset="0"/>
              <a:cs typeface="Arial" panose="020B0604020202020204" pitchFamily="34" charset="0"/>
            </a:endParaRPr>
          </a:p>
        </p:txBody>
      </p:sp>
      <p:sp>
        <p:nvSpPr>
          <p:cNvPr id="51" name="63 CuadroTexto"/>
          <p:cNvSpPr txBox="1"/>
          <p:nvPr/>
        </p:nvSpPr>
        <p:spPr bwMode="gray">
          <a:xfrm>
            <a:off x="2356581" y="4348182"/>
            <a:ext cx="830256" cy="338554"/>
          </a:xfrm>
          <a:prstGeom prst="rect">
            <a:avLst/>
          </a:prstGeom>
          <a:noFill/>
        </p:spPr>
        <p:txBody>
          <a:bodyPr wrap="square" lIns="0" tIns="0" rIns="0" bIns="0" rtlCol="0">
            <a:spAutoFit/>
          </a:bodyPr>
          <a:lstStyle/>
          <a:p>
            <a:r>
              <a:rPr lang="en-GB" sz="1100" b="1" dirty="0" smtClean="0">
                <a:solidFill>
                  <a:srgbClr val="FF0000"/>
                </a:solidFill>
                <a:latin typeface="Arial" panose="020B0604020202020204" pitchFamily="34" charset="0"/>
                <a:cs typeface="Arial" panose="020B0604020202020204" pitchFamily="34" charset="0"/>
              </a:rPr>
              <a:t>Transactions</a:t>
            </a:r>
            <a:endParaRPr lang="en-GB" sz="1100" b="1" dirty="0">
              <a:solidFill>
                <a:srgbClr val="FF0000"/>
              </a:solidFill>
              <a:latin typeface="Arial" panose="020B0604020202020204" pitchFamily="34" charset="0"/>
              <a:cs typeface="Arial" panose="020B0604020202020204" pitchFamily="34" charset="0"/>
            </a:endParaRPr>
          </a:p>
        </p:txBody>
      </p:sp>
      <p:pic>
        <p:nvPicPr>
          <p:cNvPr id="3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500" y="1895376"/>
            <a:ext cx="3631401" cy="202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3982" t="19742" b="13183"/>
          <a:stretch/>
        </p:blipFill>
        <p:spPr bwMode="auto">
          <a:xfrm>
            <a:off x="573461" y="4562966"/>
            <a:ext cx="4191297" cy="1339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10074" t="10570" r="3534" b="10595"/>
          <a:stretch/>
        </p:blipFill>
        <p:spPr bwMode="auto">
          <a:xfrm>
            <a:off x="5023056" y="4603673"/>
            <a:ext cx="3704272" cy="129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056" y="1660753"/>
            <a:ext cx="3149394" cy="2500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23789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smtClean="0"/>
              <a:t>Fiduciary Risk</a:t>
            </a:r>
            <a:endParaRPr lang="en-US" dirty="0"/>
          </a:p>
        </p:txBody>
      </p:sp>
      <p:sp>
        <p:nvSpPr>
          <p:cNvPr id="38" name="178 CuadroTexto">
            <a:hlinkClick r:id="" action="ppaction://noaction"/>
          </p:cNvPr>
          <p:cNvSpPr txBox="1"/>
          <p:nvPr/>
        </p:nvSpPr>
        <p:spPr bwMode="gray">
          <a:xfrm>
            <a:off x="1748642" y="763200"/>
            <a:ext cx="1116000" cy="153888"/>
          </a:xfrm>
          <a:prstGeom prst="rect">
            <a:avLst/>
          </a:prstGeom>
          <a:noFill/>
        </p:spPr>
        <p:txBody>
          <a:bodyPr wrap="square" lIns="0" tIns="0" rIns="0" bIns="0" rtlCol="0">
            <a:spAutoFit/>
          </a:bodyPr>
          <a:lstStyle/>
          <a:p>
            <a:pPr algn="ctr" fontAlgn="auto">
              <a:spcBef>
                <a:spcPts val="0"/>
              </a:spcBef>
              <a:spcAft>
                <a:spcPts val="0"/>
              </a:spcAft>
            </a:pPr>
            <a:r>
              <a:rPr lang="en-GB" sz="1000" dirty="0">
                <a:solidFill>
                  <a:prstClr val="white"/>
                </a:solidFill>
                <a:latin typeface="Arial" panose="020B0604020202020204" pitchFamily="34" charset="0"/>
                <a:cs typeface="Arial" panose="020B0604020202020204" pitchFamily="34" charset="0"/>
              </a:rPr>
              <a:t>Transactions</a:t>
            </a:r>
          </a:p>
        </p:txBody>
      </p:sp>
      <p:sp>
        <p:nvSpPr>
          <p:cNvPr id="39" name="179 CuadroTexto">
            <a:hlinkClick r:id="" action="ppaction://noaction"/>
          </p:cNvPr>
          <p:cNvSpPr txBox="1"/>
          <p:nvPr/>
        </p:nvSpPr>
        <p:spPr bwMode="gray">
          <a:xfrm>
            <a:off x="2891293" y="763200"/>
            <a:ext cx="1094920" cy="153888"/>
          </a:xfrm>
          <a:prstGeom prst="rect">
            <a:avLst/>
          </a:prstGeom>
          <a:noFill/>
        </p:spPr>
        <p:txBody>
          <a:bodyPr wrap="square" lIns="0" tIns="0" rIns="0" bIns="0" rtlCol="0">
            <a:spAutoFit/>
          </a:bodyPr>
          <a:lstStyle/>
          <a:p>
            <a:pPr algn="ctr" fontAlgn="auto">
              <a:spcBef>
                <a:spcPts val="0"/>
              </a:spcBef>
              <a:spcAft>
                <a:spcPts val="0"/>
              </a:spcAft>
            </a:pPr>
            <a:r>
              <a:rPr lang="en-GB" sz="1000" b="1" dirty="0">
                <a:solidFill>
                  <a:prstClr val="white"/>
                </a:solidFill>
                <a:latin typeface="Arial" panose="020B0604020202020204" pitchFamily="34" charset="0"/>
                <a:cs typeface="Arial" panose="020B0604020202020204" pitchFamily="34" charset="0"/>
              </a:rPr>
              <a:t>Suitability</a:t>
            </a:r>
            <a:endParaRPr lang="en-GB" sz="1000" dirty="0">
              <a:solidFill>
                <a:prstClr val="white"/>
              </a:solidFill>
              <a:latin typeface="Arial" panose="020B0604020202020204" pitchFamily="34" charset="0"/>
              <a:cs typeface="Arial" panose="020B0604020202020204" pitchFamily="34" charset="0"/>
            </a:endParaRPr>
          </a:p>
        </p:txBody>
      </p:sp>
      <p:sp>
        <p:nvSpPr>
          <p:cNvPr id="28" name="17 CuadroTexto">
            <a:hlinkClick r:id="rId3" action="ppaction://hlinksldjump"/>
          </p:cNvPr>
          <p:cNvSpPr txBox="1"/>
          <p:nvPr/>
        </p:nvSpPr>
        <p:spPr bwMode="gray">
          <a:xfrm>
            <a:off x="609911" y="216571"/>
            <a:ext cx="3565849" cy="153888"/>
          </a:xfrm>
          <a:prstGeom prst="rect">
            <a:avLst/>
          </a:prstGeom>
          <a:noFill/>
        </p:spPr>
        <p:txBody>
          <a:bodyPr wrap="square" lIns="0" tIns="0" rIns="0" bIns="0" rtlCol="0">
            <a:spAutoFit/>
          </a:bodyPr>
          <a:lstStyle/>
          <a:p>
            <a:pPr algn="ctr" fontAlgn="auto">
              <a:spcBef>
                <a:spcPts val="0"/>
              </a:spcBef>
              <a:spcAft>
                <a:spcPts val="0"/>
              </a:spcAft>
            </a:pPr>
            <a:endParaRPr lang="en-GB" sz="1000" b="1" dirty="0">
              <a:solidFill>
                <a:prstClr val="white"/>
              </a:solidFill>
              <a:latin typeface="Arial" panose="020B0604020202020204" pitchFamily="34" charset="0"/>
              <a:cs typeface="Arial" panose="020B0604020202020204" pitchFamily="34" charset="0"/>
            </a:endParaRPr>
          </a:p>
        </p:txBody>
      </p:sp>
      <p:sp>
        <p:nvSpPr>
          <p:cNvPr id="26" name="14 CuadroTexto"/>
          <p:cNvSpPr txBox="1"/>
          <p:nvPr/>
        </p:nvSpPr>
        <p:spPr bwMode="gray">
          <a:xfrm>
            <a:off x="597888" y="1238129"/>
            <a:ext cx="5460012" cy="307777"/>
          </a:xfrm>
          <a:prstGeom prst="rect">
            <a:avLst/>
          </a:prstGeom>
          <a:noFill/>
        </p:spPr>
        <p:txBody>
          <a:bodyPr wrap="square" lIns="0" tIns="0" rIns="0" bIns="0" rtlCol="0" anchor="ctr">
            <a:spAutoFit/>
          </a:bodyPr>
          <a:lstStyle/>
          <a:p>
            <a:pPr fontAlgn="auto">
              <a:spcBef>
                <a:spcPts val="0"/>
              </a:spcBef>
              <a:spcAft>
                <a:spcPts val="0"/>
              </a:spcAft>
            </a:pPr>
            <a:r>
              <a:rPr lang="en-GB" sz="2000" b="1" dirty="0" smtClean="0">
                <a:solidFill>
                  <a:srgbClr val="FF0000"/>
                </a:solidFill>
                <a:latin typeface="Arial" panose="020B0604020202020204" pitchFamily="34" charset="0"/>
                <a:cs typeface="Arial" panose="020B0604020202020204" pitchFamily="34" charset="0"/>
              </a:rPr>
              <a:t>Clients with Missing Profiles</a:t>
            </a:r>
            <a:endParaRPr lang="en-GB" sz="1200" b="1" dirty="0">
              <a:solidFill>
                <a:srgbClr val="FF0000"/>
              </a:solidFill>
              <a:latin typeface="Arial" panose="020B0604020202020204" pitchFamily="34" charset="0"/>
              <a:cs typeface="Arial" panose="020B0604020202020204" pitchFamily="34" charset="0"/>
            </a:endParaRPr>
          </a:p>
        </p:txBody>
      </p:sp>
      <p:cxnSp>
        <p:nvCxnSpPr>
          <p:cNvPr id="29" name="12 Conector recto"/>
          <p:cNvCxnSpPr/>
          <p:nvPr/>
        </p:nvCxnSpPr>
        <p:spPr bwMode="gray">
          <a:xfrm>
            <a:off x="604118" y="1520578"/>
            <a:ext cx="8244000" cy="0"/>
          </a:xfrm>
          <a:prstGeom prst="line">
            <a:avLst/>
          </a:prstGeom>
          <a:noFill/>
          <a:ln w="12700" cap="flat" cmpd="sng" algn="ctr">
            <a:solidFill>
              <a:srgbClr val="FF0000"/>
            </a:solidFill>
            <a:prstDash val="solid"/>
          </a:ln>
          <a:effectLst/>
        </p:spPr>
      </p:cxnSp>
      <p:cxnSp>
        <p:nvCxnSpPr>
          <p:cNvPr id="21" name="12 Conector recto"/>
          <p:cNvCxnSpPr/>
          <p:nvPr/>
        </p:nvCxnSpPr>
        <p:spPr bwMode="gray">
          <a:xfrm>
            <a:off x="601402" y="4016046"/>
            <a:ext cx="8244000" cy="0"/>
          </a:xfrm>
          <a:prstGeom prst="line">
            <a:avLst/>
          </a:prstGeom>
          <a:noFill/>
          <a:ln w="12700" cap="flat" cmpd="sng" algn="ctr">
            <a:solidFill>
              <a:srgbClr val="FF0000"/>
            </a:solidFill>
            <a:prstDash val="solid"/>
          </a:ln>
          <a:effectLst/>
        </p:spPr>
      </p:cxnSp>
      <p:sp>
        <p:nvSpPr>
          <p:cNvPr id="42" name="12 CuadroTexto"/>
          <p:cNvSpPr txBox="1"/>
          <p:nvPr/>
        </p:nvSpPr>
        <p:spPr bwMode="gray">
          <a:xfrm>
            <a:off x="597888" y="3814903"/>
            <a:ext cx="5068125" cy="252377"/>
          </a:xfrm>
          <a:prstGeom prst="rect">
            <a:avLst/>
          </a:prstGeom>
          <a:noFill/>
        </p:spPr>
        <p:txBody>
          <a:bodyPr wrap="square" lIns="0" tIns="0" rIns="0" bIns="0" rtlCol="0">
            <a:spAutoFit/>
          </a:bodyPr>
          <a:lstStyle/>
          <a:p>
            <a:pPr fontAlgn="auto">
              <a:lnSpc>
                <a:spcPct val="80000"/>
              </a:lnSpc>
              <a:spcBef>
                <a:spcPts val="0"/>
              </a:spcBef>
              <a:spcAft>
                <a:spcPts val="0"/>
              </a:spcAft>
            </a:pPr>
            <a:r>
              <a:rPr lang="en-GB" sz="2000" b="1" dirty="0" smtClean="0">
                <a:solidFill>
                  <a:srgbClr val="FF0000"/>
                </a:solidFill>
                <a:latin typeface="Arial" panose="020B0604020202020204" pitchFamily="34" charset="0"/>
                <a:cs typeface="Arial" panose="020B0604020202020204" pitchFamily="34" charset="0"/>
              </a:rPr>
              <a:t>Clients Exceeded REQ &amp; Emerging</a:t>
            </a:r>
          </a:p>
        </p:txBody>
      </p:sp>
      <p:pic>
        <p:nvPicPr>
          <p:cNvPr id="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889" y="4607407"/>
            <a:ext cx="3394322" cy="115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9811" r="18748"/>
          <a:stretch>
            <a:fillRect/>
          </a:stretch>
        </p:blipFill>
        <p:spPr bwMode="auto">
          <a:xfrm>
            <a:off x="7246096" y="4306481"/>
            <a:ext cx="1707382" cy="1714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930" y="4116741"/>
            <a:ext cx="3551166" cy="213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864" y="1623423"/>
            <a:ext cx="3395934" cy="204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0378" y="1705739"/>
            <a:ext cx="4078410" cy="191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96641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GB" dirty="0">
                <a:ea typeface="Verdana" panose="020B0604030504040204" pitchFamily="34" charset="0"/>
                <a:cs typeface="Verdana" panose="020B0604030504040204" pitchFamily="34" charset="0"/>
              </a:rPr>
              <a:t>Discretionary </a:t>
            </a:r>
            <a:r>
              <a:rPr lang="en-GB" dirty="0" smtClean="0">
                <a:ea typeface="Verdana" panose="020B0604030504040204" pitchFamily="34" charset="0"/>
                <a:cs typeface="Verdana" panose="020B0604030504040204" pitchFamily="34" charset="0"/>
              </a:rPr>
              <a:t>Models limits</a:t>
            </a:r>
            <a:endParaRPr lang="en-US" dirty="0"/>
          </a:p>
        </p:txBody>
      </p:sp>
      <p:sp>
        <p:nvSpPr>
          <p:cNvPr id="3" name="55 CuadroTexto"/>
          <p:cNvSpPr txBox="1"/>
          <p:nvPr/>
        </p:nvSpPr>
        <p:spPr bwMode="gray">
          <a:xfrm>
            <a:off x="313592" y="1260296"/>
            <a:ext cx="8468443" cy="246221"/>
          </a:xfrm>
          <a:prstGeom prst="rect">
            <a:avLst/>
          </a:prstGeom>
          <a:noFill/>
        </p:spPr>
        <p:txBody>
          <a:bodyPr wrap="square" lIns="0" tIns="0" rIns="0" bIns="0" rtlCol="0">
            <a:spAutoFit/>
          </a:bodyPr>
          <a:lstStyle/>
          <a:p>
            <a:r>
              <a:rPr lang="en-GB" sz="1600" b="1" dirty="0" smtClean="0">
                <a:solidFill>
                  <a:srgbClr val="E60000"/>
                </a:solidFill>
                <a:ea typeface="Verdana" panose="020B0604030504040204" pitchFamily="34" charset="0"/>
                <a:cs typeface="Verdana" panose="020B0604030504040204" pitchFamily="34" charset="0"/>
              </a:rPr>
              <a:t>Current Excesses' Under Review</a:t>
            </a:r>
            <a:endParaRPr lang="en-GB" sz="1600" b="1" baseline="30000" dirty="0" smtClean="0">
              <a:solidFill>
                <a:srgbClr val="E60000"/>
              </a:solidFill>
              <a:ea typeface="Verdana" panose="020B0604030504040204" pitchFamily="34" charset="0"/>
              <a:cs typeface="Verdana" panose="020B0604030504040204" pitchFamily="34" charset="0"/>
            </a:endParaRPr>
          </a:p>
        </p:txBody>
      </p:sp>
      <p:pic>
        <p:nvPicPr>
          <p:cNvPr id="1435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92" y="1581149"/>
            <a:ext cx="8464317"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713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457200" y="958882"/>
            <a:ext cx="8220075" cy="5560301"/>
            <a:chOff x="480651" y="914400"/>
            <a:chExt cx="7884244" cy="5867400"/>
          </a:xfrm>
        </p:grpSpPr>
        <p:grpSp>
          <p:nvGrpSpPr>
            <p:cNvPr id="3" name="Group 2"/>
            <p:cNvGrpSpPr/>
            <p:nvPr/>
          </p:nvGrpSpPr>
          <p:grpSpPr>
            <a:xfrm>
              <a:off x="480651" y="4231200"/>
              <a:ext cx="7884244" cy="596759"/>
              <a:chOff x="589837" y="1071088"/>
              <a:chExt cx="9220185" cy="657954"/>
            </a:xfrm>
          </p:grpSpPr>
          <p:sp>
            <p:nvSpPr>
              <p:cNvPr id="44"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5" name="40 CuadroTexto"/>
              <p:cNvSpPr txBox="1">
                <a:spLocks/>
              </p:cNvSpPr>
              <p:nvPr/>
            </p:nvSpPr>
            <p:spPr>
              <a:xfrm>
                <a:off x="1461058" y="1115940"/>
                <a:ext cx="8348964" cy="537831"/>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Operational Risk</a:t>
                </a:r>
                <a:endParaRPr lang="en-US" sz="1600" b="1" dirty="0">
                  <a:latin typeface="Arial" panose="020B0604020202020204" pitchFamily="34" charset="0"/>
                  <a:cs typeface="Arial" panose="020B0604020202020204" pitchFamily="34" charset="0"/>
                </a:endParaRPr>
              </a:p>
            </p:txBody>
          </p:sp>
          <p:sp>
            <p:nvSpPr>
              <p:cNvPr id="42"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3" name="39 CuadroTexto"/>
              <p:cNvSpPr txBox="1"/>
              <p:nvPr/>
            </p:nvSpPr>
            <p:spPr>
              <a:xfrm>
                <a:off x="754390" y="1230398"/>
                <a:ext cx="405248" cy="339338"/>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5</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nvGrpSpPr>
            <p:cNvPr id="46" name="Group 45"/>
            <p:cNvGrpSpPr/>
            <p:nvPr/>
          </p:nvGrpSpPr>
          <p:grpSpPr>
            <a:xfrm>
              <a:off x="480651" y="1554801"/>
              <a:ext cx="7884244" cy="618999"/>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Executive Summary, Highlights &amp; Risk Appetite Statement Update</a:t>
                  </a: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1</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53" name="Group 52"/>
            <p:cNvGrpSpPr/>
            <p:nvPr/>
          </p:nvGrpSpPr>
          <p:grpSpPr>
            <a:xfrm>
              <a:off x="480651" y="2250000"/>
              <a:ext cx="7884244" cy="568785"/>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Credit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2</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0" name="Group 59"/>
            <p:cNvGrpSpPr/>
            <p:nvPr/>
          </p:nvGrpSpPr>
          <p:grpSpPr>
            <a:xfrm>
              <a:off x="480651" y="2900415"/>
              <a:ext cx="7884244" cy="568785"/>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Financial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3</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7" name="Group 66"/>
            <p:cNvGrpSpPr/>
            <p:nvPr/>
          </p:nvGrpSpPr>
          <p:grpSpPr>
            <a:xfrm>
              <a:off x="480651" y="3586215"/>
              <a:ext cx="7884244" cy="568785"/>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Fiduciary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4</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74" name="Group 73"/>
            <p:cNvGrpSpPr/>
            <p:nvPr/>
          </p:nvGrpSpPr>
          <p:grpSpPr>
            <a:xfrm>
              <a:off x="480651" y="4896081"/>
              <a:ext cx="7884244" cy="568785"/>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Compliance 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6</a:t>
                  </a:r>
                </a:p>
              </p:txBody>
            </p:sp>
          </p:grpSp>
        </p:grpSp>
        <p:grpSp>
          <p:nvGrpSpPr>
            <p:cNvPr id="81" name="Group 80"/>
            <p:cNvGrpSpPr/>
            <p:nvPr/>
          </p:nvGrpSpPr>
          <p:grpSpPr>
            <a:xfrm>
              <a:off x="480651" y="5566232"/>
              <a:ext cx="7884244" cy="568785"/>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Policies and Procedures</a:t>
                  </a:r>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7</a:t>
                  </a:r>
                </a:p>
              </p:txBody>
            </p:sp>
          </p:grpSp>
        </p:grpSp>
        <p:grpSp>
          <p:nvGrpSpPr>
            <p:cNvPr id="88" name="Group 87"/>
            <p:cNvGrpSpPr/>
            <p:nvPr/>
          </p:nvGrpSpPr>
          <p:grpSpPr>
            <a:xfrm>
              <a:off x="480651" y="6213015"/>
              <a:ext cx="7884244" cy="568785"/>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Model Risk Management</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8</a:t>
                  </a:r>
                </a:p>
              </p:txBody>
            </p:sp>
          </p:grpSp>
        </p:grpSp>
        <p:grpSp>
          <p:nvGrpSpPr>
            <p:cNvPr id="95" name="Group 94"/>
            <p:cNvGrpSpPr/>
            <p:nvPr/>
          </p:nvGrpSpPr>
          <p:grpSpPr>
            <a:xfrm>
              <a:off x="480651" y="914400"/>
              <a:ext cx="7884244" cy="618999"/>
              <a:chOff x="629003" y="4047066"/>
              <a:chExt cx="7854060" cy="518324"/>
            </a:xfrm>
          </p:grpSpPr>
          <p:grpSp>
            <p:nvGrpSpPr>
              <p:cNvPr id="96" name="Group 95"/>
              <p:cNvGrpSpPr/>
              <p:nvPr/>
            </p:nvGrpSpPr>
            <p:grpSpPr>
              <a:xfrm>
                <a:off x="1053953" y="4069189"/>
                <a:ext cx="7429110" cy="474078"/>
                <a:chOff x="1053953" y="3873362"/>
                <a:chExt cx="7429110" cy="474078"/>
              </a:xfrm>
            </p:grpSpPr>
            <p:sp>
              <p:nvSpPr>
                <p:cNvPr id="100"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1"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000" b="1" kern="0" dirty="0">
                    <a:latin typeface="Arial" panose="020B0604020202020204" pitchFamily="34" charset="0"/>
                    <a:cs typeface="Arial" panose="020B0604020202020204" pitchFamily="34" charset="0"/>
                  </a:endParaRPr>
                </a:p>
              </p:txBody>
            </p:sp>
          </p:grpSp>
          <p:grpSp>
            <p:nvGrpSpPr>
              <p:cNvPr id="97" name="37 Grupo"/>
              <p:cNvGrpSpPr/>
              <p:nvPr/>
            </p:nvGrpSpPr>
            <p:grpSpPr>
              <a:xfrm>
                <a:off x="629003" y="4047066"/>
                <a:ext cx="625545" cy="518324"/>
                <a:chOff x="1554076" y="1086644"/>
                <a:chExt cx="792088" cy="792088"/>
              </a:xfrm>
              <a:solidFill>
                <a:schemeClr val="bg1">
                  <a:lumMod val="75000"/>
                </a:schemeClr>
              </a:solidFill>
            </p:grpSpPr>
            <p:sp>
              <p:nvSpPr>
                <p:cNvPr id="98"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9"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spTree>
    <p:extLst>
      <p:ext uri="{BB962C8B-B14F-4D97-AF65-F5344CB8AC3E}">
        <p14:creationId xmlns:p14="http://schemas.microsoft.com/office/powerpoint/2010/main" val="31861498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79238615"/>
              </p:ext>
            </p:extLst>
          </p:nvPr>
        </p:nvGraphicFramePr>
        <p:xfrm>
          <a:off x="323850" y="1095375"/>
          <a:ext cx="8462023" cy="1682245"/>
        </p:xfrm>
        <a:graphic>
          <a:graphicData uri="http://schemas.openxmlformats.org/drawingml/2006/table">
            <a:tbl>
              <a:tblPr firstRow="1" bandRow="1">
                <a:tableStyleId>{5C22544A-7EE6-4342-B048-85BDC9FD1C3A}</a:tableStyleId>
              </a:tblPr>
              <a:tblGrid>
                <a:gridCol w="8462023"/>
              </a:tblGrid>
              <a:tr h="240163">
                <a:tc>
                  <a:txBody>
                    <a:bodyPr/>
                    <a:lstStyle/>
                    <a:p>
                      <a:pPr algn="ctr"/>
                      <a:r>
                        <a:rPr lang="en-US" sz="1400" dirty="0" smtClean="0">
                          <a:latin typeface="Arial" panose="020B0604020202020204" pitchFamily="34" charset="0"/>
                          <a:cs typeface="Arial" panose="020B0604020202020204" pitchFamily="34" charset="0"/>
                        </a:rPr>
                        <a:t>Executive Summary</a:t>
                      </a:r>
                      <a:endParaRPr lang="en-US" sz="1400" dirty="0">
                        <a:latin typeface="Arial" panose="020B0604020202020204" pitchFamily="34" charset="0"/>
                        <a:cs typeface="Arial" panose="020B0604020202020204" pitchFamily="34" charset="0"/>
                      </a:endParaRPr>
                    </a:p>
                  </a:txBody>
                  <a:tcPr>
                    <a:solidFill>
                      <a:schemeClr val="bg1">
                        <a:lumMod val="65000"/>
                      </a:schemeClr>
                    </a:solidFill>
                  </a:tcPr>
                </a:tc>
              </a:tr>
              <a:tr h="210142">
                <a:tc>
                  <a:txBody>
                    <a:bodyPr/>
                    <a:lstStyle/>
                    <a:p>
                      <a:pPr marL="171450" marR="0" indent="-171450" algn="l" defTabSz="914400" rtl="0" eaLnBrk="1" fontAlgn="auto" latinLnBrk="0" hangingPunct="1">
                        <a:lnSpc>
                          <a:spcPct val="100000"/>
                        </a:lnSpc>
                        <a:spcBef>
                          <a:spcPts val="0"/>
                        </a:spcBef>
                        <a:spcAft>
                          <a:spcPts val="600"/>
                        </a:spcAft>
                        <a:buClr>
                          <a:srgbClr val="FF0000"/>
                        </a:buClr>
                        <a:buSzTx/>
                        <a:buFont typeface="Wingdings" panose="05000000000000000000" pitchFamily="2" charset="2"/>
                        <a:buChar char="§"/>
                        <a:tabLst/>
                        <a:defRPr/>
                      </a:pPr>
                      <a:r>
                        <a:rPr lang="en-US" sz="1200" kern="0" dirty="0" smtClean="0">
                          <a:solidFill>
                            <a:schemeClr val="tx1"/>
                          </a:solidFill>
                          <a:latin typeface="Arial" panose="020B0604020202020204" pitchFamily="34" charset="0"/>
                          <a:cs typeface="Arial" panose="020B0604020202020204" pitchFamily="34" charset="0"/>
                        </a:rPr>
                        <a:t>All Operational Risk Appetite</a:t>
                      </a:r>
                      <a:r>
                        <a:rPr lang="en-US" sz="1200" kern="0" baseline="0" dirty="0" smtClean="0">
                          <a:solidFill>
                            <a:schemeClr val="tx1"/>
                          </a:solidFill>
                          <a:latin typeface="Arial" panose="020B0604020202020204" pitchFamily="34" charset="0"/>
                          <a:cs typeface="Arial" panose="020B0604020202020204" pitchFamily="34" charset="0"/>
                        </a:rPr>
                        <a:t> metrics are in green status.</a:t>
                      </a:r>
                      <a:endParaRPr lang="en-US" sz="1200" kern="0" dirty="0" smtClean="0">
                        <a:solidFill>
                          <a:schemeClr val="tx1"/>
                        </a:solidFill>
                        <a:latin typeface="Arial" panose="020B0604020202020204" pitchFamily="34" charset="0"/>
                        <a:cs typeface="Arial" panose="020B0604020202020204" pitchFamily="34" charset="0"/>
                      </a:endParaRPr>
                    </a:p>
                  </a:txBody>
                  <a:tcPr marT="0" marB="0" anchor="ctr">
                    <a:solidFill>
                      <a:schemeClr val="bg1">
                        <a:lumMod val="95000"/>
                      </a:schemeClr>
                    </a:solidFill>
                  </a:tcPr>
                </a:tc>
              </a:tr>
              <a:tr h="225153">
                <a:tc>
                  <a:txBody>
                    <a:bodyPr/>
                    <a:lstStyle/>
                    <a:p>
                      <a:pPr marL="171450" marR="0" indent="-171450" algn="l" defTabSz="914400" rtl="0" eaLnBrk="1" fontAlgn="auto" latinLnBrk="0" hangingPunct="1">
                        <a:lnSpc>
                          <a:spcPct val="100000"/>
                        </a:lnSpc>
                        <a:spcBef>
                          <a:spcPts val="0"/>
                        </a:spcBef>
                        <a:spcAft>
                          <a:spcPts val="600"/>
                        </a:spcAft>
                        <a:buClr>
                          <a:srgbClr val="FF0000"/>
                        </a:buClr>
                        <a:buSzTx/>
                        <a:buFont typeface="Wingdings" panose="05000000000000000000" pitchFamily="2" charset="2"/>
                        <a:buChar char="§"/>
                        <a:tabLst/>
                        <a:defRPr/>
                      </a:pPr>
                      <a:r>
                        <a:rPr lang="en-US" sz="1200" kern="0" dirty="0" smtClean="0">
                          <a:solidFill>
                            <a:schemeClr val="tx1"/>
                          </a:solidFill>
                          <a:latin typeface="Arial" panose="020B0604020202020204" pitchFamily="34" charset="0"/>
                          <a:ea typeface="+mn-ea"/>
                          <a:cs typeface="Arial" panose="020B0604020202020204" pitchFamily="34" charset="0"/>
                        </a:rPr>
                        <a:t>Most losses</a:t>
                      </a:r>
                      <a:r>
                        <a:rPr lang="en-US" sz="1200" kern="0" baseline="0" dirty="0" smtClean="0">
                          <a:solidFill>
                            <a:schemeClr val="tx1"/>
                          </a:solidFill>
                          <a:latin typeface="Arial" panose="020B0604020202020204" pitchFamily="34" charset="0"/>
                          <a:ea typeface="+mn-ea"/>
                          <a:cs typeface="Arial" panose="020B0604020202020204" pitchFamily="34" charset="0"/>
                        </a:rPr>
                        <a:t> are concentrated in the Trading and Sales business line. </a:t>
                      </a:r>
                    </a:p>
                  </a:txBody>
                  <a:tcPr marT="0" marB="0" anchor="ctr">
                    <a:solidFill>
                      <a:schemeClr val="bg1">
                        <a:lumMod val="95000"/>
                      </a:schemeClr>
                    </a:solidFill>
                  </a:tcPr>
                </a:tc>
              </a:tr>
              <a:tr h="330224">
                <a:tc>
                  <a:txBody>
                    <a:bodyPr/>
                    <a:lstStyle/>
                    <a:p>
                      <a:pPr marL="171450" marR="0" indent="-171450" algn="l" defTabSz="914400" rtl="0" eaLnBrk="1" fontAlgn="auto" latinLnBrk="0" hangingPunct="1">
                        <a:lnSpc>
                          <a:spcPct val="100000"/>
                        </a:lnSpc>
                        <a:spcBef>
                          <a:spcPts val="0"/>
                        </a:spcBef>
                        <a:spcAft>
                          <a:spcPts val="600"/>
                        </a:spcAft>
                        <a:buClr>
                          <a:srgbClr val="FF0000"/>
                        </a:buClr>
                        <a:buSzTx/>
                        <a:buFont typeface="Wingdings" panose="05000000000000000000" pitchFamily="2" charset="2"/>
                        <a:buChar char="§"/>
                        <a:tabLst/>
                        <a:defRPr/>
                      </a:pPr>
                      <a:r>
                        <a:rPr lang="en-US" sz="1200" kern="0" dirty="0" smtClean="0">
                          <a:solidFill>
                            <a:schemeClr val="tx1"/>
                          </a:solidFill>
                          <a:latin typeface="Arial" panose="020B0604020202020204" pitchFamily="34" charset="0"/>
                          <a:ea typeface="+mn-ea"/>
                          <a:cs typeface="Arial" panose="020B0604020202020204" pitchFamily="34" charset="0"/>
                        </a:rPr>
                        <a:t>FED examination preliminary</a:t>
                      </a:r>
                      <a:r>
                        <a:rPr lang="en-US" sz="1200" kern="0" baseline="0" dirty="0" smtClean="0">
                          <a:solidFill>
                            <a:schemeClr val="tx1"/>
                          </a:solidFill>
                          <a:latin typeface="Arial" panose="020B0604020202020204" pitchFamily="34" charset="0"/>
                          <a:ea typeface="+mn-ea"/>
                          <a:cs typeface="Arial" panose="020B0604020202020204" pitchFamily="34" charset="0"/>
                        </a:rPr>
                        <a:t> soft closing included a comment about better documenting event escalation procedures. An escalation procedure has been drafted and will be implemented shortly.</a:t>
                      </a:r>
                    </a:p>
                  </a:txBody>
                  <a:tcPr marT="0" marB="0" anchor="ctr">
                    <a:solidFill>
                      <a:schemeClr val="bg1">
                        <a:lumMod val="95000"/>
                      </a:schemeClr>
                    </a:solidFill>
                  </a:tcPr>
                </a:tc>
              </a:tr>
              <a:tr h="288195">
                <a:tc>
                  <a:txBody>
                    <a:bodyPr/>
                    <a:lstStyle/>
                    <a:p>
                      <a:pPr marL="171450" marR="0" indent="-171450" algn="l" defTabSz="457200" rtl="0" eaLnBrk="1" fontAlgn="auto" latinLnBrk="0" hangingPunct="1">
                        <a:lnSpc>
                          <a:spcPct val="100000"/>
                        </a:lnSpc>
                        <a:spcBef>
                          <a:spcPts val="0"/>
                        </a:spcBef>
                        <a:spcAft>
                          <a:spcPts val="600"/>
                        </a:spcAft>
                        <a:buClr>
                          <a:srgbClr val="FF0000"/>
                        </a:buClr>
                        <a:buSzTx/>
                        <a:buFont typeface="Wingdings" panose="05000000000000000000" pitchFamily="2" charset="2"/>
                        <a:buChar char="§"/>
                        <a:tabLst/>
                        <a:defRPr/>
                      </a:pPr>
                      <a:r>
                        <a:rPr lang="en-US" sz="1200" kern="0" dirty="0" smtClean="0">
                          <a:solidFill>
                            <a:schemeClr val="tx1"/>
                          </a:solidFill>
                          <a:latin typeface="Arial" panose="020B0604020202020204" pitchFamily="34" charset="0"/>
                          <a:ea typeface="+mn-ea"/>
                          <a:cs typeface="Arial" panose="020B0604020202020204" pitchFamily="34" charset="0"/>
                        </a:rPr>
                        <a:t>BSI is participating in a US level review of wire transfer processes initiated by SHUSA.</a:t>
                      </a:r>
                    </a:p>
                  </a:txBody>
                  <a:tcPr marT="0" marB="0" anchor="ctr">
                    <a:solidFill>
                      <a:schemeClr val="bg1">
                        <a:lumMod val="95000"/>
                      </a:schemeClr>
                    </a:solidFill>
                  </a:tcPr>
                </a:tc>
              </a:tr>
              <a:tr h="288195">
                <a:tc>
                  <a:txBody>
                    <a:bodyPr/>
                    <a:lstStyle/>
                    <a:p>
                      <a:pPr marL="171450" marR="0" indent="-171450" algn="l" defTabSz="457200" rtl="0" eaLnBrk="1" fontAlgn="auto" latinLnBrk="0" hangingPunct="1">
                        <a:lnSpc>
                          <a:spcPct val="100000"/>
                        </a:lnSpc>
                        <a:spcBef>
                          <a:spcPts val="0"/>
                        </a:spcBef>
                        <a:spcAft>
                          <a:spcPts val="600"/>
                        </a:spcAft>
                        <a:buClr>
                          <a:srgbClr val="FF0000"/>
                        </a:buClr>
                        <a:buSzTx/>
                        <a:buFont typeface="Wingdings" panose="05000000000000000000" pitchFamily="2" charset="2"/>
                        <a:buChar char="§"/>
                        <a:tabLst/>
                        <a:defRPr/>
                      </a:pPr>
                      <a:r>
                        <a:rPr lang="en-US" sz="1200" kern="0" dirty="0" smtClean="0">
                          <a:solidFill>
                            <a:schemeClr val="tx1"/>
                          </a:solidFill>
                          <a:latin typeface="Arial" panose="020B0604020202020204" pitchFamily="34" charset="0"/>
                          <a:ea typeface="+mn-ea"/>
                          <a:cs typeface="Arial" panose="020B0604020202020204" pitchFamily="34" charset="0"/>
                        </a:rPr>
                        <a:t>OFAC screening</a:t>
                      </a:r>
                      <a:r>
                        <a:rPr lang="en-US" sz="1200" kern="0" baseline="0" dirty="0" smtClean="0">
                          <a:solidFill>
                            <a:schemeClr val="tx1"/>
                          </a:solidFill>
                          <a:latin typeface="Arial" panose="020B0604020202020204" pitchFamily="34" charset="0"/>
                          <a:ea typeface="+mn-ea"/>
                          <a:cs typeface="Arial" panose="020B0604020202020204" pitchFamily="34" charset="0"/>
                        </a:rPr>
                        <a:t> issue was escalated to SHUSA</a:t>
                      </a:r>
                      <a:endParaRPr lang="en-US" sz="1200" kern="0" dirty="0" smtClean="0">
                        <a:solidFill>
                          <a:schemeClr val="tx1"/>
                        </a:solidFill>
                        <a:latin typeface="Arial" panose="020B0604020202020204" pitchFamily="34" charset="0"/>
                        <a:ea typeface="+mn-ea"/>
                        <a:cs typeface="Arial" panose="020B0604020202020204" pitchFamily="34" charset="0"/>
                      </a:endParaRPr>
                    </a:p>
                  </a:txBody>
                  <a:tcPr marT="0" marB="0" anchor="ctr">
                    <a:solidFill>
                      <a:schemeClr val="bg1">
                        <a:lumMod val="95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60185464"/>
              </p:ext>
            </p:extLst>
          </p:nvPr>
        </p:nvGraphicFramePr>
        <p:xfrm>
          <a:off x="296144" y="3151012"/>
          <a:ext cx="8466856" cy="2796087"/>
        </p:xfrm>
        <a:graphic>
          <a:graphicData uri="http://schemas.openxmlformats.org/drawingml/2006/table">
            <a:tbl>
              <a:tblPr firstRow="1" bandRow="1">
                <a:tableStyleId>{5C22544A-7EE6-4342-B048-85BDC9FD1C3A}</a:tableStyleId>
              </a:tblPr>
              <a:tblGrid>
                <a:gridCol w="2328323"/>
                <a:gridCol w="4690795"/>
                <a:gridCol w="829309"/>
                <a:gridCol w="618429"/>
              </a:tblGrid>
              <a:tr h="306592">
                <a:tc gridSpan="4">
                  <a:txBody>
                    <a:bodyPr/>
                    <a:lstStyle/>
                    <a:p>
                      <a:pPr algn="ctr"/>
                      <a:r>
                        <a:rPr lang="en-US" sz="1400" dirty="0" smtClean="0">
                          <a:latin typeface="Arial" panose="020B0604020202020204" pitchFamily="34" charset="0"/>
                          <a:cs typeface="Arial" panose="020B0604020202020204" pitchFamily="34" charset="0"/>
                        </a:rPr>
                        <a:t>Top Risks</a:t>
                      </a:r>
                      <a:endParaRPr lang="en-US" sz="1400" dirty="0">
                        <a:latin typeface="Arial" panose="020B0604020202020204" pitchFamily="34" charset="0"/>
                        <a:cs typeface="Arial" panose="020B0604020202020204" pitchFamily="34" charset="0"/>
                      </a:endParaRPr>
                    </a:p>
                  </a:txBody>
                  <a:tcPr>
                    <a:solidFill>
                      <a:schemeClr val="bg1">
                        <a:lumMod val="6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272526">
                <a:tc>
                  <a:txBody>
                    <a:bodyPr/>
                    <a:lstStyle/>
                    <a:p>
                      <a:pPr algn="ctr"/>
                      <a:r>
                        <a:rPr lang="en-US" sz="1000" b="1" dirty="0" smtClean="0">
                          <a:solidFill>
                            <a:schemeClr val="tx1"/>
                          </a:solidFill>
                          <a:latin typeface="Arial" panose="020B0604020202020204" pitchFamily="34" charset="0"/>
                          <a:cs typeface="Arial" panose="020B0604020202020204" pitchFamily="34" charset="0"/>
                        </a:rPr>
                        <a:t>Risks</a:t>
                      </a:r>
                      <a:endParaRPr lang="en-US" sz="1000" b="1" dirty="0">
                        <a:solidFill>
                          <a:schemeClr val="tx1"/>
                        </a:solidFill>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sz="1000" b="1" dirty="0" smtClean="0">
                          <a:solidFill>
                            <a:schemeClr val="tx1"/>
                          </a:solidFill>
                          <a:latin typeface="Arial" panose="020B0604020202020204" pitchFamily="34" charset="0"/>
                          <a:cs typeface="Arial" panose="020B0604020202020204" pitchFamily="34" charset="0"/>
                        </a:rPr>
                        <a:t>Action Plans</a:t>
                      </a:r>
                      <a:endParaRPr lang="en-US" sz="1000" b="1" dirty="0">
                        <a:solidFill>
                          <a:schemeClr val="tx1"/>
                        </a:solidFill>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sz="1000" b="1" dirty="0" smtClean="0">
                          <a:solidFill>
                            <a:schemeClr val="tx1"/>
                          </a:solidFill>
                          <a:latin typeface="Arial" panose="020B0604020202020204" pitchFamily="34" charset="0"/>
                          <a:cs typeface="Arial" panose="020B0604020202020204" pitchFamily="34" charset="0"/>
                        </a:rPr>
                        <a:t>Due Date</a:t>
                      </a:r>
                      <a:endParaRPr lang="en-US" sz="1000" b="1" dirty="0">
                        <a:solidFill>
                          <a:schemeClr val="tx1"/>
                        </a:solidFill>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sz="1000" b="1" dirty="0" smtClean="0">
                          <a:solidFill>
                            <a:schemeClr val="tx1"/>
                          </a:solidFill>
                          <a:latin typeface="Arial" panose="020B0604020202020204" pitchFamily="34" charset="0"/>
                          <a:cs typeface="Arial" panose="020B0604020202020204" pitchFamily="34" charset="0"/>
                        </a:rPr>
                        <a:t>Status</a:t>
                      </a:r>
                      <a:endParaRPr lang="en-US" sz="1000" b="1" dirty="0">
                        <a:solidFill>
                          <a:schemeClr val="tx1"/>
                        </a:solidFill>
                        <a:latin typeface="Arial" panose="020B0604020202020204" pitchFamily="34" charset="0"/>
                        <a:cs typeface="Arial" panose="020B0604020202020204" pitchFamily="34" charset="0"/>
                      </a:endParaRPr>
                    </a:p>
                  </a:txBody>
                  <a:tcPr>
                    <a:solidFill>
                      <a:schemeClr val="bg1">
                        <a:lumMod val="85000"/>
                      </a:schemeClr>
                    </a:solidFill>
                  </a:tcPr>
                </a:tc>
              </a:tr>
              <a:tr h="390119">
                <a:tc>
                  <a:txBody>
                    <a:bodyPr/>
                    <a:lstStyle/>
                    <a:p>
                      <a:pPr marL="171450" indent="-171450" algn="l" rtl="0" fontAlgn="ctr">
                        <a:buClr>
                          <a:srgbClr val="FF0000"/>
                        </a:buClr>
                        <a:buFont typeface="Wingdings" panose="05000000000000000000" pitchFamily="2" charset="2"/>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Fraud related to wire transfers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R="0" marT="0" marB="0" anchor="ctr">
                    <a:solidFill>
                      <a:schemeClr val="bg1">
                        <a:lumMod val="95000"/>
                      </a:schemeClr>
                    </a:solidFill>
                  </a:tcPr>
                </a:tc>
                <a:tc>
                  <a:txBody>
                    <a:bodyPr/>
                    <a:lstStyle/>
                    <a:p>
                      <a:pPr marL="171450" indent="-171450" algn="l" defTabSz="895542" rtl="0" eaLnBrk="1" latinLnBrk="0" hangingPunct="1">
                        <a:spcBef>
                          <a:spcPts val="0"/>
                        </a:spcBef>
                        <a:buClr>
                          <a:srgbClr val="FF0000"/>
                        </a:buClr>
                        <a:buFont typeface="Wingdings" panose="05000000000000000000" pitchFamily="2" charset="2"/>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Analyze risk weighting of individual transactions using multiple factors. </a:t>
                      </a:r>
                    </a:p>
                    <a:p>
                      <a:pPr marL="628650" lvl="1" indent="-171450" algn="l" defTabSz="895542" rtl="0" eaLnBrk="1" latinLnBrk="0" hangingPunct="1">
                        <a:spcBef>
                          <a:spcPts val="0"/>
                        </a:spcBef>
                        <a:buClr>
                          <a:srgbClr val="FF0000"/>
                        </a:buClr>
                        <a:buFont typeface="Wingdings" panose="05000000000000000000" pitchFamily="2" charset="2"/>
                        <a:buChar char="§"/>
                      </a:pPr>
                      <a:r>
                        <a:rPr lang="en-US" sz="1200" b="1" kern="1200" dirty="0" smtClean="0">
                          <a:solidFill>
                            <a:schemeClr val="tx1"/>
                          </a:solidFill>
                          <a:effectLst/>
                          <a:latin typeface="Arial" panose="020B0604020202020204" pitchFamily="34" charset="0"/>
                          <a:ea typeface="+mn-ea"/>
                          <a:cs typeface="Arial" panose="020B0604020202020204" pitchFamily="34" charset="0"/>
                        </a:rPr>
                        <a:t>Short term action -</a:t>
                      </a:r>
                      <a:r>
                        <a:rPr lang="en-US" sz="1200" b="0" kern="1200" baseline="0" dirty="0" smtClean="0">
                          <a:solidFill>
                            <a:schemeClr val="tx1"/>
                          </a:solidFill>
                          <a:effectLst/>
                          <a:latin typeface="Arial" panose="020B0604020202020204" pitchFamily="34" charset="0"/>
                          <a:ea typeface="+mn-ea"/>
                          <a:cs typeface="Arial" panose="020B0604020202020204" pitchFamily="34" charset="0"/>
                        </a:rPr>
                        <a:t> Wire requests matching specific criteria will generate an alert to the front office for Call Back requirement (PIN and Test Key clients included)</a:t>
                      </a:r>
                    </a:p>
                    <a:p>
                      <a:pPr marL="628650" lvl="1" indent="-171450" algn="l" defTabSz="895542" rtl="0" eaLnBrk="1" latinLnBrk="0" hangingPunct="1">
                        <a:spcBef>
                          <a:spcPts val="0"/>
                        </a:spcBef>
                        <a:buClr>
                          <a:srgbClr val="FF0000"/>
                        </a:buClr>
                        <a:buFont typeface="Wingdings" panose="05000000000000000000" pitchFamily="2" charset="2"/>
                        <a:buChar char="§"/>
                      </a:pPr>
                      <a:r>
                        <a:rPr lang="en-US" sz="1200" b="1" kern="1200" baseline="0" dirty="0" smtClean="0">
                          <a:solidFill>
                            <a:schemeClr val="tx1"/>
                          </a:solidFill>
                          <a:effectLst/>
                          <a:latin typeface="Arial" panose="020B0604020202020204" pitchFamily="34" charset="0"/>
                          <a:ea typeface="+mn-ea"/>
                          <a:cs typeface="Arial" panose="020B0604020202020204" pitchFamily="34" charset="0"/>
                        </a:rPr>
                        <a:t>Long term action - </a:t>
                      </a:r>
                      <a:r>
                        <a:rPr lang="en-US" sz="1200" b="0" kern="1200" baseline="0" dirty="0" smtClean="0">
                          <a:solidFill>
                            <a:schemeClr val="tx1"/>
                          </a:solidFill>
                          <a:effectLst/>
                          <a:latin typeface="Arial" panose="020B0604020202020204" pitchFamily="34" charset="0"/>
                          <a:ea typeface="+mn-ea"/>
                          <a:cs typeface="Arial" panose="020B0604020202020204" pitchFamily="34" charset="0"/>
                        </a:rPr>
                        <a:t>Automated transaction analysis was </a:t>
                      </a:r>
                      <a:r>
                        <a:rPr lang="en-US" sz="1200" b="0" u="sng" kern="1200" baseline="0" dirty="0" smtClean="0">
                          <a:solidFill>
                            <a:schemeClr val="tx1"/>
                          </a:solidFill>
                          <a:effectLst/>
                          <a:latin typeface="Arial" panose="020B0604020202020204" pitchFamily="34" charset="0"/>
                          <a:ea typeface="+mn-ea"/>
                          <a:cs typeface="Arial" panose="020B0604020202020204" pitchFamily="34" charset="0"/>
                        </a:rPr>
                        <a:t>postponed to 2017 </a:t>
                      </a:r>
                      <a:endParaRPr lang="en-US" sz="1200" b="0" u="sng" kern="1200" dirty="0" smtClean="0">
                        <a:solidFill>
                          <a:schemeClr val="tx1"/>
                        </a:solidFill>
                        <a:effectLst/>
                        <a:latin typeface="Arial" panose="020B0604020202020204" pitchFamily="34" charset="0"/>
                        <a:ea typeface="+mn-ea"/>
                        <a:cs typeface="Arial" panose="020B0604020202020204" pitchFamily="34" charset="0"/>
                      </a:endParaRPr>
                    </a:p>
                  </a:txBody>
                  <a:tcPr marR="9525" marT="0"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Jun 2016</a:t>
                      </a:r>
                    </a:p>
                  </a:txBody>
                  <a:tcPr marL="9525" marR="9525" marT="0"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B0F0"/>
                          </a:solidFill>
                          <a:effectLst/>
                          <a:uLnTx/>
                          <a:uFillTx/>
                          <a:latin typeface="Webdings" panose="05030102010509060703" pitchFamily="18" charset="2"/>
                          <a:ea typeface="+mn-ea"/>
                          <a:cs typeface="+mn-cs"/>
                        </a:rPr>
                        <a:t>n</a:t>
                      </a:r>
                    </a:p>
                  </a:txBody>
                  <a:tcPr marL="0" marR="0" marT="0" marB="0" anchor="ctr">
                    <a:solidFill>
                      <a:schemeClr val="bg1">
                        <a:lumMod val="95000"/>
                      </a:schemeClr>
                    </a:solidFill>
                  </a:tcPr>
                </a:tc>
              </a:tr>
              <a:tr h="374724">
                <a:tc>
                  <a:txBody>
                    <a:bodyPr/>
                    <a:lstStyle/>
                    <a:p>
                      <a:pPr marL="171450" indent="-171450" algn="l" fontAlgn="b">
                        <a:buClr>
                          <a:srgbClr val="FF0000"/>
                        </a:buClr>
                        <a:buFont typeface="Wingdings" panose="05000000000000000000" pitchFamily="2" charset="2"/>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Theft of Confidential Information</a:t>
                      </a:r>
                      <a:endParaRPr lang="en-US" sz="1200" b="0" kern="1200" baseline="0" dirty="0">
                        <a:solidFill>
                          <a:schemeClr val="tx1"/>
                        </a:solidFill>
                        <a:latin typeface="Arial" panose="020B0604020202020204" pitchFamily="34" charset="0"/>
                        <a:ea typeface="+mn-ea"/>
                        <a:cs typeface="Arial" panose="020B0604020202020204" pitchFamily="34" charset="0"/>
                      </a:endParaRPr>
                    </a:p>
                  </a:txBody>
                  <a:tcPr marR="0" marT="0" marB="0" anchor="ctr">
                    <a:solidFill>
                      <a:schemeClr val="bg1">
                        <a:lumMod val="95000"/>
                      </a:schemeClr>
                    </a:solidFill>
                  </a:tcPr>
                </a:tc>
                <a:tc>
                  <a:txBody>
                    <a:bodyPr/>
                    <a:lstStyle/>
                    <a:p>
                      <a:pPr marL="171450" marR="0" indent="-17145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
                        <a:tabLst/>
                        <a:defRPr/>
                      </a:pPr>
                      <a:r>
                        <a:rPr lang="en-US" sz="1200" b="0" kern="1200" dirty="0" smtClean="0">
                          <a:solidFill>
                            <a:schemeClr val="tx1"/>
                          </a:solidFill>
                          <a:effectLst/>
                          <a:latin typeface="Arial" panose="020B0604020202020204" pitchFamily="34" charset="0"/>
                          <a:ea typeface="+mn-ea"/>
                          <a:cs typeface="Arial" panose="020B0604020202020204" pitchFamily="34" charset="0"/>
                        </a:rPr>
                        <a:t>Implement Data Loss Prevention control to avoid data leaks through Internet File Hosting web services.	</a:t>
                      </a:r>
                    </a:p>
                  </a:txBody>
                  <a:tcPr marR="9525" marT="0"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Dec 2016</a:t>
                      </a:r>
                    </a:p>
                  </a:txBody>
                  <a:tcPr marL="9525" marR="9525" marT="0"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B050"/>
                          </a:solidFill>
                          <a:effectLst/>
                          <a:uLnTx/>
                          <a:uFillTx/>
                          <a:latin typeface="Webdings" panose="05030102010509060703" pitchFamily="18" charset="2"/>
                          <a:ea typeface="+mn-ea"/>
                          <a:cs typeface="+mn-cs"/>
                        </a:rPr>
                        <a:t>n</a:t>
                      </a:r>
                    </a:p>
                  </a:txBody>
                  <a:tcPr marL="0" marR="0" marT="0" marB="0" anchor="ctr">
                    <a:solidFill>
                      <a:schemeClr val="bg1">
                        <a:lumMod val="95000"/>
                      </a:schemeClr>
                    </a:solidFill>
                  </a:tcPr>
                </a:tc>
              </a:tr>
              <a:tr h="562085">
                <a:tc>
                  <a:txBody>
                    <a:bodyPr/>
                    <a:lstStyle/>
                    <a:p>
                      <a:pPr marL="173038" indent="-171450" algn="l" defTabSz="914400" rtl="0" eaLnBrk="1" fontAlgn="b" latinLnBrk="0" hangingPunct="1">
                        <a:buClr>
                          <a:srgbClr val="FF0000"/>
                        </a:buClr>
                        <a:buFont typeface="Wingdings" panose="05000000000000000000" pitchFamily="2" charset="2"/>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Employee safety due to travel to countries that can be politically unstable</a:t>
                      </a:r>
                      <a:endParaRPr lang="en-US" sz="1200" b="0" kern="1200" baseline="0" dirty="0">
                        <a:solidFill>
                          <a:schemeClr val="tx1"/>
                        </a:solidFill>
                        <a:latin typeface="Arial" panose="020B0604020202020204" pitchFamily="34" charset="0"/>
                        <a:ea typeface="+mn-ea"/>
                        <a:cs typeface="Arial" panose="020B0604020202020204" pitchFamily="34" charset="0"/>
                      </a:endParaRPr>
                    </a:p>
                  </a:txBody>
                  <a:tcPr marR="0" marT="0" marB="0" anchor="ctr">
                    <a:solidFill>
                      <a:schemeClr val="bg1">
                        <a:lumMod val="95000"/>
                      </a:schemeClr>
                    </a:solidFill>
                  </a:tcPr>
                </a:tc>
                <a:tc>
                  <a:txBody>
                    <a:bodyPr/>
                    <a:lstStyle/>
                    <a:p>
                      <a:pPr marL="171450" indent="-171450" defTabSz="895542">
                        <a:spcBef>
                          <a:spcPts val="0"/>
                        </a:spcBef>
                        <a:buClr>
                          <a:srgbClr val="FF0000"/>
                        </a:buClr>
                        <a:buFont typeface="Wingdings" panose="05000000000000000000" pitchFamily="2" charset="2"/>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Management monitors this risk on an ongoing basis. </a:t>
                      </a:r>
                    </a:p>
                  </a:txBody>
                  <a:tcPr marR="9525" marT="0" marB="0" anchor="ctr">
                    <a:solidFill>
                      <a:schemeClr val="bg1">
                        <a:lumMod val="95000"/>
                      </a:schemeClr>
                    </a:solidFill>
                  </a:tcPr>
                </a:tc>
                <a:tc>
                  <a:txBody>
                    <a:bodyPr/>
                    <a:lstStyle/>
                    <a:p>
                      <a:pPr algn="ctr" rtl="0" fontAlgn="ctr"/>
                      <a:r>
                        <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Ongoing</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0"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B050"/>
                          </a:solidFill>
                          <a:effectLst/>
                          <a:uLnTx/>
                          <a:uFillTx/>
                          <a:latin typeface="Webdings" panose="05030102010509060703" pitchFamily="18" charset="2"/>
                          <a:ea typeface="+mn-ea"/>
                          <a:cs typeface="+mn-cs"/>
                        </a:rPr>
                        <a:t>n</a:t>
                      </a:r>
                    </a:p>
                  </a:txBody>
                  <a:tcPr marL="0" marR="0" marT="0" marB="0" anchor="ctr">
                    <a:solidFill>
                      <a:schemeClr val="bg1">
                        <a:lumMod val="95000"/>
                      </a:schemeClr>
                    </a:solidFill>
                  </a:tcPr>
                </a:tc>
              </a:tr>
            </a:tbl>
          </a:graphicData>
        </a:graphic>
      </p:graphicFrame>
      <p:sp>
        <p:nvSpPr>
          <p:cNvPr id="6" name="TextBox 5"/>
          <p:cNvSpPr txBox="1"/>
          <p:nvPr/>
        </p:nvSpPr>
        <p:spPr>
          <a:xfrm>
            <a:off x="4908004" y="6088450"/>
            <a:ext cx="3893096" cy="200055"/>
          </a:xfrm>
          <a:prstGeom prst="rect">
            <a:avLst/>
          </a:prstGeom>
          <a:noFill/>
        </p:spPr>
        <p:txBody>
          <a:bodyPr wrap="square" rtlCol="0">
            <a:spAutoFit/>
          </a:bodyPr>
          <a:lstStyle/>
          <a:p>
            <a:pPr algn="r">
              <a:buClr>
                <a:srgbClr val="FF0000"/>
              </a:buClr>
            </a:pPr>
            <a:r>
              <a:rPr lang="en-US" sz="700" b="1" i="1" dirty="0" smtClean="0">
                <a:solidFill>
                  <a:srgbClr val="000000"/>
                </a:solidFill>
                <a:latin typeface="Arial" panose="020B0604020202020204" pitchFamily="34" charset="0"/>
                <a:cs typeface="Arial" panose="020B0604020202020204" pitchFamily="34" charset="0"/>
              </a:rPr>
              <a:t>STATUS: </a:t>
            </a:r>
            <a:r>
              <a:rPr lang="en-US" sz="700" dirty="0">
                <a:solidFill>
                  <a:srgbClr val="00B0F0"/>
                </a:solidFill>
                <a:latin typeface="Arial" panose="020B0604020202020204" pitchFamily="34" charset="0"/>
                <a:cs typeface="Arial" panose="020B0604020202020204" pitchFamily="34" charset="0"/>
              </a:rPr>
              <a:t>n</a:t>
            </a:r>
            <a:r>
              <a:rPr lang="en-US" sz="700" dirty="0">
                <a:solidFill>
                  <a:prstClr val="black"/>
                </a:solidFill>
                <a:latin typeface="Arial" panose="020B0604020202020204" pitchFamily="34" charset="0"/>
                <a:cs typeface="Arial" panose="020B0604020202020204" pitchFamily="34" charset="0"/>
              </a:rPr>
              <a:t> </a:t>
            </a:r>
            <a:r>
              <a:rPr lang="en-US" sz="700" dirty="0" smtClean="0">
                <a:solidFill>
                  <a:prstClr val="black"/>
                </a:solidFill>
                <a:latin typeface="Arial" panose="020B0604020202020204" pitchFamily="34" charset="0"/>
                <a:cs typeface="Arial" panose="020B0604020202020204" pitchFamily="34" charset="0"/>
              </a:rPr>
              <a:t>Completed;  </a:t>
            </a:r>
            <a:r>
              <a:rPr lang="en-US" sz="700" dirty="0" smtClean="0">
                <a:solidFill>
                  <a:srgbClr val="00B050"/>
                </a:solidFill>
                <a:latin typeface="Arial" panose="020B0604020202020204" pitchFamily="34" charset="0"/>
                <a:cs typeface="Arial" panose="020B0604020202020204" pitchFamily="34" charset="0"/>
              </a:rPr>
              <a:t>n</a:t>
            </a:r>
            <a:r>
              <a:rPr lang="en-US" sz="700" dirty="0" smtClean="0">
                <a:solidFill>
                  <a:prstClr val="black"/>
                </a:solidFill>
                <a:latin typeface="Arial" panose="020B0604020202020204" pitchFamily="34" charset="0"/>
                <a:cs typeface="Arial" panose="020B0604020202020204" pitchFamily="34" charset="0"/>
              </a:rPr>
              <a:t> On </a:t>
            </a:r>
            <a:r>
              <a:rPr lang="en-US" sz="700" dirty="0">
                <a:solidFill>
                  <a:prstClr val="black"/>
                </a:solidFill>
                <a:latin typeface="Arial" panose="020B0604020202020204" pitchFamily="34" charset="0"/>
                <a:cs typeface="Arial" panose="020B0604020202020204" pitchFamily="34" charset="0"/>
              </a:rPr>
              <a:t>T</a:t>
            </a:r>
            <a:r>
              <a:rPr lang="en-US" sz="700" dirty="0" smtClean="0">
                <a:solidFill>
                  <a:prstClr val="black"/>
                </a:solidFill>
                <a:latin typeface="Arial" panose="020B0604020202020204" pitchFamily="34" charset="0"/>
                <a:cs typeface="Arial" panose="020B0604020202020204" pitchFamily="34" charset="0"/>
              </a:rPr>
              <a:t>rack;  </a:t>
            </a:r>
            <a:r>
              <a:rPr lang="en-US" sz="700" dirty="0" smtClean="0">
                <a:solidFill>
                  <a:srgbClr val="FFC000"/>
                </a:solidFill>
                <a:latin typeface="Arial" panose="020B0604020202020204" pitchFamily="34" charset="0"/>
                <a:cs typeface="Arial" panose="020B0604020202020204" pitchFamily="34" charset="0"/>
              </a:rPr>
              <a:t>n</a:t>
            </a:r>
            <a:r>
              <a:rPr lang="en-US" sz="700" dirty="0" smtClean="0">
                <a:solidFill>
                  <a:prstClr val="black"/>
                </a:solidFill>
                <a:latin typeface="Arial" panose="020B0604020202020204" pitchFamily="34" charset="0"/>
                <a:cs typeface="Arial" panose="020B0604020202020204" pitchFamily="34" charset="0"/>
              </a:rPr>
              <a:t> Needs Attention;  </a:t>
            </a:r>
            <a:r>
              <a:rPr lang="en-US" sz="700" dirty="0" smtClean="0">
                <a:solidFill>
                  <a:srgbClr val="FF0000"/>
                </a:solidFill>
                <a:latin typeface="Arial" panose="020B0604020202020204" pitchFamily="34" charset="0"/>
                <a:cs typeface="Arial" panose="020B0604020202020204" pitchFamily="34" charset="0"/>
              </a:rPr>
              <a:t>n</a:t>
            </a:r>
            <a:r>
              <a:rPr lang="en-US" sz="700" dirty="0" smtClean="0">
                <a:solidFill>
                  <a:prstClr val="black"/>
                </a:solidFill>
                <a:latin typeface="Arial" panose="020B0604020202020204" pitchFamily="34" charset="0"/>
                <a:cs typeface="Arial" panose="020B0604020202020204" pitchFamily="34" charset="0"/>
              </a:rPr>
              <a:t> At Risk;  </a:t>
            </a:r>
            <a:r>
              <a:rPr lang="en-US" sz="700" dirty="0" smtClean="0">
                <a:solidFill>
                  <a:srgbClr val="7030A0"/>
                </a:solidFill>
                <a:latin typeface="Arial" panose="020B0604020202020204" pitchFamily="34" charset="0"/>
                <a:cs typeface="Arial" panose="020B0604020202020204" pitchFamily="34" charset="0"/>
              </a:rPr>
              <a:t>n</a:t>
            </a:r>
            <a:r>
              <a:rPr lang="en-US" sz="700" dirty="0" smtClean="0">
                <a:solidFill>
                  <a:prstClr val="black"/>
                </a:solidFill>
                <a:latin typeface="Arial" panose="020B0604020202020204" pitchFamily="34" charset="0"/>
                <a:cs typeface="Arial" panose="020B0604020202020204" pitchFamily="34" charset="0"/>
              </a:rPr>
              <a:t> </a:t>
            </a:r>
            <a:r>
              <a:rPr lang="en-US" sz="700" dirty="0">
                <a:solidFill>
                  <a:prstClr val="black"/>
                </a:solidFill>
                <a:latin typeface="Arial" panose="020B0604020202020204" pitchFamily="34" charset="0"/>
                <a:cs typeface="Arial" panose="020B0604020202020204" pitchFamily="34" charset="0"/>
              </a:rPr>
              <a:t>On </a:t>
            </a:r>
            <a:r>
              <a:rPr lang="en-US" sz="700" dirty="0" smtClean="0">
                <a:solidFill>
                  <a:prstClr val="black"/>
                </a:solidFill>
                <a:latin typeface="Arial" panose="020B0604020202020204" pitchFamily="34" charset="0"/>
                <a:cs typeface="Arial" panose="020B0604020202020204" pitchFamily="34" charset="0"/>
              </a:rPr>
              <a:t>Hold</a:t>
            </a:r>
            <a:endParaRPr lang="en-US" sz="700" dirty="0">
              <a:solidFill>
                <a:prstClr val="black"/>
              </a:solidFill>
              <a:latin typeface="Arial" panose="020B0604020202020204" pitchFamily="34" charset="0"/>
              <a:cs typeface="Arial" panose="020B0604020202020204" pitchFamily="34" charset="0"/>
            </a:endParaRPr>
          </a:p>
        </p:txBody>
      </p:sp>
      <p:sp>
        <p:nvSpPr>
          <p:cNvPr id="5" name="Content Placeholder 4"/>
          <p:cNvSpPr>
            <a:spLocks noGrp="1"/>
          </p:cNvSpPr>
          <p:nvPr>
            <p:ph sz="quarter" idx="11"/>
          </p:nvPr>
        </p:nvSpPr>
        <p:spPr/>
        <p:txBody>
          <a:bodyPr/>
          <a:lstStyle/>
          <a:p>
            <a:r>
              <a:rPr lang="en-US" altLang="en-US" kern="0" dirty="0"/>
              <a:t>Operational </a:t>
            </a:r>
            <a:r>
              <a:rPr lang="en-US" altLang="en-US" kern="0" dirty="0" smtClean="0"/>
              <a:t>Risk</a:t>
            </a:r>
            <a:endParaRPr lang="en-US" altLang="en-US" kern="0" dirty="0"/>
          </a:p>
        </p:txBody>
      </p:sp>
    </p:spTree>
    <p:extLst>
      <p:ext uri="{BB962C8B-B14F-4D97-AF65-F5344CB8AC3E}">
        <p14:creationId xmlns:p14="http://schemas.microsoft.com/office/powerpoint/2010/main" val="27924978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548" y="215611"/>
            <a:ext cx="898313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sym typeface="Calibri"/>
              </a:rPr>
              <a:t>Program Updates / Key Activities</a:t>
            </a:r>
          </a:p>
        </p:txBody>
      </p:sp>
      <p:graphicFrame>
        <p:nvGraphicFramePr>
          <p:cNvPr id="4" name="Table 3"/>
          <p:cNvGraphicFramePr>
            <a:graphicFrameLocks noGrp="1"/>
          </p:cNvGraphicFramePr>
          <p:nvPr>
            <p:extLst>
              <p:ext uri="{D42A27DB-BD31-4B8C-83A1-F6EECF244321}">
                <p14:modId xmlns:p14="http://schemas.microsoft.com/office/powerpoint/2010/main" val="4031432375"/>
              </p:ext>
            </p:extLst>
          </p:nvPr>
        </p:nvGraphicFramePr>
        <p:xfrm>
          <a:off x="251520" y="838197"/>
          <a:ext cx="8640960" cy="5187224"/>
        </p:xfrm>
        <a:graphic>
          <a:graphicData uri="http://schemas.openxmlformats.org/drawingml/2006/table">
            <a:tbl>
              <a:tblPr firstRow="1" bandRow="1">
                <a:tableStyleId>{5C22544A-7EE6-4342-B048-85BDC9FD1C3A}</a:tableStyleId>
              </a:tblPr>
              <a:tblGrid>
                <a:gridCol w="1356845"/>
                <a:gridCol w="7284115"/>
              </a:tblGrid>
              <a:tr h="1220860">
                <a:tc>
                  <a:txBody>
                    <a:bodyPr/>
                    <a:lstStyle/>
                    <a:p>
                      <a:pPr marL="0" marR="0" lvl="0" indent="0" algn="l" defTabSz="914400" rtl="0" eaLnBrk="1" fontAlgn="b" latinLnBrk="0" hangingPunct="1">
                        <a:lnSpc>
                          <a:spcPct val="100000"/>
                        </a:lnSpc>
                        <a:spcBef>
                          <a:spcPts val="0"/>
                        </a:spcBef>
                        <a:spcAft>
                          <a:spcPts val="0"/>
                        </a:spcAft>
                        <a:buClr>
                          <a:srgbClr val="FF0000"/>
                        </a:buClr>
                        <a:buSzTx/>
                        <a:buFont typeface="Arial" panose="020B0604020202020204" pitchFamily="34" charset="0"/>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Operational Risk Management</a:t>
                      </a:r>
                    </a:p>
                  </a:txBody>
                  <a:tcPr marL="91432" marR="0" marT="9523"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Event Escalation Procedure has been drafted to comply with FED comment.</a:t>
                      </a:r>
                    </a:p>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Active participation for HERACLES – Action Drivers and Reporting modules</a:t>
                      </a:r>
                    </a:p>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BSI participation on the IV Operational Risk Forum driven by Madrid.</a:t>
                      </a:r>
                    </a:p>
                  </a:txBody>
                  <a:tcPr marL="91432" marR="9524" marT="9523"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207861">
                <a:tc>
                  <a:txBody>
                    <a:bodyPr/>
                    <a:lstStyle/>
                    <a:p>
                      <a:pPr marL="0" marR="0" indent="0" algn="l" defTabSz="914400" rtl="0" eaLnBrk="1" fontAlgn="b" latinLnBrk="0" hangingPunct="1">
                        <a:lnSpc>
                          <a:spcPct val="100000"/>
                        </a:lnSpc>
                        <a:spcBef>
                          <a:spcPts val="0"/>
                        </a:spcBef>
                        <a:spcAft>
                          <a:spcPts val="0"/>
                        </a:spcAft>
                        <a:buClr>
                          <a:srgbClr val="FF0000"/>
                        </a:buClr>
                        <a:buSzTx/>
                        <a:buFont typeface="Arial" panose="020B0604020202020204" pitchFamily="34" charset="0"/>
                        <a:buNone/>
                        <a:tabLst/>
                        <a:defRPr/>
                      </a:pPr>
                      <a:r>
                        <a:rPr lang="en-US" sz="1400" b="1" kern="1200" noProof="0" dirty="0" smtClean="0">
                          <a:solidFill>
                            <a:schemeClr val="bg1"/>
                          </a:solidFill>
                          <a:effectLst/>
                          <a:latin typeface="Arial" panose="020B0604020202020204" pitchFamily="34" charset="0"/>
                          <a:ea typeface="+mn-ea"/>
                          <a:cs typeface="Arial" panose="020B0604020202020204" pitchFamily="34" charset="0"/>
                        </a:rPr>
                        <a:t>Third Party Risk Management</a:t>
                      </a:r>
                    </a:p>
                    <a:p>
                      <a:pPr marL="0" marR="0" indent="0" algn="l" defTabSz="914400" rtl="0" eaLnBrk="1" fontAlgn="b" latinLnBrk="0" hangingPunct="1">
                        <a:lnSpc>
                          <a:spcPct val="100000"/>
                        </a:lnSpc>
                        <a:spcBef>
                          <a:spcPts val="0"/>
                        </a:spcBef>
                        <a:spcAft>
                          <a:spcPts val="0"/>
                        </a:spcAft>
                        <a:buClr>
                          <a:srgbClr val="FF0000"/>
                        </a:buClr>
                        <a:buSzTx/>
                        <a:buFont typeface="Arial" panose="020B0604020202020204" pitchFamily="34" charset="0"/>
                        <a:buNone/>
                        <a:tabLst/>
                        <a:defRPr/>
                      </a:pPr>
                      <a:endParaRPr lang="en-US" sz="1200" b="0" kern="1200" noProof="0" dirty="0">
                        <a:solidFill>
                          <a:schemeClr val="bg1"/>
                        </a:solidFill>
                        <a:effectLst/>
                        <a:latin typeface="Arial" panose="020B0604020202020204" pitchFamily="34" charset="0"/>
                        <a:ea typeface="+mn-ea"/>
                        <a:cs typeface="Arial" panose="020B0604020202020204" pitchFamily="34" charset="0"/>
                      </a:endParaRPr>
                    </a:p>
                  </a:txBody>
                  <a:tcPr marL="91432" marR="0" marT="9523"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Due Diligence reports of BSI critical and high risk third parties have been shared and discussed with the Business Owners for findings and are pending final sign-off.</a:t>
                      </a:r>
                    </a:p>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Phase 2 of the annual Due-Diligence exercise for BSI moderate risk third parties will be kicked off during the month of July.</a:t>
                      </a:r>
                    </a:p>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Several new third parties or engagements are being reviewed as a part of TPRM process.</a:t>
                      </a:r>
                    </a:p>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Internal Audit is conducting an Audit for BSI Third Party Management program for the first time.</a:t>
                      </a:r>
                    </a:p>
                  </a:txBody>
                  <a:tcPr marL="91432" marR="9524" marT="9523"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207861">
                <a:tc>
                  <a:txBody>
                    <a:bodyPr/>
                    <a:lstStyle/>
                    <a:p>
                      <a:pPr marL="1588" marR="0" indent="0" algn="l" defTabSz="914400" rtl="0" eaLnBrk="1" fontAlgn="b" latinLnBrk="0" hangingPunct="1">
                        <a:lnSpc>
                          <a:spcPct val="100000"/>
                        </a:lnSpc>
                        <a:spcBef>
                          <a:spcPts val="0"/>
                        </a:spcBef>
                        <a:spcAft>
                          <a:spcPts val="0"/>
                        </a:spcAft>
                        <a:buClr>
                          <a:srgbClr val="FF0000"/>
                        </a:buClr>
                        <a:buSzTx/>
                        <a:buFont typeface="Arial" panose="020B0604020202020204" pitchFamily="34" charset="0"/>
                        <a:buNone/>
                        <a:tabLst/>
                        <a:defRPr/>
                      </a:pPr>
                      <a:r>
                        <a:rPr lang="en-US" sz="1400" b="1" kern="1200" noProof="0" dirty="0" smtClean="0">
                          <a:solidFill>
                            <a:schemeClr val="bg1"/>
                          </a:solidFill>
                          <a:effectLst/>
                          <a:latin typeface="Arial" panose="020B0604020202020204" pitchFamily="34" charset="0"/>
                          <a:ea typeface="+mn-ea"/>
                          <a:cs typeface="Arial" panose="020B0604020202020204" pitchFamily="34" charset="0"/>
                        </a:rPr>
                        <a:t>Business</a:t>
                      </a:r>
                      <a:r>
                        <a:rPr lang="en-US" sz="1400" b="1" kern="1200" baseline="0" noProof="0" dirty="0" smtClean="0">
                          <a:solidFill>
                            <a:schemeClr val="bg1"/>
                          </a:solidFill>
                          <a:effectLst/>
                          <a:latin typeface="Arial" panose="020B0604020202020204" pitchFamily="34" charset="0"/>
                          <a:ea typeface="+mn-ea"/>
                          <a:cs typeface="Arial" panose="020B0604020202020204" pitchFamily="34" charset="0"/>
                        </a:rPr>
                        <a:t> Continuity Management</a:t>
                      </a:r>
                      <a:endParaRPr lang="en-US" sz="1400" b="1" kern="1200" noProof="0" dirty="0" smtClean="0">
                        <a:solidFill>
                          <a:schemeClr val="bg1"/>
                        </a:solidFill>
                        <a:effectLst/>
                        <a:latin typeface="Arial" panose="020B0604020202020204" pitchFamily="34" charset="0"/>
                        <a:ea typeface="+mn-ea"/>
                        <a:cs typeface="Arial" panose="020B0604020202020204" pitchFamily="34" charset="0"/>
                      </a:endParaRPr>
                    </a:p>
                    <a:p>
                      <a:pPr marL="0" marR="0" lvl="0" indent="0" algn="l" defTabSz="914400" rtl="0" eaLnBrk="1" fontAlgn="b" latinLnBrk="0" hangingPunct="1">
                        <a:lnSpc>
                          <a:spcPct val="100000"/>
                        </a:lnSpc>
                        <a:spcBef>
                          <a:spcPts val="0"/>
                        </a:spcBef>
                        <a:spcAft>
                          <a:spcPts val="0"/>
                        </a:spcAft>
                        <a:buClr>
                          <a:srgbClr val="FF0000"/>
                        </a:buClr>
                        <a:buSzTx/>
                        <a:buFont typeface="Arial" panose="020B0604020202020204" pitchFamily="34" charset="0"/>
                        <a:buNone/>
                        <a:tabLst/>
                        <a:defRPr/>
                      </a:pPr>
                      <a:endParaRPr lang="en-US" sz="1200" b="0" kern="1200" noProof="0" dirty="0">
                        <a:solidFill>
                          <a:schemeClr val="bg1"/>
                        </a:solidFill>
                        <a:effectLst/>
                        <a:latin typeface="Arial" panose="020B0604020202020204" pitchFamily="34" charset="0"/>
                        <a:ea typeface="+mn-ea"/>
                        <a:cs typeface="Arial" panose="020B0604020202020204" pitchFamily="34" charset="0"/>
                      </a:endParaRPr>
                    </a:p>
                  </a:txBody>
                  <a:tcPr marL="91432" marR="0" marT="9523"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The following tests have been completed</a:t>
                      </a:r>
                    </a:p>
                    <a:p>
                      <a:pPr marL="173038" marR="0" lvl="0" indent="-1588" algn="l" defTabSz="914400" rtl="0" eaLnBrk="1" fontAlgn="b" latinLnBrk="0" hangingPunct="1">
                        <a:lnSpc>
                          <a:spcPct val="100000"/>
                        </a:lnSpc>
                        <a:spcBef>
                          <a:spcPts val="0"/>
                        </a:spcBef>
                        <a:spcAft>
                          <a:spcPts val="0"/>
                        </a:spcAft>
                        <a:buClr>
                          <a:srgbClr val="FF0000"/>
                        </a:buClr>
                        <a:buSzPct val="115000"/>
                        <a:buFont typeface="Wingdings" panose="05000000000000000000" pitchFamily="2" charset="2"/>
                        <a:buChar char="ü"/>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Mass notification call tree</a:t>
                      </a:r>
                    </a:p>
                    <a:p>
                      <a:pPr marL="173038" marR="0" lvl="0" indent="-1588" algn="l" defTabSz="914400" rtl="0" eaLnBrk="1" fontAlgn="b" latinLnBrk="0" hangingPunct="1">
                        <a:lnSpc>
                          <a:spcPct val="100000"/>
                        </a:lnSpc>
                        <a:spcBef>
                          <a:spcPts val="0"/>
                        </a:spcBef>
                        <a:spcAft>
                          <a:spcPts val="0"/>
                        </a:spcAft>
                        <a:buClr>
                          <a:srgbClr val="FF0000"/>
                        </a:buClr>
                        <a:buSzPct val="115000"/>
                        <a:buFont typeface="Wingdings" panose="05000000000000000000" pitchFamily="2" charset="2"/>
                        <a:buChar char="ü"/>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DR testing for critical applications</a:t>
                      </a:r>
                    </a:p>
                    <a:p>
                      <a:pPr marL="173038" marR="0" lvl="0" indent="-1588" algn="l" defTabSz="914400" rtl="0" eaLnBrk="1" fontAlgn="b" latinLnBrk="0" hangingPunct="1">
                        <a:lnSpc>
                          <a:spcPct val="100000"/>
                        </a:lnSpc>
                        <a:spcBef>
                          <a:spcPts val="0"/>
                        </a:spcBef>
                        <a:spcAft>
                          <a:spcPts val="0"/>
                        </a:spcAft>
                        <a:buClr>
                          <a:srgbClr val="FF0000"/>
                        </a:buClr>
                        <a:buSzPct val="115000"/>
                        <a:buFont typeface="Wingdings" panose="05000000000000000000" pitchFamily="2" charset="2"/>
                        <a:buChar char="ü"/>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Loss of Facility </a:t>
                      </a:r>
                    </a:p>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Incident Management Team training conducted with follow-up trainings now scheduled</a:t>
                      </a:r>
                    </a:p>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BC in the Cloud reporting enhancements to allow for Line 2 challenge significantly progressed, with more enhancements planned. </a:t>
                      </a:r>
                    </a:p>
                  </a:txBody>
                  <a:tcPr marL="91432" marR="9524" marT="9523"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468820">
                <a:tc>
                  <a:txBody>
                    <a:bodyPr/>
                    <a:lstStyle/>
                    <a:p>
                      <a:pPr marL="1588" marR="0" lvl="0" indent="0" algn="l" defTabSz="914400" rtl="0" eaLnBrk="1" fontAlgn="b" latinLnBrk="0" hangingPunct="1">
                        <a:lnSpc>
                          <a:spcPct val="100000"/>
                        </a:lnSpc>
                        <a:spcBef>
                          <a:spcPts val="0"/>
                        </a:spcBef>
                        <a:spcAft>
                          <a:spcPts val="0"/>
                        </a:spcAft>
                        <a:buClr>
                          <a:srgbClr val="FF0000"/>
                        </a:buClr>
                        <a:buSzTx/>
                        <a:buFont typeface="Arial" panose="020B0604020202020204" pitchFamily="34" charset="0"/>
                        <a:buNone/>
                        <a:tabLst/>
                        <a:defRPr/>
                      </a:pPr>
                      <a:r>
                        <a:rPr lang="en-US" sz="1400" b="1" kern="1200" noProof="0" dirty="0" smtClean="0">
                          <a:solidFill>
                            <a:schemeClr val="bg1"/>
                          </a:solidFill>
                          <a:effectLst/>
                          <a:latin typeface="Arial" panose="020B0604020202020204" pitchFamily="34" charset="0"/>
                          <a:ea typeface="+mn-ea"/>
                          <a:cs typeface="Arial" panose="020B0604020202020204" pitchFamily="34" charset="0"/>
                        </a:rPr>
                        <a:t>Information Risk Management</a:t>
                      </a:r>
                    </a:p>
                    <a:p>
                      <a:pPr marL="0" marR="0" lvl="0" indent="0" algn="l" defTabSz="914400" rtl="0" eaLnBrk="1" fontAlgn="b" latinLnBrk="0" hangingPunct="1">
                        <a:lnSpc>
                          <a:spcPct val="100000"/>
                        </a:lnSpc>
                        <a:spcBef>
                          <a:spcPts val="0"/>
                        </a:spcBef>
                        <a:spcAft>
                          <a:spcPts val="0"/>
                        </a:spcAft>
                        <a:buClr>
                          <a:srgbClr val="FF0000"/>
                        </a:buClr>
                        <a:buSzTx/>
                        <a:buFont typeface="Arial" panose="020B0604020202020204" pitchFamily="34" charset="0"/>
                        <a:buNone/>
                        <a:tabLst/>
                        <a:defRPr/>
                      </a:pPr>
                      <a:endParaRPr lang="en-US" sz="1200" b="0" kern="1200" noProof="0" dirty="0">
                        <a:solidFill>
                          <a:schemeClr val="bg1"/>
                        </a:solidFill>
                        <a:effectLst/>
                        <a:latin typeface="Arial" panose="020B0604020202020204" pitchFamily="34" charset="0"/>
                        <a:ea typeface="+mn-ea"/>
                        <a:cs typeface="Arial" panose="020B0604020202020204" pitchFamily="34" charset="0"/>
                      </a:endParaRPr>
                    </a:p>
                  </a:txBody>
                  <a:tcPr marL="91432" marR="0" marT="9523"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173038" marR="0" lvl="0" indent="-171450" algn="l" defTabSz="914400" rtl="0" eaLnBrk="1" fontAlgn="b" latinLnBrk="0" hangingPunct="1">
                        <a:lnSpc>
                          <a:spcPct val="100000"/>
                        </a:lnSpc>
                        <a:spcBef>
                          <a:spcPts val="0"/>
                        </a:spcBef>
                        <a:spcAft>
                          <a:spcPts val="0"/>
                        </a:spcAft>
                        <a:buClr>
                          <a:srgbClr val="FF0000"/>
                        </a:buClr>
                        <a:buSzPct val="115000"/>
                        <a:buFont typeface="Arial" panose="020B0604020202020204" pitchFamily="34" charset="0"/>
                        <a:buChar char="•"/>
                        <a:tabLst/>
                        <a:defRPr/>
                      </a:pPr>
                      <a:r>
                        <a:rPr kumimoji="0" lang="en-US" sz="12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rPr>
                        <a:t>No significant updates to report.</a:t>
                      </a:r>
                    </a:p>
                  </a:txBody>
                  <a:tcPr marL="91432" marR="9524" marT="9523"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extLst>
      <p:ext uri="{BB962C8B-B14F-4D97-AF65-F5344CB8AC3E}">
        <p14:creationId xmlns:p14="http://schemas.microsoft.com/office/powerpoint/2010/main" val="29184868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14313" y="4978400"/>
            <a:ext cx="8137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_tradnl" altLang="en-US" sz="1200" dirty="0">
                <a:solidFill>
                  <a:srgbClr val="5E5D5C"/>
                </a:solidFill>
              </a:rPr>
              <a:t>* </a:t>
            </a:r>
            <a:r>
              <a:rPr lang="es-ES_tradnl" altLang="en-US" sz="1200" dirty="0" err="1">
                <a:solidFill>
                  <a:srgbClr val="5E5D5C"/>
                </a:solidFill>
              </a:rPr>
              <a:t>Based</a:t>
            </a:r>
            <a:r>
              <a:rPr lang="es-ES_tradnl" altLang="en-US" sz="1200" dirty="0">
                <a:solidFill>
                  <a:srgbClr val="5E5D5C"/>
                </a:solidFill>
              </a:rPr>
              <a:t> </a:t>
            </a:r>
            <a:r>
              <a:rPr lang="es-ES_tradnl" altLang="en-US" sz="1200" dirty="0" err="1">
                <a:solidFill>
                  <a:srgbClr val="5E5D5C"/>
                </a:solidFill>
              </a:rPr>
              <a:t>on</a:t>
            </a:r>
            <a:r>
              <a:rPr lang="es-ES_tradnl" altLang="en-US" sz="1200" dirty="0">
                <a:solidFill>
                  <a:srgbClr val="5E5D5C"/>
                </a:solidFill>
              </a:rPr>
              <a:t> </a:t>
            </a:r>
            <a:r>
              <a:rPr lang="es-ES_tradnl" altLang="en-US" sz="1200" dirty="0" err="1">
                <a:solidFill>
                  <a:srgbClr val="5E5D5C"/>
                </a:solidFill>
              </a:rPr>
              <a:t>ocurrence</a:t>
            </a:r>
            <a:r>
              <a:rPr lang="es-ES_tradnl" altLang="en-US" sz="1200" dirty="0">
                <a:solidFill>
                  <a:srgbClr val="5E5D5C"/>
                </a:solidFill>
              </a:rPr>
              <a:t> date</a:t>
            </a:r>
            <a:endParaRPr lang="es-ES" altLang="en-US" sz="1200" dirty="0">
              <a:solidFill>
                <a:srgbClr val="5E5D5C"/>
              </a:solidFill>
            </a:endParaRPr>
          </a:p>
        </p:txBody>
      </p:sp>
      <p:sp>
        <p:nvSpPr>
          <p:cNvPr id="8" name="Rectangle 3"/>
          <p:cNvSpPr txBox="1">
            <a:spLocks noChangeArrowheads="1"/>
          </p:cNvSpPr>
          <p:nvPr/>
        </p:nvSpPr>
        <p:spPr>
          <a:xfrm>
            <a:off x="250825" y="976475"/>
            <a:ext cx="8512174" cy="44680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ts val="2400"/>
              </a:lnSpc>
              <a:spcAft>
                <a:spcPts val="0"/>
              </a:spcAft>
              <a:buFont typeface="Wingdings" pitchFamily="2" charset="2"/>
              <a:buNone/>
            </a:pPr>
            <a:r>
              <a:rPr lang="en-US" altLang="en-US" sz="1600" dirty="0" smtClean="0">
                <a:latin typeface="Arial" panose="020B0604020202020204" pitchFamily="34" charset="0"/>
                <a:cs typeface="Arial" panose="020B0604020202020204" pitchFamily="34" charset="0"/>
              </a:rPr>
              <a:t>Rolling Average of yearly Operational Risk Events &amp; Losses compared to previous year *</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8" y="1795089"/>
            <a:ext cx="4032251" cy="313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756" y="1795089"/>
            <a:ext cx="3967719" cy="313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1"/>
          </p:nvPr>
        </p:nvSpPr>
        <p:spPr/>
        <p:txBody>
          <a:bodyPr/>
          <a:lstStyle/>
          <a:p>
            <a:r>
              <a:rPr lang="es-ES_tradnl" altLang="en-US" kern="0" dirty="0" err="1"/>
              <a:t>Operational</a:t>
            </a:r>
            <a:r>
              <a:rPr lang="es-ES_tradnl" altLang="en-US" kern="0" dirty="0"/>
              <a:t> </a:t>
            </a:r>
            <a:r>
              <a:rPr lang="es-ES_tradnl" altLang="en-US" kern="0" dirty="0" err="1" smtClean="0"/>
              <a:t>Risk</a:t>
            </a:r>
            <a:r>
              <a:rPr lang="en-US" altLang="en-US" dirty="0" smtClean="0"/>
              <a:t> Metrics</a:t>
            </a:r>
            <a:endParaRPr lang="es-ES_tradnl" altLang="en-US" kern="0" dirty="0"/>
          </a:p>
        </p:txBody>
      </p:sp>
    </p:spTree>
    <p:extLst>
      <p:ext uri="{BB962C8B-B14F-4D97-AF65-F5344CB8AC3E}">
        <p14:creationId xmlns:p14="http://schemas.microsoft.com/office/powerpoint/2010/main" val="38031918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8" y="819150"/>
            <a:ext cx="412273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825500"/>
            <a:ext cx="4206875"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7882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8"/>
          <p:cNvSpPr txBox="1">
            <a:spLocks noChangeArrowheads="1"/>
          </p:cNvSpPr>
          <p:nvPr/>
        </p:nvSpPr>
        <p:spPr bwMode="auto">
          <a:xfrm>
            <a:off x="454025" y="977484"/>
            <a:ext cx="55800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5D5C5B"/>
                </a:solidFill>
                <a:latin typeface="Arial" charset="0"/>
              </a:defRPr>
            </a:lvl1pPr>
            <a:lvl2pPr marL="742950" indent="-285750">
              <a:defRPr>
                <a:solidFill>
                  <a:srgbClr val="5D5C5B"/>
                </a:solidFill>
                <a:latin typeface="Arial" charset="0"/>
              </a:defRPr>
            </a:lvl2pPr>
            <a:lvl3pPr marL="1143000" indent="-228600">
              <a:defRPr sz="1600">
                <a:solidFill>
                  <a:srgbClr val="5D5C5B"/>
                </a:solidFill>
                <a:latin typeface="Arial" charset="0"/>
              </a:defRPr>
            </a:lvl3pPr>
            <a:lvl4pPr marL="1600200" indent="-228600">
              <a:defRPr sz="1400">
                <a:solidFill>
                  <a:srgbClr val="5D5C5B"/>
                </a:solidFill>
                <a:latin typeface="Arial" charset="0"/>
              </a:defRPr>
            </a:lvl4pPr>
            <a:lvl5pPr marL="2057400" indent="-228600">
              <a:defRPr sz="1400">
                <a:solidFill>
                  <a:srgbClr val="5D5C5B"/>
                </a:solidFill>
                <a:latin typeface="Arial" charset="0"/>
              </a:defRPr>
            </a:lvl5pPr>
            <a:lvl6pPr marL="2514600" indent="-228600" eaLnBrk="0" hangingPunct="0">
              <a:defRPr sz="1400">
                <a:solidFill>
                  <a:srgbClr val="5D5C5B"/>
                </a:solidFill>
                <a:latin typeface="Arial" charset="0"/>
              </a:defRPr>
            </a:lvl6pPr>
            <a:lvl7pPr marL="2971800" indent="-228600" eaLnBrk="0" hangingPunct="0">
              <a:defRPr sz="1400">
                <a:solidFill>
                  <a:srgbClr val="5D5C5B"/>
                </a:solidFill>
                <a:latin typeface="Arial" charset="0"/>
              </a:defRPr>
            </a:lvl7pPr>
            <a:lvl8pPr marL="3429000" indent="-228600" eaLnBrk="0" hangingPunct="0">
              <a:defRPr sz="1400">
                <a:solidFill>
                  <a:srgbClr val="5D5C5B"/>
                </a:solidFill>
                <a:latin typeface="Arial" charset="0"/>
              </a:defRPr>
            </a:lvl8pPr>
            <a:lvl9pPr marL="3886200" indent="-228600" eaLnBrk="0" hangingPunct="0">
              <a:defRPr sz="1400">
                <a:solidFill>
                  <a:srgbClr val="5D5C5B"/>
                </a:solidFill>
                <a:latin typeface="Arial" charset="0"/>
              </a:defRPr>
            </a:lvl9pPr>
          </a:lstStyle>
          <a:p>
            <a:pPr fontAlgn="base">
              <a:spcBef>
                <a:spcPct val="0"/>
              </a:spcBef>
              <a:spcAft>
                <a:spcPct val="0"/>
              </a:spcAft>
            </a:pPr>
            <a:r>
              <a:rPr lang="en-US" altLang="en-US" sz="1200" dirty="0" smtClean="0">
                <a:solidFill>
                  <a:srgbClr val="000000"/>
                </a:solidFill>
                <a:latin typeface="Arial" panose="020B0604020202020204" pitchFamily="34" charset="0"/>
                <a:cs typeface="Arial" panose="020B0604020202020204" pitchFamily="34" charset="0"/>
              </a:rPr>
              <a:t>Gross </a:t>
            </a:r>
            <a:r>
              <a:rPr lang="en-US" altLang="en-US" sz="1200" dirty="0">
                <a:solidFill>
                  <a:srgbClr val="000000"/>
                </a:solidFill>
                <a:latin typeface="Arial" panose="020B0604020202020204" pitchFamily="34" charset="0"/>
                <a:cs typeface="Arial" panose="020B0604020202020204" pitchFamily="34" charset="0"/>
              </a:rPr>
              <a:t>Losses against </a:t>
            </a:r>
            <a:r>
              <a:rPr lang="en-US" altLang="en-US" sz="1200" dirty="0" smtClean="0">
                <a:solidFill>
                  <a:srgbClr val="000000"/>
                </a:solidFill>
                <a:latin typeface="Arial" panose="020B0604020202020204" pitchFamily="34" charset="0"/>
                <a:cs typeface="Arial" panose="020B0604020202020204" pitchFamily="34" charset="0"/>
              </a:rPr>
              <a:t>Pre Provision Net Revenue (PPNR) </a:t>
            </a:r>
            <a:r>
              <a:rPr lang="en-US" altLang="en-US" sz="1200" dirty="0">
                <a:solidFill>
                  <a:srgbClr val="000000"/>
                </a:solidFill>
                <a:latin typeface="Arial" panose="020B0604020202020204" pitchFamily="34" charset="0"/>
                <a:cs typeface="Arial" panose="020B0604020202020204" pitchFamily="34" charset="0"/>
              </a:rPr>
              <a:t>Tolerance Limit</a:t>
            </a:r>
          </a:p>
        </p:txBody>
      </p:sp>
      <p:sp>
        <p:nvSpPr>
          <p:cNvPr id="11" name="TextBox 12"/>
          <p:cNvSpPr txBox="1">
            <a:spLocks noChangeArrowheads="1"/>
          </p:cNvSpPr>
          <p:nvPr/>
        </p:nvSpPr>
        <p:spPr bwMode="auto">
          <a:xfrm>
            <a:off x="239946" y="4030110"/>
            <a:ext cx="33655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5D5C5B"/>
                </a:solidFill>
                <a:latin typeface="Arial" charset="0"/>
              </a:defRPr>
            </a:lvl1pPr>
            <a:lvl2pPr marL="742950" indent="-285750">
              <a:defRPr>
                <a:solidFill>
                  <a:srgbClr val="5D5C5B"/>
                </a:solidFill>
                <a:latin typeface="Arial" charset="0"/>
              </a:defRPr>
            </a:lvl2pPr>
            <a:lvl3pPr marL="1143000" indent="-228600">
              <a:defRPr sz="1600">
                <a:solidFill>
                  <a:srgbClr val="5D5C5B"/>
                </a:solidFill>
                <a:latin typeface="Arial" charset="0"/>
              </a:defRPr>
            </a:lvl3pPr>
            <a:lvl4pPr marL="1600200" indent="-228600">
              <a:defRPr sz="1400">
                <a:solidFill>
                  <a:srgbClr val="5D5C5B"/>
                </a:solidFill>
                <a:latin typeface="Arial" charset="0"/>
              </a:defRPr>
            </a:lvl4pPr>
            <a:lvl5pPr marL="2057400" indent="-228600">
              <a:defRPr sz="1400">
                <a:solidFill>
                  <a:srgbClr val="5D5C5B"/>
                </a:solidFill>
                <a:latin typeface="Arial" charset="0"/>
              </a:defRPr>
            </a:lvl5pPr>
            <a:lvl6pPr marL="2514600" indent="-228600" eaLnBrk="0" hangingPunct="0">
              <a:defRPr sz="1400">
                <a:solidFill>
                  <a:srgbClr val="5D5C5B"/>
                </a:solidFill>
                <a:latin typeface="Arial" charset="0"/>
              </a:defRPr>
            </a:lvl6pPr>
            <a:lvl7pPr marL="2971800" indent="-228600" eaLnBrk="0" hangingPunct="0">
              <a:defRPr sz="1400">
                <a:solidFill>
                  <a:srgbClr val="5D5C5B"/>
                </a:solidFill>
                <a:latin typeface="Arial" charset="0"/>
              </a:defRPr>
            </a:lvl7pPr>
            <a:lvl8pPr marL="3429000" indent="-228600" eaLnBrk="0" hangingPunct="0">
              <a:defRPr sz="1400">
                <a:solidFill>
                  <a:srgbClr val="5D5C5B"/>
                </a:solidFill>
                <a:latin typeface="Arial" charset="0"/>
              </a:defRPr>
            </a:lvl8pPr>
            <a:lvl9pPr marL="3886200" indent="-228600" eaLnBrk="0" hangingPunct="0">
              <a:defRPr sz="1400">
                <a:solidFill>
                  <a:srgbClr val="5D5C5B"/>
                </a:solidFill>
                <a:latin typeface="Arial" charset="0"/>
              </a:defRPr>
            </a:lvl9pPr>
          </a:lstStyle>
          <a:p>
            <a:pPr algn="ctr" fontAlgn="base">
              <a:spcBef>
                <a:spcPct val="0"/>
              </a:spcBef>
              <a:spcAft>
                <a:spcPct val="0"/>
              </a:spcAft>
            </a:pPr>
            <a:r>
              <a:rPr lang="en-US" altLang="en-US" sz="1200" dirty="0" smtClean="0">
                <a:solidFill>
                  <a:srgbClr val="000000"/>
                </a:solidFill>
                <a:latin typeface="Arial" panose="020B0604020202020204" pitchFamily="34" charset="0"/>
                <a:cs typeface="Arial" panose="020B0604020202020204" pitchFamily="34" charset="0"/>
              </a:rPr>
              <a:t>Last 12 months Gross </a:t>
            </a:r>
            <a:r>
              <a:rPr lang="en-US" altLang="en-US" sz="1200" dirty="0">
                <a:solidFill>
                  <a:srgbClr val="000000"/>
                </a:solidFill>
                <a:latin typeface="Arial" panose="020B0604020202020204" pitchFamily="34" charset="0"/>
                <a:cs typeface="Arial" panose="020B0604020202020204" pitchFamily="34" charset="0"/>
              </a:rPr>
              <a:t>Losses: </a:t>
            </a:r>
            <a:r>
              <a:rPr lang="en-US" altLang="en-US" sz="1200" dirty="0" smtClean="0">
                <a:solidFill>
                  <a:srgbClr val="000000"/>
                </a:solidFill>
                <a:latin typeface="Arial" panose="020B0604020202020204" pitchFamily="34" charset="0"/>
                <a:cs typeface="Arial" panose="020B0604020202020204" pitchFamily="34" charset="0"/>
              </a:rPr>
              <a:t>$784K</a:t>
            </a:r>
            <a:endParaRPr lang="en-US" altLang="en-US" sz="1200" dirty="0">
              <a:solidFill>
                <a:srgbClr val="000000"/>
              </a:solidFill>
              <a:latin typeface="Arial" panose="020B0604020202020204" pitchFamily="34" charset="0"/>
              <a:cs typeface="Arial" panose="020B0604020202020204"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254484"/>
            <a:ext cx="8248650" cy="2612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38" y="4328096"/>
            <a:ext cx="5383213"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Line Callout 1 11"/>
          <p:cNvSpPr/>
          <p:nvPr/>
        </p:nvSpPr>
        <p:spPr>
          <a:xfrm>
            <a:off x="5485631" y="3867149"/>
            <a:ext cx="3096344" cy="2200276"/>
          </a:xfrm>
          <a:prstGeom prst="borderCallout1">
            <a:avLst>
              <a:gd name="adj1" fmla="val 21019"/>
              <a:gd name="adj2" fmla="val -2065"/>
              <a:gd name="adj3" fmla="val -42266"/>
              <a:gd name="adj4" fmla="val -75850"/>
            </a:avLst>
          </a:prstGeom>
          <a:solidFill>
            <a:schemeClr val="bg1"/>
          </a:solidFill>
          <a:ln w="15875" cap="sq">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diamond"/>
            <a:tailEnd type="diamo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algn="l" fontAlgn="base">
              <a:spcBef>
                <a:spcPct val="0"/>
              </a:spcBef>
              <a:spcAft>
                <a:spcPct val="0"/>
              </a:spcAft>
              <a:buFont typeface="Arial" panose="020B0604020202020204" pitchFamily="34" charset="0"/>
              <a:buChar char="•"/>
              <a:defRPr/>
            </a:pPr>
            <a:r>
              <a:rPr lang="en-US" sz="1100" dirty="0" smtClean="0">
                <a:solidFill>
                  <a:srgbClr val="FF0000"/>
                </a:solidFill>
                <a:latin typeface="Arial" panose="020B0604020202020204" pitchFamily="34" charset="0"/>
                <a:cs typeface="Arial" panose="020B0604020202020204" pitchFamily="34" charset="0"/>
              </a:rPr>
              <a:t>Duplicated wire payments event (292k). </a:t>
            </a:r>
          </a:p>
          <a:p>
            <a:pPr marL="171450" indent="-171450" algn="l" fontAlgn="base">
              <a:spcBef>
                <a:spcPct val="0"/>
              </a:spcBef>
              <a:spcAft>
                <a:spcPct val="0"/>
              </a:spcAft>
              <a:buFont typeface="Arial" panose="020B0604020202020204" pitchFamily="34" charset="0"/>
              <a:buChar char="•"/>
              <a:defRPr/>
            </a:pPr>
            <a:r>
              <a:rPr lang="en-US" sz="1100" dirty="0" smtClean="0">
                <a:solidFill>
                  <a:srgbClr val="FF0000"/>
                </a:solidFill>
                <a:latin typeface="Arial" panose="020B0604020202020204" pitchFamily="34" charset="0"/>
                <a:cs typeface="Arial" panose="020B0604020202020204" pitchFamily="34" charset="0"/>
              </a:rPr>
              <a:t>All funds were recovered with no impact to BSI by May, 2016.</a:t>
            </a:r>
          </a:p>
          <a:p>
            <a:pPr algn="l" fontAlgn="base">
              <a:spcBef>
                <a:spcPct val="0"/>
              </a:spcBef>
              <a:spcAft>
                <a:spcPct val="0"/>
              </a:spcAft>
              <a:defRPr/>
            </a:pPr>
            <a:endParaRPr lang="en-US" sz="1100" dirty="0">
              <a:solidFill>
                <a:srgbClr val="000000"/>
              </a:solidFill>
              <a:latin typeface="Arial" panose="020B0604020202020204" pitchFamily="34" charset="0"/>
              <a:cs typeface="Arial" panose="020B0604020202020204" pitchFamily="34" charset="0"/>
            </a:endParaRPr>
          </a:p>
          <a:p>
            <a:pPr algn="l" fontAlgn="base">
              <a:spcBef>
                <a:spcPct val="0"/>
              </a:spcBef>
              <a:spcAft>
                <a:spcPct val="0"/>
              </a:spcAft>
              <a:defRPr/>
            </a:pPr>
            <a:r>
              <a:rPr lang="en-US" sz="1100" dirty="0" smtClean="0">
                <a:solidFill>
                  <a:srgbClr val="000000"/>
                </a:solidFill>
                <a:latin typeface="Arial" panose="020B0604020202020204" pitchFamily="34" charset="0"/>
                <a:cs typeface="Arial" panose="020B0604020202020204" pitchFamily="34" charset="0"/>
              </a:rPr>
              <a:t>Mitigating actions include:</a:t>
            </a:r>
          </a:p>
          <a:p>
            <a:pPr algn="l" fontAlgn="base">
              <a:spcBef>
                <a:spcPct val="0"/>
              </a:spcBef>
              <a:spcAft>
                <a:spcPct val="0"/>
              </a:spcAft>
              <a:defRPr/>
            </a:pPr>
            <a:endParaRPr lang="en-US" sz="1100" dirty="0" smtClean="0">
              <a:solidFill>
                <a:srgbClr val="000000"/>
              </a:solidFill>
              <a:latin typeface="Arial" panose="020B0604020202020204" pitchFamily="34" charset="0"/>
              <a:cs typeface="Arial" panose="020B0604020202020204" pitchFamily="34" charset="0"/>
            </a:endParaRPr>
          </a:p>
          <a:p>
            <a:pPr marL="171450" indent="-171450" algn="l" fontAlgn="base">
              <a:spcBef>
                <a:spcPct val="0"/>
              </a:spcBef>
              <a:spcAft>
                <a:spcPct val="0"/>
              </a:spcAft>
              <a:buFont typeface="Arial" panose="020B0604020202020204" pitchFamily="34" charset="0"/>
              <a:buChar char="•"/>
              <a:defRPr/>
            </a:pPr>
            <a:r>
              <a:rPr lang="en-US" sz="1100" dirty="0" smtClean="0">
                <a:solidFill>
                  <a:srgbClr val="000000"/>
                </a:solidFill>
                <a:latin typeface="Arial" panose="020B0604020202020204" pitchFamily="34" charset="0"/>
                <a:cs typeface="Arial" panose="020B0604020202020204" pitchFamily="34" charset="0"/>
              </a:rPr>
              <a:t>Reinforced manual controls</a:t>
            </a:r>
          </a:p>
          <a:p>
            <a:pPr marL="171450" indent="-171450" algn="l" fontAlgn="base">
              <a:spcBef>
                <a:spcPct val="0"/>
              </a:spcBef>
              <a:spcAft>
                <a:spcPct val="0"/>
              </a:spcAft>
              <a:buFont typeface="Arial" panose="020B0604020202020204" pitchFamily="34" charset="0"/>
              <a:buChar char="•"/>
              <a:defRPr/>
            </a:pPr>
            <a:r>
              <a:rPr lang="en-US" sz="1100" dirty="0" smtClean="0">
                <a:solidFill>
                  <a:srgbClr val="000000"/>
                </a:solidFill>
                <a:latin typeface="Arial" panose="020B0604020202020204" pitchFamily="34" charset="0"/>
                <a:cs typeface="Arial" panose="020B0604020202020204" pitchFamily="34" charset="0"/>
              </a:rPr>
              <a:t>Project to improve documentation and controls around interfaces (October 2016)</a:t>
            </a:r>
          </a:p>
          <a:p>
            <a:pPr marL="171450" indent="-171450" algn="l" fontAlgn="base">
              <a:spcBef>
                <a:spcPct val="0"/>
              </a:spcBef>
              <a:spcAft>
                <a:spcPct val="0"/>
              </a:spcAft>
              <a:buFont typeface="Arial" panose="020B0604020202020204" pitchFamily="34" charset="0"/>
              <a:buChar char="•"/>
              <a:defRPr/>
            </a:pPr>
            <a:r>
              <a:rPr lang="en-US" sz="1100" dirty="0" smtClean="0">
                <a:solidFill>
                  <a:srgbClr val="000000"/>
                </a:solidFill>
                <a:latin typeface="Arial" panose="020B0604020202020204" pitchFamily="34" charset="0"/>
                <a:cs typeface="Arial" panose="020B0604020202020204" pitchFamily="34" charset="0"/>
              </a:rPr>
              <a:t>Implementation of Fedlink Direct Connect (November, 2016)</a:t>
            </a:r>
          </a:p>
          <a:p>
            <a:pPr marL="171450" indent="-171450" algn="l" fontAlgn="base">
              <a:spcBef>
                <a:spcPct val="0"/>
              </a:spcBef>
              <a:spcAft>
                <a:spcPct val="0"/>
              </a:spcAft>
              <a:buFont typeface="Arial" panose="020B0604020202020204" pitchFamily="34" charset="0"/>
              <a:buChar char="•"/>
              <a:defRPr/>
            </a:pPr>
            <a:endParaRPr lang="en-US" sz="1100" dirty="0" smtClean="0">
              <a:solidFill>
                <a:srgbClr val="000000"/>
              </a:solidFill>
              <a:latin typeface="Arial" panose="020B0604020202020204" pitchFamily="34" charset="0"/>
              <a:cs typeface="Arial" panose="020B0604020202020204" pitchFamily="34" charset="0"/>
            </a:endParaRPr>
          </a:p>
          <a:p>
            <a:pPr marL="171450" indent="-171450" algn="l" fontAlgn="base">
              <a:spcBef>
                <a:spcPct val="0"/>
              </a:spcBef>
              <a:spcAft>
                <a:spcPct val="0"/>
              </a:spcAft>
              <a:buFont typeface="Arial" panose="020B0604020202020204" pitchFamily="34" charset="0"/>
              <a:buChar char="•"/>
              <a:defRPr/>
            </a:pPr>
            <a:endParaRPr lang="en-US" sz="1100" dirty="0" smtClean="0">
              <a:solidFill>
                <a:srgbClr val="000000"/>
              </a:solidFill>
              <a:latin typeface="Arial" panose="020B0604020202020204" pitchFamily="34" charset="0"/>
              <a:cs typeface="Arial" panose="020B0604020202020204" pitchFamily="34" charset="0"/>
            </a:endParaRPr>
          </a:p>
        </p:txBody>
      </p:sp>
      <p:sp>
        <p:nvSpPr>
          <p:cNvPr id="2" name="Content Placeholder 1"/>
          <p:cNvSpPr>
            <a:spLocks noGrp="1"/>
          </p:cNvSpPr>
          <p:nvPr>
            <p:ph sz="quarter" idx="11"/>
          </p:nvPr>
        </p:nvSpPr>
        <p:spPr/>
        <p:txBody>
          <a:bodyPr/>
          <a:lstStyle/>
          <a:p>
            <a:r>
              <a:rPr lang="es-ES_tradnl" altLang="en-US" kern="0" dirty="0" err="1"/>
              <a:t>Operational</a:t>
            </a:r>
            <a:r>
              <a:rPr lang="es-ES_tradnl" altLang="en-US" kern="0" dirty="0"/>
              <a:t> </a:t>
            </a:r>
            <a:r>
              <a:rPr lang="es-ES_tradnl" altLang="en-US" kern="0" dirty="0" err="1" smtClean="0"/>
              <a:t>Risk</a:t>
            </a:r>
            <a:r>
              <a:rPr lang="en-US" altLang="en-US" dirty="0" smtClean="0"/>
              <a:t> Metrics</a:t>
            </a:r>
            <a:endParaRPr lang="es-ES_tradnl" altLang="en-US" kern="0" dirty="0"/>
          </a:p>
        </p:txBody>
      </p:sp>
    </p:spTree>
    <p:extLst>
      <p:ext uri="{BB962C8B-B14F-4D97-AF65-F5344CB8AC3E}">
        <p14:creationId xmlns:p14="http://schemas.microsoft.com/office/powerpoint/2010/main" val="25210753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14313" y="1114425"/>
            <a:ext cx="8701088" cy="5347105"/>
          </a:xfrm>
          <a:prstGeom prst="rect">
            <a:avLst/>
          </a:prstGeom>
          <a:noFill/>
        </p:spPr>
        <p:txBody>
          <a:bodyPr wrap="square" rtlCol="0">
            <a:spAutoFit/>
          </a:bodyPr>
          <a:lstStyle/>
          <a:p>
            <a:r>
              <a:rPr lang="en-US" sz="1600" dirty="0" smtClean="0"/>
              <a:t>Wires that had been screened for OFAC were marked as “OFAC not Processed” and subsequently released. </a:t>
            </a:r>
          </a:p>
          <a:p>
            <a:r>
              <a:rPr lang="en-US" sz="1600" dirty="0"/>
              <a:t> </a:t>
            </a:r>
          </a:p>
          <a:p>
            <a:pPr lvl="0"/>
            <a:r>
              <a:rPr lang="en-US" sz="1200" dirty="0"/>
              <a:t>On June 27th </a:t>
            </a:r>
            <a:r>
              <a:rPr lang="en-US" sz="1200" dirty="0" smtClean="0"/>
              <a:t>2016, </a:t>
            </a:r>
            <a:r>
              <a:rPr lang="en-US" sz="1200" dirty="0"/>
              <a:t>the Operations team identified a potential issue with some messages that were able to be approved </a:t>
            </a:r>
            <a:r>
              <a:rPr lang="en-US" sz="1200" dirty="0" smtClean="0"/>
              <a:t>in the OFAC screening application although </a:t>
            </a:r>
            <a:r>
              <a:rPr lang="en-US" sz="1200" dirty="0"/>
              <a:t>the status was “OFAC not Processed</a:t>
            </a:r>
            <a:r>
              <a:rPr lang="en-US" sz="1200" dirty="0" smtClean="0"/>
              <a:t>”.</a:t>
            </a:r>
            <a:r>
              <a:rPr lang="en-US" sz="1200" dirty="0"/>
              <a:t> The </a:t>
            </a:r>
            <a:r>
              <a:rPr lang="en-US" sz="1200" dirty="0" smtClean="0"/>
              <a:t>OFAC Server vendor </a:t>
            </a:r>
            <a:r>
              <a:rPr lang="en-US" sz="1200" dirty="0"/>
              <a:t>was immediately contacted in order to investigate the reason </a:t>
            </a:r>
            <a:r>
              <a:rPr lang="en-US" sz="1200" dirty="0" smtClean="0"/>
              <a:t>for this inconsistency. The vendor </a:t>
            </a:r>
            <a:r>
              <a:rPr lang="en-US" sz="1200" dirty="0"/>
              <a:t>concluded that although the wires were scanned and had no hits, due to a timeout interruption of the process, the OFAC application could incorrectly set the status to “OFAC not Processed”. Subsequently the application would allow approving the </a:t>
            </a:r>
            <a:r>
              <a:rPr lang="en-US" sz="1200" dirty="0" smtClean="0"/>
              <a:t>transaction.</a:t>
            </a:r>
            <a:endParaRPr lang="en-US" sz="1200" dirty="0"/>
          </a:p>
          <a:p>
            <a:pPr eaLnBrk="1" fontAlgn="auto" hangingPunct="1">
              <a:spcBef>
                <a:spcPts val="0"/>
              </a:spcBef>
              <a:spcAft>
                <a:spcPts val="0"/>
              </a:spcAft>
              <a:buClr>
                <a:srgbClr val="FF0000"/>
              </a:buClr>
              <a:buSzPct val="100000"/>
            </a:pPr>
            <a:endParaRPr lang="en-US" sz="1600" b="1" dirty="0" smtClean="0">
              <a:solidFill>
                <a:srgbClr val="FF0000"/>
              </a:solidFill>
              <a:latin typeface="Arial" panose="020B0604020202020204" pitchFamily="34" charset="0"/>
              <a:ea typeface="Calibri"/>
              <a:cs typeface="Arial" panose="020B0604020202020204" pitchFamily="34" charset="0"/>
            </a:endParaRPr>
          </a:p>
          <a:p>
            <a:pPr eaLnBrk="1" fontAlgn="auto" hangingPunct="1">
              <a:spcBef>
                <a:spcPts val="0"/>
              </a:spcBef>
              <a:spcAft>
                <a:spcPts val="0"/>
              </a:spcAft>
              <a:buClr>
                <a:srgbClr val="FF0000"/>
              </a:buClr>
              <a:buSzPct val="100000"/>
            </a:pPr>
            <a:endParaRPr lang="en-US" sz="1600" b="1" dirty="0" smtClean="0">
              <a:solidFill>
                <a:srgbClr val="FF0000"/>
              </a:solidFill>
              <a:latin typeface="Arial" panose="020B0604020202020204" pitchFamily="34" charset="0"/>
              <a:ea typeface="Calibri"/>
              <a:cs typeface="Arial" panose="020B0604020202020204" pitchFamily="34" charset="0"/>
            </a:endParaRPr>
          </a:p>
          <a:p>
            <a:pPr eaLnBrk="1" fontAlgn="auto" hangingPunct="1">
              <a:spcBef>
                <a:spcPts val="0"/>
              </a:spcBef>
              <a:spcAft>
                <a:spcPts val="0"/>
              </a:spcAft>
              <a:buClr>
                <a:srgbClr val="FF0000"/>
              </a:buClr>
              <a:buSzPct val="100000"/>
            </a:pPr>
            <a:r>
              <a:rPr lang="en-US" sz="1600" b="1" dirty="0" smtClean="0">
                <a:solidFill>
                  <a:srgbClr val="FF0000"/>
                </a:solidFill>
                <a:latin typeface="Arial" panose="020B0604020202020204" pitchFamily="34" charset="0"/>
                <a:ea typeface="Calibri"/>
                <a:cs typeface="Arial" panose="020B0604020202020204" pitchFamily="34" charset="0"/>
              </a:rPr>
              <a:t>Root Cause</a:t>
            </a:r>
          </a:p>
          <a:p>
            <a:pPr eaLnBrk="1" fontAlgn="auto" hangingPunct="1">
              <a:spcBef>
                <a:spcPts val="0"/>
              </a:spcBef>
              <a:spcAft>
                <a:spcPts val="0"/>
              </a:spcAft>
              <a:buClr>
                <a:srgbClr val="FF0000"/>
              </a:buClr>
              <a:buSzPct val="100000"/>
            </a:pPr>
            <a:endParaRPr lang="en-US" sz="1200" dirty="0">
              <a:solidFill>
                <a:prstClr val="black"/>
              </a:solidFill>
              <a:latin typeface="Arial" panose="020B0604020202020204" pitchFamily="34" charset="0"/>
              <a:ea typeface="+mn-ea"/>
              <a:cs typeface="Arial" panose="020B0604020202020204" pitchFamily="34" charset="0"/>
            </a:endParaRPr>
          </a:p>
          <a:p>
            <a:pPr marL="685800" lvl="1" indent="-228600" eaLnBrk="1" fontAlgn="auto" hangingPunct="1">
              <a:spcBef>
                <a:spcPts val="0"/>
              </a:spcBef>
              <a:spcAft>
                <a:spcPts val="0"/>
              </a:spcAft>
              <a:buClr>
                <a:srgbClr val="FF0000"/>
              </a:buClr>
              <a:buSzPct val="100000"/>
              <a:buFont typeface="Segoe UI" panose="020B0502040204020203" pitchFamily="34" charset="0"/>
              <a:buChar char="●"/>
            </a:pPr>
            <a:r>
              <a:rPr lang="en-US" sz="1200" dirty="0" smtClean="0">
                <a:solidFill>
                  <a:prstClr val="black"/>
                </a:solidFill>
                <a:latin typeface="Arial" panose="020B0604020202020204" pitchFamily="34" charset="0"/>
                <a:ea typeface="+mn-ea"/>
                <a:cs typeface="Arial" panose="020B0604020202020204" pitchFamily="34" charset="0"/>
              </a:rPr>
              <a:t>Bug in the software package used for OFAC screening introduced to BSI during an upgrade on May 14, 2016.</a:t>
            </a:r>
          </a:p>
          <a:p>
            <a:pPr eaLnBrk="1" fontAlgn="auto" hangingPunct="1">
              <a:lnSpc>
                <a:spcPct val="115000"/>
              </a:lnSpc>
              <a:spcBef>
                <a:spcPts val="0"/>
              </a:spcBef>
              <a:spcAft>
                <a:spcPts val="1000"/>
              </a:spcAft>
            </a:pPr>
            <a:endParaRPr lang="en-US" sz="1600" b="1" dirty="0" smtClean="0">
              <a:solidFill>
                <a:srgbClr val="FF0000"/>
              </a:solidFill>
              <a:latin typeface="Arial" panose="020B0604020202020204" pitchFamily="34" charset="0"/>
              <a:ea typeface="Calibri"/>
              <a:cs typeface="Arial" panose="020B0604020202020204" pitchFamily="34" charset="0"/>
            </a:endParaRPr>
          </a:p>
          <a:p>
            <a:pPr eaLnBrk="1" fontAlgn="auto" hangingPunct="1">
              <a:lnSpc>
                <a:spcPct val="115000"/>
              </a:lnSpc>
              <a:spcBef>
                <a:spcPts val="0"/>
              </a:spcBef>
              <a:spcAft>
                <a:spcPts val="1000"/>
              </a:spcAft>
            </a:pPr>
            <a:r>
              <a:rPr lang="en-US" sz="1600" b="1" dirty="0" smtClean="0">
                <a:solidFill>
                  <a:srgbClr val="FF0000"/>
                </a:solidFill>
                <a:latin typeface="Arial" panose="020B0604020202020204" pitchFamily="34" charset="0"/>
                <a:ea typeface="Calibri"/>
                <a:cs typeface="Arial" panose="020B0604020202020204" pitchFamily="34" charset="0"/>
              </a:rPr>
              <a:t>Mitigating </a:t>
            </a:r>
            <a:r>
              <a:rPr lang="en-US" sz="1600" b="1" dirty="0">
                <a:solidFill>
                  <a:srgbClr val="FF0000"/>
                </a:solidFill>
                <a:latin typeface="Arial" panose="020B0604020202020204" pitchFamily="34" charset="0"/>
                <a:ea typeface="Calibri"/>
                <a:cs typeface="Arial" panose="020B0604020202020204" pitchFamily="34" charset="0"/>
              </a:rPr>
              <a:t>Actions</a:t>
            </a:r>
            <a:endParaRPr lang="en-US" sz="1600" dirty="0">
              <a:solidFill>
                <a:srgbClr val="FF0000"/>
              </a:solidFill>
              <a:latin typeface="Arial" panose="020B0604020202020204" pitchFamily="34" charset="0"/>
              <a:ea typeface="Calibri"/>
              <a:cs typeface="Arial" panose="020B0604020202020204" pitchFamily="34" charset="0"/>
            </a:endParaRPr>
          </a:p>
          <a:p>
            <a:pPr marL="685800" lvl="1" indent="-228600" eaLnBrk="1" fontAlgn="auto" hangingPunct="1">
              <a:spcBef>
                <a:spcPts val="0"/>
              </a:spcBef>
              <a:spcAft>
                <a:spcPts val="0"/>
              </a:spcAft>
              <a:buClr>
                <a:srgbClr val="FF0000"/>
              </a:buClr>
              <a:buSzPct val="100000"/>
              <a:buFont typeface="Segoe UI" panose="020B0502040204020203" pitchFamily="34" charset="0"/>
              <a:buChar char="●"/>
            </a:pPr>
            <a:r>
              <a:rPr lang="en-US" sz="1200" dirty="0">
                <a:solidFill>
                  <a:prstClr val="black"/>
                </a:solidFill>
                <a:latin typeface="Arial" panose="020B0604020202020204" pitchFamily="34" charset="0"/>
                <a:cs typeface="Arial" panose="020B0604020202020204" pitchFamily="34" charset="0"/>
              </a:rPr>
              <a:t>Two corrections to the OFAC application were applied on July 1st in order to 1) not produce this status incorrectly, and 2) </a:t>
            </a:r>
            <a:r>
              <a:rPr lang="en-US" sz="1200" dirty="0" smtClean="0">
                <a:solidFill>
                  <a:prstClr val="black"/>
                </a:solidFill>
                <a:latin typeface="Arial" panose="020B0604020202020204" pitchFamily="34" charset="0"/>
                <a:cs typeface="Arial" panose="020B0604020202020204" pitchFamily="34" charset="0"/>
              </a:rPr>
              <a:t>not </a:t>
            </a:r>
            <a:r>
              <a:rPr lang="en-US" sz="1200" dirty="0">
                <a:solidFill>
                  <a:prstClr val="black"/>
                </a:solidFill>
                <a:latin typeface="Arial" panose="020B0604020202020204" pitchFamily="34" charset="0"/>
                <a:cs typeface="Arial" panose="020B0604020202020204" pitchFamily="34" charset="0"/>
              </a:rPr>
              <a:t>allow approving messages with “OFAC not Processed” status.</a:t>
            </a:r>
          </a:p>
          <a:p>
            <a:pPr marL="685800" lvl="1" indent="-228600" eaLnBrk="1" fontAlgn="auto" hangingPunct="1">
              <a:spcBef>
                <a:spcPts val="0"/>
              </a:spcBef>
              <a:spcAft>
                <a:spcPts val="0"/>
              </a:spcAft>
              <a:buClr>
                <a:srgbClr val="FF0000"/>
              </a:buClr>
              <a:buSzPct val="100000"/>
              <a:buFont typeface="Segoe UI" panose="020B0502040204020203" pitchFamily="34" charset="0"/>
              <a:buChar char="●"/>
            </a:pPr>
            <a:endParaRPr lang="en-US" sz="1200" dirty="0">
              <a:solidFill>
                <a:prstClr val="black"/>
              </a:solidFill>
              <a:latin typeface="Arial" panose="020B0604020202020204" pitchFamily="34" charset="0"/>
              <a:cs typeface="Arial" panose="020B0604020202020204" pitchFamily="34" charset="0"/>
            </a:endParaRPr>
          </a:p>
          <a:p>
            <a:pPr marL="685800" lvl="1" indent="-228600" eaLnBrk="1" fontAlgn="auto" hangingPunct="1">
              <a:spcBef>
                <a:spcPts val="0"/>
              </a:spcBef>
              <a:spcAft>
                <a:spcPts val="0"/>
              </a:spcAft>
              <a:buClr>
                <a:srgbClr val="FF0000"/>
              </a:buClr>
              <a:buSzPct val="100000"/>
              <a:buFont typeface="Segoe UI" panose="020B0502040204020203" pitchFamily="34" charset="0"/>
              <a:buChar char="●"/>
            </a:pPr>
            <a:r>
              <a:rPr lang="en-US" sz="1200" dirty="0" smtClean="0">
                <a:solidFill>
                  <a:prstClr val="black"/>
                </a:solidFill>
                <a:latin typeface="Arial" panose="020B0604020202020204" pitchFamily="34" charset="0"/>
                <a:cs typeface="Arial" panose="020B0604020202020204" pitchFamily="34" charset="0"/>
              </a:rPr>
              <a:t>Management </a:t>
            </a:r>
            <a:r>
              <a:rPr lang="en-US" sz="1200" dirty="0">
                <a:solidFill>
                  <a:prstClr val="black"/>
                </a:solidFill>
                <a:latin typeface="Arial" panose="020B0604020202020204" pitchFamily="34" charset="0"/>
                <a:cs typeface="Arial" panose="020B0604020202020204" pitchFamily="34" charset="0"/>
              </a:rPr>
              <a:t>has received evidence from the </a:t>
            </a:r>
            <a:r>
              <a:rPr lang="en-US" sz="1200" dirty="0" smtClean="0">
                <a:solidFill>
                  <a:prstClr val="black"/>
                </a:solidFill>
                <a:latin typeface="Arial" panose="020B0604020202020204" pitchFamily="34" charset="0"/>
                <a:cs typeface="Arial" panose="020B0604020202020204" pitchFamily="34" charset="0"/>
              </a:rPr>
              <a:t>vendor </a:t>
            </a:r>
            <a:r>
              <a:rPr lang="en-US" sz="1200" dirty="0">
                <a:solidFill>
                  <a:prstClr val="black"/>
                </a:solidFill>
                <a:latin typeface="Arial" panose="020B0604020202020204" pitchFamily="34" charset="0"/>
                <a:cs typeface="Arial" panose="020B0604020202020204" pitchFamily="34" charset="0"/>
              </a:rPr>
              <a:t>to substantiate that all </a:t>
            </a:r>
            <a:r>
              <a:rPr lang="en-US" sz="1200" dirty="0" smtClean="0">
                <a:solidFill>
                  <a:prstClr val="black"/>
                </a:solidFill>
                <a:latin typeface="Arial" panose="020B0604020202020204" pitchFamily="34" charset="0"/>
                <a:cs typeface="Arial" panose="020B0604020202020204" pitchFamily="34" charset="0"/>
              </a:rPr>
              <a:t>86 affected </a:t>
            </a:r>
            <a:r>
              <a:rPr lang="en-US" sz="1200" dirty="0">
                <a:solidFill>
                  <a:prstClr val="black"/>
                </a:solidFill>
                <a:latin typeface="Arial" panose="020B0604020202020204" pitchFamily="34" charset="0"/>
                <a:cs typeface="Arial" panose="020B0604020202020204" pitchFamily="34" charset="0"/>
              </a:rPr>
              <a:t>wires </a:t>
            </a:r>
            <a:r>
              <a:rPr lang="en-US" sz="1200" dirty="0" smtClean="0">
                <a:solidFill>
                  <a:prstClr val="black"/>
                </a:solidFill>
                <a:latin typeface="Arial" panose="020B0604020202020204" pitchFamily="34" charset="0"/>
                <a:cs typeface="Arial" panose="020B0604020202020204" pitchFamily="34" charset="0"/>
              </a:rPr>
              <a:t>(29 incoming and 57 outgoing since the date of the upgrade) were </a:t>
            </a:r>
            <a:r>
              <a:rPr lang="en-US" sz="1200" dirty="0">
                <a:solidFill>
                  <a:prstClr val="black"/>
                </a:solidFill>
                <a:latin typeface="Arial" panose="020B0604020202020204" pitchFamily="34" charset="0"/>
                <a:cs typeface="Arial" panose="020B0604020202020204" pitchFamily="34" charset="0"/>
              </a:rPr>
              <a:t>screened for OFAC</a:t>
            </a:r>
            <a:r>
              <a:rPr lang="en-US" sz="1200" dirty="0" smtClean="0">
                <a:solidFill>
                  <a:prstClr val="black"/>
                </a:solidFill>
                <a:latin typeface="Arial" panose="020B0604020202020204" pitchFamily="34" charset="0"/>
                <a:cs typeface="Arial" panose="020B0604020202020204" pitchFamily="34" charset="0"/>
              </a:rPr>
              <a:t>.</a:t>
            </a:r>
          </a:p>
          <a:p>
            <a:pPr marL="685800" lvl="1" indent="-228600" eaLnBrk="1" fontAlgn="auto" hangingPunct="1">
              <a:spcBef>
                <a:spcPts val="0"/>
              </a:spcBef>
              <a:spcAft>
                <a:spcPts val="0"/>
              </a:spcAft>
              <a:buClr>
                <a:srgbClr val="FF0000"/>
              </a:buClr>
              <a:buSzPct val="100000"/>
              <a:buFont typeface="Segoe UI" panose="020B0502040204020203" pitchFamily="34" charset="0"/>
              <a:buChar char="●"/>
            </a:pPr>
            <a:endParaRPr lang="en-US" sz="1200" dirty="0">
              <a:solidFill>
                <a:prstClr val="black"/>
              </a:solidFill>
              <a:latin typeface="Arial" panose="020B0604020202020204" pitchFamily="34" charset="0"/>
              <a:cs typeface="Arial" panose="020B0604020202020204" pitchFamily="34" charset="0"/>
            </a:endParaRPr>
          </a:p>
          <a:p>
            <a:pPr marL="685800" lvl="1" indent="-228600" eaLnBrk="1" fontAlgn="auto" hangingPunct="1">
              <a:spcBef>
                <a:spcPts val="0"/>
              </a:spcBef>
              <a:spcAft>
                <a:spcPts val="0"/>
              </a:spcAft>
              <a:buClr>
                <a:srgbClr val="FF0000"/>
              </a:buClr>
              <a:buSzPct val="100000"/>
              <a:buFont typeface="Segoe UI" panose="020B0502040204020203" pitchFamily="34" charset="0"/>
              <a:buChar char="●"/>
            </a:pPr>
            <a:r>
              <a:rPr lang="en-US" sz="1200" dirty="0" smtClean="0">
                <a:solidFill>
                  <a:prstClr val="black"/>
                </a:solidFill>
                <a:latin typeface="Arial" panose="020B0604020202020204" pitchFamily="34" charset="0"/>
                <a:cs typeface="Arial" panose="020B0604020202020204" pitchFamily="34" charset="0"/>
              </a:rPr>
              <a:t>Management is currently analyzing other systems in order to replace the current system with a better tool.</a:t>
            </a:r>
          </a:p>
          <a:p>
            <a:pPr marL="685800" lvl="1" indent="-228600" eaLnBrk="1" fontAlgn="auto" hangingPunct="1">
              <a:spcBef>
                <a:spcPts val="0"/>
              </a:spcBef>
              <a:spcAft>
                <a:spcPts val="0"/>
              </a:spcAft>
              <a:buClr>
                <a:srgbClr val="FF0000"/>
              </a:buClr>
              <a:buSzPct val="100000"/>
              <a:buFont typeface="Segoe UI" panose="020B0502040204020203" pitchFamily="34" charset="0"/>
              <a:buChar char="●"/>
            </a:pPr>
            <a:endParaRPr lang="en-US" sz="1200" dirty="0">
              <a:solidFill>
                <a:prstClr val="black"/>
              </a:solidFill>
              <a:latin typeface="Arial" panose="020B0604020202020204" pitchFamily="34" charset="0"/>
              <a:cs typeface="Arial" panose="020B0604020202020204" pitchFamily="34" charset="0"/>
            </a:endParaRPr>
          </a:p>
          <a:p>
            <a:pPr marL="685800" lvl="1" indent="-228600" eaLnBrk="1" fontAlgn="auto" hangingPunct="1">
              <a:spcBef>
                <a:spcPts val="0"/>
              </a:spcBef>
              <a:spcAft>
                <a:spcPts val="0"/>
              </a:spcAft>
              <a:buClr>
                <a:srgbClr val="FF0000"/>
              </a:buClr>
              <a:buSzPct val="100000"/>
              <a:buFont typeface="Segoe UI" panose="020B0502040204020203" pitchFamily="34" charset="0"/>
              <a:buChar char="●"/>
            </a:pPr>
            <a:endParaRPr lang="en-US" sz="1200" dirty="0" smtClean="0">
              <a:solidFill>
                <a:prstClr val="black"/>
              </a:solidFill>
              <a:latin typeface="Arial" panose="020B0604020202020204" pitchFamily="34" charset="0"/>
              <a:ea typeface="+mn-ea"/>
              <a:cs typeface="Arial" panose="020B0604020202020204" pitchFamily="34" charset="0"/>
            </a:endParaRPr>
          </a:p>
        </p:txBody>
      </p:sp>
      <p:sp>
        <p:nvSpPr>
          <p:cNvPr id="2" name="Content Placeholder 1"/>
          <p:cNvSpPr>
            <a:spLocks noGrp="1"/>
          </p:cNvSpPr>
          <p:nvPr>
            <p:ph sz="quarter" idx="11"/>
          </p:nvPr>
        </p:nvSpPr>
        <p:spPr/>
        <p:txBody>
          <a:bodyPr/>
          <a:lstStyle/>
          <a:p>
            <a:r>
              <a:rPr lang="en-US" altLang="en-US" kern="0" dirty="0"/>
              <a:t>Operational Risk – Wires Screening </a:t>
            </a:r>
            <a:r>
              <a:rPr lang="en-US" altLang="en-US" kern="0" dirty="0" smtClean="0"/>
              <a:t>Event</a:t>
            </a:r>
            <a:endParaRPr lang="en-US" altLang="en-US" kern="0" dirty="0"/>
          </a:p>
        </p:txBody>
      </p:sp>
    </p:spTree>
    <p:extLst>
      <p:ext uri="{BB962C8B-B14F-4D97-AF65-F5344CB8AC3E}">
        <p14:creationId xmlns:p14="http://schemas.microsoft.com/office/powerpoint/2010/main" val="319821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10" t="5049" r="6673" b="10806"/>
          <a:stretch/>
        </p:blipFill>
        <p:spPr bwMode="auto">
          <a:xfrm>
            <a:off x="1002727" y="3948762"/>
            <a:ext cx="4353438" cy="219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161927" y="1365738"/>
            <a:ext cx="3017520" cy="2754600"/>
          </a:xfrm>
          <a:prstGeom prst="rect">
            <a:avLst/>
          </a:prstGeom>
          <a:noFill/>
          <a:ln w="3175">
            <a:noFill/>
          </a:ln>
        </p:spPr>
        <p:txBody>
          <a:bodyPr wrap="square" rtlCol="0">
            <a:spAutoFit/>
          </a:bodyPr>
          <a:lstStyle/>
          <a:p>
            <a:pPr marL="182880" indent="-182880">
              <a:spcAft>
                <a:spcPts val="200"/>
              </a:spcAft>
              <a:buFont typeface="Arial" panose="020B0604020202020204" pitchFamily="34" charset="0"/>
              <a:buChar char="•"/>
            </a:pPr>
            <a:r>
              <a:rPr lang="en-US" sz="1400" dirty="0" smtClean="0"/>
              <a:t>Emphasis placed on Data Quality and Line 2 Challenge resulted in a decrease of Critical Processes of 1/3.  </a:t>
            </a:r>
          </a:p>
          <a:p>
            <a:pPr marL="182880" indent="-182880">
              <a:spcAft>
                <a:spcPts val="200"/>
              </a:spcAft>
              <a:buFont typeface="Arial" panose="020B0604020202020204" pitchFamily="34" charset="0"/>
              <a:buChar char="•"/>
            </a:pPr>
            <a:r>
              <a:rPr lang="en-US" sz="1400" dirty="0" smtClean="0"/>
              <a:t>First Entity on boarded to “BC in the Cloud”. SHUSA provided support implemented 38 change requests.</a:t>
            </a:r>
          </a:p>
          <a:p>
            <a:pPr marL="182880" indent="-182880">
              <a:spcAft>
                <a:spcPts val="200"/>
              </a:spcAft>
              <a:buFont typeface="Arial" panose="020B0604020202020204" pitchFamily="34" charset="0"/>
              <a:buChar char="•"/>
            </a:pPr>
            <a:r>
              <a:rPr lang="en-US" sz="1400" dirty="0" smtClean="0"/>
              <a:t>Closure of a 2015 MRIA related to Business Continuity.</a:t>
            </a:r>
          </a:p>
          <a:p>
            <a:pPr marL="182880" indent="-182880">
              <a:spcAft>
                <a:spcPts val="200"/>
              </a:spcAft>
              <a:buFont typeface="Arial" panose="020B0604020202020204" pitchFamily="34" charset="0"/>
              <a:buChar char="•"/>
            </a:pPr>
            <a:r>
              <a:rPr lang="en-US" sz="1400" dirty="0"/>
              <a:t>Alignment with Application Portfolio Management </a:t>
            </a:r>
          </a:p>
        </p:txBody>
      </p:sp>
      <p:sp>
        <p:nvSpPr>
          <p:cNvPr id="2" name="Rectangle 1"/>
          <p:cNvSpPr/>
          <p:nvPr/>
        </p:nvSpPr>
        <p:spPr>
          <a:xfrm>
            <a:off x="5960379" y="884170"/>
            <a:ext cx="2955611"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Metrics </a:t>
            </a:r>
          </a:p>
        </p:txBody>
      </p:sp>
      <p:sp>
        <p:nvSpPr>
          <p:cNvPr id="3" name="Rectangle 2"/>
          <p:cNvSpPr/>
          <p:nvPr/>
        </p:nvSpPr>
        <p:spPr>
          <a:xfrm>
            <a:off x="5960380" y="2225544"/>
            <a:ext cx="1280160"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BIAs Conducted</a:t>
            </a:r>
            <a:endParaRPr lang="en-US" sz="1200" b="1" dirty="0">
              <a:solidFill>
                <a:schemeClr val="bg1"/>
              </a:solidFill>
            </a:endParaRPr>
          </a:p>
        </p:txBody>
      </p:sp>
      <p:sp>
        <p:nvSpPr>
          <p:cNvPr id="4" name="Rectangle 3"/>
          <p:cNvSpPr/>
          <p:nvPr/>
        </p:nvSpPr>
        <p:spPr>
          <a:xfrm>
            <a:off x="5960381" y="2791456"/>
            <a:ext cx="1280160"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Total # of Process Identified</a:t>
            </a:r>
            <a:endParaRPr lang="en-US" sz="1200" b="1" dirty="0">
              <a:solidFill>
                <a:schemeClr val="bg1"/>
              </a:solidFill>
            </a:endParaRPr>
          </a:p>
        </p:txBody>
      </p:sp>
      <p:sp>
        <p:nvSpPr>
          <p:cNvPr id="5" name="Rectangle 4"/>
          <p:cNvSpPr/>
          <p:nvPr/>
        </p:nvSpPr>
        <p:spPr>
          <a:xfrm>
            <a:off x="5960381" y="3357368"/>
            <a:ext cx="1280160"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 of Critical (High) Processes </a:t>
            </a:r>
            <a:endParaRPr lang="en-US" sz="1200" b="1" dirty="0">
              <a:solidFill>
                <a:schemeClr val="bg1"/>
              </a:solidFill>
            </a:endParaRPr>
          </a:p>
        </p:txBody>
      </p:sp>
      <p:sp>
        <p:nvSpPr>
          <p:cNvPr id="6" name="Rectangle 5"/>
          <p:cNvSpPr/>
          <p:nvPr/>
        </p:nvSpPr>
        <p:spPr>
          <a:xfrm>
            <a:off x="5960379" y="4489193"/>
            <a:ext cx="1280160"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 of Critical Applications</a:t>
            </a:r>
            <a:endParaRPr lang="en-US" sz="1200" b="1" dirty="0">
              <a:solidFill>
                <a:schemeClr val="bg1"/>
              </a:solidFill>
            </a:endParaRPr>
          </a:p>
        </p:txBody>
      </p:sp>
      <p:sp>
        <p:nvSpPr>
          <p:cNvPr id="7" name="Rectangle 6"/>
          <p:cNvSpPr/>
          <p:nvPr/>
        </p:nvSpPr>
        <p:spPr>
          <a:xfrm>
            <a:off x="7346856" y="2225544"/>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31</a:t>
            </a:r>
            <a:endParaRPr lang="en-US" sz="1200" b="1" dirty="0">
              <a:solidFill>
                <a:schemeClr val="tx1"/>
              </a:solidFill>
            </a:endParaRPr>
          </a:p>
        </p:txBody>
      </p:sp>
      <p:sp>
        <p:nvSpPr>
          <p:cNvPr id="8" name="Rectangle 7"/>
          <p:cNvSpPr/>
          <p:nvPr/>
        </p:nvSpPr>
        <p:spPr>
          <a:xfrm>
            <a:off x="7346854" y="2791456"/>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94</a:t>
            </a:r>
            <a:endParaRPr lang="en-US" sz="1200" b="1" dirty="0">
              <a:solidFill>
                <a:schemeClr val="tx1"/>
              </a:solidFill>
            </a:endParaRPr>
          </a:p>
        </p:txBody>
      </p:sp>
      <p:sp>
        <p:nvSpPr>
          <p:cNvPr id="9" name="Rectangle 8"/>
          <p:cNvSpPr/>
          <p:nvPr/>
        </p:nvSpPr>
        <p:spPr>
          <a:xfrm>
            <a:off x="7346854" y="3357368"/>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26</a:t>
            </a:r>
            <a:endParaRPr lang="en-US" sz="1200" b="1" dirty="0">
              <a:solidFill>
                <a:schemeClr val="tx1"/>
              </a:solidFill>
            </a:endParaRPr>
          </a:p>
        </p:txBody>
      </p:sp>
      <p:sp>
        <p:nvSpPr>
          <p:cNvPr id="10" name="Rectangle 9"/>
          <p:cNvSpPr/>
          <p:nvPr/>
        </p:nvSpPr>
        <p:spPr>
          <a:xfrm>
            <a:off x="7346854" y="4489193"/>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10</a:t>
            </a:r>
            <a:endParaRPr lang="en-US" sz="1200" b="1" dirty="0">
              <a:solidFill>
                <a:schemeClr val="tx1"/>
              </a:solidFill>
            </a:endParaRPr>
          </a:p>
        </p:txBody>
      </p:sp>
      <p:sp>
        <p:nvSpPr>
          <p:cNvPr id="11" name="Rectangle 10"/>
          <p:cNvSpPr/>
          <p:nvPr/>
        </p:nvSpPr>
        <p:spPr>
          <a:xfrm>
            <a:off x="5960381" y="3923280"/>
            <a:ext cx="1280160"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Total # of Applications</a:t>
            </a:r>
            <a:endParaRPr lang="en-US" sz="1200" b="1" dirty="0">
              <a:solidFill>
                <a:schemeClr val="bg1"/>
              </a:solidFill>
            </a:endParaRPr>
          </a:p>
        </p:txBody>
      </p:sp>
      <p:sp>
        <p:nvSpPr>
          <p:cNvPr id="12" name="Rectangle 11"/>
          <p:cNvSpPr/>
          <p:nvPr/>
        </p:nvSpPr>
        <p:spPr>
          <a:xfrm>
            <a:off x="7346853" y="3923280"/>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96</a:t>
            </a:r>
            <a:endParaRPr lang="en-US" sz="1200" b="1" dirty="0">
              <a:solidFill>
                <a:schemeClr val="tx1"/>
              </a:solidFill>
            </a:endParaRPr>
          </a:p>
        </p:txBody>
      </p:sp>
      <p:sp>
        <p:nvSpPr>
          <p:cNvPr id="13" name="Rectangle 12"/>
          <p:cNvSpPr/>
          <p:nvPr/>
        </p:nvSpPr>
        <p:spPr>
          <a:xfrm>
            <a:off x="7346856" y="1450081"/>
            <a:ext cx="731520" cy="66446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Phase I</a:t>
            </a:r>
          </a:p>
          <a:p>
            <a:pPr algn="ctr"/>
            <a:r>
              <a:rPr lang="en-US" sz="1200" b="1" dirty="0" smtClean="0">
                <a:solidFill>
                  <a:schemeClr val="tx1"/>
                </a:solidFill>
              </a:rPr>
              <a:t>(Jan)</a:t>
            </a:r>
            <a:endParaRPr lang="en-US" sz="1200" b="1" dirty="0">
              <a:solidFill>
                <a:schemeClr val="tx1"/>
              </a:solidFill>
            </a:endParaRPr>
          </a:p>
        </p:txBody>
      </p:sp>
      <p:sp>
        <p:nvSpPr>
          <p:cNvPr id="14" name="Rectangle 13"/>
          <p:cNvSpPr/>
          <p:nvPr/>
        </p:nvSpPr>
        <p:spPr>
          <a:xfrm>
            <a:off x="8184470" y="1450082"/>
            <a:ext cx="731520" cy="66446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Phase II</a:t>
            </a:r>
          </a:p>
          <a:p>
            <a:pPr algn="ctr"/>
            <a:r>
              <a:rPr lang="en-US" sz="1200" b="1" dirty="0" smtClean="0">
                <a:solidFill>
                  <a:schemeClr val="tx1"/>
                </a:solidFill>
              </a:rPr>
              <a:t>(Jun)</a:t>
            </a:r>
            <a:endParaRPr lang="en-US" sz="1200" b="1" dirty="0">
              <a:solidFill>
                <a:schemeClr val="tx1"/>
              </a:solidFill>
            </a:endParaRPr>
          </a:p>
        </p:txBody>
      </p:sp>
      <p:sp>
        <p:nvSpPr>
          <p:cNvPr id="15" name="Rectangle 14"/>
          <p:cNvSpPr/>
          <p:nvPr/>
        </p:nvSpPr>
        <p:spPr>
          <a:xfrm>
            <a:off x="8184470" y="2225544"/>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32</a:t>
            </a:r>
            <a:endParaRPr lang="en-US" sz="1200" b="1" dirty="0">
              <a:solidFill>
                <a:schemeClr val="tx1"/>
              </a:solidFill>
            </a:endParaRPr>
          </a:p>
        </p:txBody>
      </p:sp>
      <p:sp>
        <p:nvSpPr>
          <p:cNvPr id="16" name="Rectangle 15"/>
          <p:cNvSpPr/>
          <p:nvPr/>
        </p:nvSpPr>
        <p:spPr>
          <a:xfrm>
            <a:off x="8184468" y="2791456"/>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94</a:t>
            </a:r>
            <a:endParaRPr lang="en-US" sz="1200" b="1" dirty="0">
              <a:solidFill>
                <a:schemeClr val="tx1"/>
              </a:solidFill>
            </a:endParaRPr>
          </a:p>
        </p:txBody>
      </p:sp>
      <p:sp>
        <p:nvSpPr>
          <p:cNvPr id="17" name="Rectangle 16"/>
          <p:cNvSpPr/>
          <p:nvPr/>
        </p:nvSpPr>
        <p:spPr>
          <a:xfrm>
            <a:off x="8184468" y="3357368"/>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25</a:t>
            </a:r>
            <a:endParaRPr lang="en-US" sz="1200" b="1" dirty="0">
              <a:solidFill>
                <a:schemeClr val="tx1"/>
              </a:solidFill>
            </a:endParaRPr>
          </a:p>
        </p:txBody>
      </p:sp>
      <p:sp>
        <p:nvSpPr>
          <p:cNvPr id="18" name="Rectangle 17"/>
          <p:cNvSpPr/>
          <p:nvPr/>
        </p:nvSpPr>
        <p:spPr>
          <a:xfrm>
            <a:off x="8184468" y="4489193"/>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32</a:t>
            </a:r>
            <a:endParaRPr lang="en-US" sz="1200" b="1" dirty="0">
              <a:solidFill>
                <a:schemeClr val="tx1"/>
              </a:solidFill>
            </a:endParaRPr>
          </a:p>
        </p:txBody>
      </p:sp>
      <p:sp>
        <p:nvSpPr>
          <p:cNvPr id="19" name="Rectangle 18"/>
          <p:cNvSpPr/>
          <p:nvPr/>
        </p:nvSpPr>
        <p:spPr>
          <a:xfrm>
            <a:off x="8184467" y="3923280"/>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108</a:t>
            </a:r>
            <a:endParaRPr lang="en-US" sz="1200" b="1" dirty="0">
              <a:solidFill>
                <a:schemeClr val="tx1"/>
              </a:solidFill>
            </a:endParaRPr>
          </a:p>
        </p:txBody>
      </p:sp>
      <p:sp>
        <p:nvSpPr>
          <p:cNvPr id="20" name="TextBox 19"/>
          <p:cNvSpPr txBox="1"/>
          <p:nvPr/>
        </p:nvSpPr>
        <p:spPr>
          <a:xfrm>
            <a:off x="208548" y="215611"/>
            <a:ext cx="8983134" cy="461665"/>
          </a:xfrm>
          <a:prstGeom prst="rect">
            <a:avLst/>
          </a:prstGeom>
          <a:noFill/>
        </p:spPr>
        <p:txBody>
          <a:bodyPr wrap="square" rtlCol="0">
            <a:spAutoFit/>
          </a:bodyPr>
          <a:lstStyle/>
          <a:p>
            <a:r>
              <a:rPr lang="en-US" b="1" dirty="0" smtClean="0"/>
              <a:t>Phase II Executive Summary</a:t>
            </a:r>
          </a:p>
        </p:txBody>
      </p:sp>
      <p:sp>
        <p:nvSpPr>
          <p:cNvPr id="22" name="Rectangle 21"/>
          <p:cNvSpPr/>
          <p:nvPr/>
        </p:nvSpPr>
        <p:spPr>
          <a:xfrm>
            <a:off x="5960381" y="5046216"/>
            <a:ext cx="1280160"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 of Critical Employees</a:t>
            </a:r>
            <a:endParaRPr lang="en-US" sz="1200" b="1" dirty="0">
              <a:solidFill>
                <a:schemeClr val="bg1"/>
              </a:solidFill>
            </a:endParaRPr>
          </a:p>
        </p:txBody>
      </p:sp>
      <p:sp>
        <p:nvSpPr>
          <p:cNvPr id="23" name="Rectangle 22"/>
          <p:cNvSpPr/>
          <p:nvPr/>
        </p:nvSpPr>
        <p:spPr>
          <a:xfrm>
            <a:off x="7346853" y="5046216"/>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NA</a:t>
            </a:r>
            <a:endParaRPr lang="en-US" sz="1200" b="1" dirty="0">
              <a:solidFill>
                <a:schemeClr val="tx1"/>
              </a:solidFill>
            </a:endParaRPr>
          </a:p>
        </p:txBody>
      </p:sp>
      <p:sp>
        <p:nvSpPr>
          <p:cNvPr id="24" name="Rectangle 23"/>
          <p:cNvSpPr/>
          <p:nvPr/>
        </p:nvSpPr>
        <p:spPr>
          <a:xfrm>
            <a:off x="8184467" y="5046216"/>
            <a:ext cx="731520" cy="45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31</a:t>
            </a:r>
            <a:endParaRPr lang="en-US" sz="1200" b="1" dirty="0">
              <a:solidFill>
                <a:schemeClr val="tx1"/>
              </a:solidFill>
            </a:endParaRPr>
          </a:p>
        </p:txBody>
      </p:sp>
      <p:sp>
        <p:nvSpPr>
          <p:cNvPr id="25" name="TextBox 24"/>
          <p:cNvSpPr txBox="1"/>
          <p:nvPr/>
        </p:nvSpPr>
        <p:spPr>
          <a:xfrm>
            <a:off x="5960381" y="1564382"/>
            <a:ext cx="870751" cy="461665"/>
          </a:xfrm>
          <a:prstGeom prst="rect">
            <a:avLst/>
          </a:prstGeom>
          <a:noFill/>
        </p:spPr>
        <p:txBody>
          <a:bodyPr wrap="none" rtlCol="0">
            <a:spAutoFit/>
          </a:bodyPr>
          <a:lstStyle/>
          <a:p>
            <a:r>
              <a:rPr lang="en-US" dirty="0" smtClean="0"/>
              <a:t>2016</a:t>
            </a:r>
            <a:endParaRPr lang="en-US" dirty="0"/>
          </a:p>
        </p:txBody>
      </p:sp>
      <p:sp>
        <p:nvSpPr>
          <p:cNvPr id="26" name="Right Arrow 25"/>
          <p:cNvSpPr/>
          <p:nvPr/>
        </p:nvSpPr>
        <p:spPr>
          <a:xfrm>
            <a:off x="6831134" y="1719589"/>
            <a:ext cx="409407" cy="14678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3400425" y="1442680"/>
            <a:ext cx="2286000" cy="2375009"/>
          </a:xfrm>
          <a:prstGeom prst="rect">
            <a:avLst/>
          </a:prstGeom>
        </p:spPr>
        <p:txBody>
          <a:bodyPr wrap="square">
            <a:spAutoFit/>
          </a:bodyPr>
          <a:lstStyle/>
          <a:p>
            <a:pPr marL="182880" indent="-182880">
              <a:spcAft>
                <a:spcPts val="200"/>
              </a:spcAft>
              <a:buFont typeface="Arial" panose="020B0604020202020204" pitchFamily="34" charset="0"/>
              <a:buChar char="•"/>
            </a:pPr>
            <a:r>
              <a:rPr lang="en-US" sz="1400" dirty="0" smtClean="0"/>
              <a:t>Alignment with Data Sources (i.e. HR, Facilities, IT)</a:t>
            </a:r>
          </a:p>
          <a:p>
            <a:pPr marL="182880" indent="-182880">
              <a:spcAft>
                <a:spcPts val="200"/>
              </a:spcAft>
              <a:buFont typeface="Arial" panose="020B0604020202020204" pitchFamily="34" charset="0"/>
              <a:buChar char="•"/>
            </a:pPr>
            <a:r>
              <a:rPr lang="en-US" sz="1400" dirty="0" smtClean="0"/>
              <a:t>Incident </a:t>
            </a:r>
            <a:r>
              <a:rPr lang="en-US" sz="1400" dirty="0"/>
              <a:t>Management</a:t>
            </a:r>
          </a:p>
          <a:p>
            <a:pPr marL="182880" indent="-182880">
              <a:spcAft>
                <a:spcPts val="200"/>
              </a:spcAft>
              <a:buFont typeface="Arial" panose="020B0604020202020204" pitchFamily="34" charset="0"/>
              <a:buChar char="•"/>
            </a:pPr>
            <a:r>
              <a:rPr lang="en-US" sz="1400" dirty="0"/>
              <a:t>Risk Identification</a:t>
            </a:r>
          </a:p>
          <a:p>
            <a:pPr marL="182880" indent="-182880">
              <a:spcAft>
                <a:spcPts val="200"/>
              </a:spcAft>
              <a:buFont typeface="Arial" panose="020B0604020202020204" pitchFamily="34" charset="0"/>
              <a:buChar char="•"/>
            </a:pPr>
            <a:r>
              <a:rPr lang="en-US" sz="1400" dirty="0"/>
              <a:t>2017 Risk Remediation </a:t>
            </a:r>
            <a:r>
              <a:rPr lang="en-US" sz="1400" dirty="0" smtClean="0"/>
              <a:t>Funding</a:t>
            </a:r>
          </a:p>
          <a:p>
            <a:pPr marL="182880" indent="-182880">
              <a:spcAft>
                <a:spcPts val="200"/>
              </a:spcAft>
              <a:buFont typeface="Arial" panose="020B0604020202020204" pitchFamily="34" charset="0"/>
              <a:buChar char="•"/>
            </a:pPr>
            <a:r>
              <a:rPr lang="en-US" sz="1400" dirty="0" smtClean="0"/>
              <a:t>Management approval *as needed</a:t>
            </a:r>
          </a:p>
          <a:p>
            <a:pPr marL="182880" indent="-182880">
              <a:spcAft>
                <a:spcPts val="200"/>
              </a:spcAft>
              <a:buFont typeface="Arial" panose="020B0604020202020204" pitchFamily="34" charset="0"/>
              <a:buChar char="•"/>
            </a:pPr>
            <a:r>
              <a:rPr lang="en-US" sz="1400" dirty="0" smtClean="0"/>
              <a:t>Tool alignments</a:t>
            </a:r>
            <a:endParaRPr lang="en-US" sz="1400" dirty="0"/>
          </a:p>
        </p:txBody>
      </p:sp>
      <p:sp>
        <p:nvSpPr>
          <p:cNvPr id="39" name="Rectangle 38"/>
          <p:cNvSpPr/>
          <p:nvPr/>
        </p:nvSpPr>
        <p:spPr>
          <a:xfrm>
            <a:off x="161926" y="880237"/>
            <a:ext cx="3017520"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Phase II Highlights</a:t>
            </a:r>
            <a:endParaRPr lang="en-US" sz="1600" b="1" dirty="0">
              <a:solidFill>
                <a:schemeClr val="bg1"/>
              </a:solidFill>
            </a:endParaRPr>
          </a:p>
        </p:txBody>
      </p:sp>
      <p:sp>
        <p:nvSpPr>
          <p:cNvPr id="40" name="Rectangle 39"/>
          <p:cNvSpPr/>
          <p:nvPr/>
        </p:nvSpPr>
        <p:spPr>
          <a:xfrm>
            <a:off x="3426913" y="884169"/>
            <a:ext cx="2286000"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a:solidFill>
                  <a:schemeClr val="bg1"/>
                </a:solidFill>
              </a:rPr>
              <a:t>Next Steps (Phase III</a:t>
            </a:r>
            <a:r>
              <a:rPr lang="en-US" sz="1600" b="1" dirty="0" smtClean="0">
                <a:solidFill>
                  <a:schemeClr val="bg1"/>
                </a:solidFill>
              </a:rPr>
              <a:t>)</a:t>
            </a:r>
            <a:endParaRPr lang="en-US" sz="1600" b="1" dirty="0">
              <a:solidFill>
                <a:schemeClr val="bg1"/>
              </a:solidFill>
            </a:endParaRPr>
          </a:p>
        </p:txBody>
      </p:sp>
      <p:sp>
        <p:nvSpPr>
          <p:cNvPr id="21" name="Rectangular Callout 20"/>
          <p:cNvSpPr/>
          <p:nvPr/>
        </p:nvSpPr>
        <p:spPr>
          <a:xfrm>
            <a:off x="5356165" y="5645650"/>
            <a:ext cx="1158935" cy="619125"/>
          </a:xfrm>
          <a:prstGeom prst="wedgeRectCallout">
            <a:avLst>
              <a:gd name="adj1" fmla="val 223595"/>
              <a:gd name="adj2" fmla="val -3590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Previously reported as 15  </a:t>
            </a:r>
            <a:endParaRPr lang="en-US" sz="1000" dirty="0"/>
          </a:p>
        </p:txBody>
      </p:sp>
      <p:sp>
        <p:nvSpPr>
          <p:cNvPr id="32" name="Rectangular Callout 31"/>
          <p:cNvSpPr/>
          <p:nvPr/>
        </p:nvSpPr>
        <p:spPr>
          <a:xfrm>
            <a:off x="5356165" y="6315096"/>
            <a:ext cx="1158936" cy="419079"/>
          </a:xfrm>
          <a:prstGeom prst="wedgeRectCallout">
            <a:avLst>
              <a:gd name="adj1" fmla="val 208363"/>
              <a:gd name="adj2" fmla="val -2773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Updated </a:t>
            </a:r>
            <a:endParaRPr lang="en-US" sz="1000" dirty="0"/>
          </a:p>
        </p:txBody>
      </p:sp>
    </p:spTree>
    <p:extLst>
      <p:ext uri="{BB962C8B-B14F-4D97-AF65-F5344CB8AC3E}">
        <p14:creationId xmlns:p14="http://schemas.microsoft.com/office/powerpoint/2010/main" val="4945069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0629" y="750820"/>
            <a:ext cx="2660331" cy="4572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Index</a:t>
            </a:r>
          </a:p>
        </p:txBody>
      </p:sp>
      <p:sp>
        <p:nvSpPr>
          <p:cNvPr id="5" name="Rectangle 4"/>
          <p:cNvSpPr/>
          <p:nvPr/>
        </p:nvSpPr>
        <p:spPr>
          <a:xfrm>
            <a:off x="3293379" y="743418"/>
            <a:ext cx="18288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Total # of Staff supporting a “Critical Process”</a:t>
            </a:r>
            <a:endParaRPr lang="en-US" sz="1200" b="1" dirty="0">
              <a:solidFill>
                <a:schemeClr val="bg1"/>
              </a:solidFill>
            </a:endParaRPr>
          </a:p>
        </p:txBody>
      </p:sp>
      <p:sp>
        <p:nvSpPr>
          <p:cNvPr id="6" name="Rectangle 5"/>
          <p:cNvSpPr/>
          <p:nvPr/>
        </p:nvSpPr>
        <p:spPr>
          <a:xfrm>
            <a:off x="6080393" y="1168777"/>
            <a:ext cx="18288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Named Critical Employees</a:t>
            </a:r>
            <a:endParaRPr lang="en-US" sz="1200" b="1" dirty="0">
              <a:solidFill>
                <a:schemeClr val="bg1"/>
              </a:solidFill>
            </a:endParaRPr>
          </a:p>
        </p:txBody>
      </p:sp>
      <p:sp>
        <p:nvSpPr>
          <p:cNvPr id="11" name="Rectangle 10"/>
          <p:cNvSpPr/>
          <p:nvPr/>
        </p:nvSpPr>
        <p:spPr>
          <a:xfrm>
            <a:off x="3293379" y="1168777"/>
            <a:ext cx="18288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Minimum # Needed</a:t>
            </a:r>
            <a:endParaRPr lang="en-US" sz="1200" b="1" dirty="0">
              <a:solidFill>
                <a:schemeClr val="bg1"/>
              </a:solidFill>
            </a:endParaRPr>
          </a:p>
        </p:txBody>
      </p:sp>
      <p:sp>
        <p:nvSpPr>
          <p:cNvPr id="14" name="Rectangle 13"/>
          <p:cNvSpPr/>
          <p:nvPr/>
        </p:nvSpPr>
        <p:spPr>
          <a:xfrm>
            <a:off x="1343026" y="1322754"/>
            <a:ext cx="1657934" cy="44979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July</a:t>
            </a:r>
            <a:endParaRPr lang="en-US" sz="1200" b="1" dirty="0">
              <a:solidFill>
                <a:schemeClr val="tx1"/>
              </a:solidFill>
            </a:endParaRPr>
          </a:p>
        </p:txBody>
      </p:sp>
      <p:sp>
        <p:nvSpPr>
          <p:cNvPr id="17" name="Rectangle 16"/>
          <p:cNvSpPr/>
          <p:nvPr/>
        </p:nvSpPr>
        <p:spPr>
          <a:xfrm>
            <a:off x="5235526" y="743418"/>
            <a:ext cx="731520" cy="3657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91</a:t>
            </a:r>
            <a:endParaRPr lang="en-US" sz="1200" b="1" dirty="0">
              <a:solidFill>
                <a:schemeClr val="tx1"/>
              </a:solidFill>
            </a:endParaRPr>
          </a:p>
        </p:txBody>
      </p:sp>
      <p:sp>
        <p:nvSpPr>
          <p:cNvPr id="18" name="Rectangle 17"/>
          <p:cNvSpPr/>
          <p:nvPr/>
        </p:nvSpPr>
        <p:spPr>
          <a:xfrm>
            <a:off x="8022540" y="1168777"/>
            <a:ext cx="731520" cy="3657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31</a:t>
            </a:r>
            <a:endParaRPr lang="en-US" sz="1200" b="1" dirty="0">
              <a:solidFill>
                <a:schemeClr val="tx1"/>
              </a:solidFill>
            </a:endParaRPr>
          </a:p>
        </p:txBody>
      </p:sp>
      <p:sp>
        <p:nvSpPr>
          <p:cNvPr id="19" name="Rectangle 18"/>
          <p:cNvSpPr/>
          <p:nvPr/>
        </p:nvSpPr>
        <p:spPr>
          <a:xfrm>
            <a:off x="5235526" y="1168777"/>
            <a:ext cx="731520" cy="3657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31</a:t>
            </a:r>
            <a:endParaRPr lang="en-US" sz="1200" b="1" dirty="0">
              <a:solidFill>
                <a:schemeClr val="tx1"/>
              </a:solidFill>
            </a:endParaRPr>
          </a:p>
        </p:txBody>
      </p:sp>
      <p:sp>
        <p:nvSpPr>
          <p:cNvPr id="20" name="TextBox 19"/>
          <p:cNvSpPr txBox="1"/>
          <p:nvPr/>
        </p:nvSpPr>
        <p:spPr>
          <a:xfrm>
            <a:off x="208548" y="215611"/>
            <a:ext cx="8983134" cy="461665"/>
          </a:xfrm>
          <a:prstGeom prst="rect">
            <a:avLst/>
          </a:prstGeom>
          <a:noFill/>
        </p:spPr>
        <p:txBody>
          <a:bodyPr wrap="square" rtlCol="0">
            <a:spAutoFit/>
          </a:bodyPr>
          <a:lstStyle/>
          <a:p>
            <a:r>
              <a:rPr lang="en-US" b="1" dirty="0" smtClean="0"/>
              <a:t>Critical Employees</a:t>
            </a:r>
          </a:p>
        </p:txBody>
      </p:sp>
      <p:sp>
        <p:nvSpPr>
          <p:cNvPr id="22" name="Rectangle 21"/>
          <p:cNvSpPr/>
          <p:nvPr/>
        </p:nvSpPr>
        <p:spPr>
          <a:xfrm>
            <a:off x="6080393" y="743418"/>
            <a:ext cx="18288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 Requiring Hot Site Seating</a:t>
            </a:r>
            <a:endParaRPr lang="en-US" sz="1200" b="1" dirty="0">
              <a:solidFill>
                <a:schemeClr val="bg1"/>
              </a:solidFill>
            </a:endParaRPr>
          </a:p>
        </p:txBody>
      </p:sp>
      <p:sp>
        <p:nvSpPr>
          <p:cNvPr id="24" name="Rectangle 23"/>
          <p:cNvSpPr/>
          <p:nvPr/>
        </p:nvSpPr>
        <p:spPr>
          <a:xfrm>
            <a:off x="8022540" y="743418"/>
            <a:ext cx="731520" cy="3657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26</a:t>
            </a:r>
            <a:endParaRPr lang="en-US" sz="1200" b="1" dirty="0">
              <a:solidFill>
                <a:schemeClr val="tx1"/>
              </a:solidFill>
            </a:endParaRPr>
          </a:p>
        </p:txBody>
      </p:sp>
      <p:sp>
        <p:nvSpPr>
          <p:cNvPr id="25" name="TextBox 24"/>
          <p:cNvSpPr txBox="1"/>
          <p:nvPr/>
        </p:nvSpPr>
        <p:spPr>
          <a:xfrm>
            <a:off x="340631" y="1322754"/>
            <a:ext cx="870751" cy="461665"/>
          </a:xfrm>
          <a:prstGeom prst="rect">
            <a:avLst/>
          </a:prstGeom>
          <a:noFill/>
        </p:spPr>
        <p:txBody>
          <a:bodyPr wrap="none" rtlCol="0">
            <a:spAutoFit/>
          </a:bodyPr>
          <a:lstStyle/>
          <a:p>
            <a:r>
              <a:rPr lang="en-US" dirty="0" smtClean="0"/>
              <a:t>2016</a:t>
            </a:r>
            <a:endParaRPr lang="en-US" dirty="0"/>
          </a:p>
        </p:txBody>
      </p:sp>
      <p:sp>
        <p:nvSpPr>
          <p:cNvPr id="31" name="Right Brace 30"/>
          <p:cNvSpPr/>
          <p:nvPr/>
        </p:nvSpPr>
        <p:spPr>
          <a:xfrm>
            <a:off x="3000959" y="677276"/>
            <a:ext cx="208965" cy="12086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2120223"/>
            <a:ext cx="8782050" cy="3832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42"/>
          <p:cNvSpPr/>
          <p:nvPr/>
        </p:nvSpPr>
        <p:spPr>
          <a:xfrm>
            <a:off x="6080393" y="1594137"/>
            <a:ext cx="18288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 of BCCs</a:t>
            </a:r>
            <a:endParaRPr lang="en-US" sz="1200" b="1" dirty="0">
              <a:solidFill>
                <a:schemeClr val="bg1"/>
              </a:solidFill>
            </a:endParaRPr>
          </a:p>
        </p:txBody>
      </p:sp>
      <p:sp>
        <p:nvSpPr>
          <p:cNvPr id="44" name="Rectangle 43"/>
          <p:cNvSpPr/>
          <p:nvPr/>
        </p:nvSpPr>
        <p:spPr>
          <a:xfrm>
            <a:off x="3293379" y="1594137"/>
            <a:ext cx="18288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IMT Members (+ Support Group)</a:t>
            </a:r>
            <a:endParaRPr lang="en-US" sz="1200" b="1" dirty="0">
              <a:solidFill>
                <a:schemeClr val="bg1"/>
              </a:solidFill>
            </a:endParaRPr>
          </a:p>
        </p:txBody>
      </p:sp>
      <p:sp>
        <p:nvSpPr>
          <p:cNvPr id="45" name="Rectangle 44"/>
          <p:cNvSpPr/>
          <p:nvPr/>
        </p:nvSpPr>
        <p:spPr>
          <a:xfrm>
            <a:off x="8022540" y="1594137"/>
            <a:ext cx="731520" cy="3657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32</a:t>
            </a:r>
            <a:endParaRPr lang="en-US" sz="1200" b="1" dirty="0">
              <a:solidFill>
                <a:schemeClr val="tx1"/>
              </a:solidFill>
            </a:endParaRPr>
          </a:p>
        </p:txBody>
      </p:sp>
      <p:sp>
        <p:nvSpPr>
          <p:cNvPr id="46" name="Rectangle 45"/>
          <p:cNvSpPr/>
          <p:nvPr/>
        </p:nvSpPr>
        <p:spPr>
          <a:xfrm>
            <a:off x="5235526" y="1594137"/>
            <a:ext cx="731520" cy="3657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14</a:t>
            </a:r>
            <a:endParaRPr lang="en-US" sz="1200" b="1" dirty="0">
              <a:solidFill>
                <a:schemeClr val="tx1"/>
              </a:solidFill>
            </a:endParaRPr>
          </a:p>
        </p:txBody>
      </p:sp>
      <p:sp>
        <p:nvSpPr>
          <p:cNvPr id="2051" name="Rectangular Callout 2050"/>
          <p:cNvSpPr/>
          <p:nvPr/>
        </p:nvSpPr>
        <p:spPr>
          <a:xfrm>
            <a:off x="5757496" y="95250"/>
            <a:ext cx="990600" cy="514350"/>
          </a:xfrm>
          <a:prstGeom prst="wedgeRectCallout">
            <a:avLst>
              <a:gd name="adj1" fmla="val -44068"/>
              <a:gd name="adj2" fmla="val 185248"/>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 of Critical Employees</a:t>
            </a:r>
          </a:p>
        </p:txBody>
      </p:sp>
    </p:spTree>
    <p:extLst>
      <p:ext uri="{BB962C8B-B14F-4D97-AF65-F5344CB8AC3E}">
        <p14:creationId xmlns:p14="http://schemas.microsoft.com/office/powerpoint/2010/main" val="17309601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507432" y="963902"/>
            <a:ext cx="8169843" cy="5621175"/>
            <a:chOff x="491161" y="914400"/>
            <a:chExt cx="7884244" cy="5912799"/>
          </a:xfrm>
        </p:grpSpPr>
        <p:grpSp>
          <p:nvGrpSpPr>
            <p:cNvPr id="3" name="Group 2"/>
            <p:cNvGrpSpPr/>
            <p:nvPr/>
          </p:nvGrpSpPr>
          <p:grpSpPr>
            <a:xfrm>
              <a:off x="491161" y="4922689"/>
              <a:ext cx="7884244" cy="596759"/>
              <a:chOff x="589837" y="1071088"/>
              <a:chExt cx="9220185" cy="657954"/>
            </a:xfrm>
          </p:grpSpPr>
          <p:sp>
            <p:nvSpPr>
              <p:cNvPr id="44"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5" name="40 CuadroTexto"/>
              <p:cNvSpPr txBox="1">
                <a:spLocks/>
              </p:cNvSpPr>
              <p:nvPr/>
            </p:nvSpPr>
            <p:spPr>
              <a:xfrm>
                <a:off x="1461058" y="1115940"/>
                <a:ext cx="8348964" cy="537831"/>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Compliance Risk</a:t>
                </a:r>
                <a:endParaRPr lang="en-US" sz="1600" b="1" dirty="0">
                  <a:latin typeface="Arial" panose="020B0604020202020204" pitchFamily="34" charset="0"/>
                  <a:cs typeface="Arial" panose="020B0604020202020204" pitchFamily="34" charset="0"/>
                </a:endParaRPr>
              </a:p>
            </p:txBody>
          </p:sp>
          <p:sp>
            <p:nvSpPr>
              <p:cNvPr id="42"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3" name="39 CuadroTexto"/>
              <p:cNvSpPr txBox="1"/>
              <p:nvPr/>
            </p:nvSpPr>
            <p:spPr>
              <a:xfrm>
                <a:off x="754390" y="1230398"/>
                <a:ext cx="405248" cy="339338"/>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6</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nvGrpSpPr>
            <p:cNvPr id="46" name="Group 45"/>
            <p:cNvGrpSpPr/>
            <p:nvPr/>
          </p:nvGrpSpPr>
          <p:grpSpPr>
            <a:xfrm>
              <a:off x="491161" y="1600200"/>
              <a:ext cx="7884244" cy="618999"/>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Executive Summary, Highlights &amp; Risk Appetite Statement Update</a:t>
                  </a: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1</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53" name="Group 52"/>
            <p:cNvGrpSpPr/>
            <p:nvPr/>
          </p:nvGrpSpPr>
          <p:grpSpPr>
            <a:xfrm>
              <a:off x="491161" y="2295399"/>
              <a:ext cx="7884244" cy="568785"/>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Credit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2</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0" name="Group 59"/>
            <p:cNvGrpSpPr/>
            <p:nvPr/>
          </p:nvGrpSpPr>
          <p:grpSpPr>
            <a:xfrm>
              <a:off x="491161" y="2945814"/>
              <a:ext cx="7884244" cy="568785"/>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Financial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3</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7" name="Group 66"/>
            <p:cNvGrpSpPr/>
            <p:nvPr/>
          </p:nvGrpSpPr>
          <p:grpSpPr>
            <a:xfrm>
              <a:off x="491161" y="3631614"/>
              <a:ext cx="7884244" cy="568785"/>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Fiduciary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4</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74" name="Group 73"/>
            <p:cNvGrpSpPr/>
            <p:nvPr/>
          </p:nvGrpSpPr>
          <p:grpSpPr>
            <a:xfrm>
              <a:off x="491161" y="4276599"/>
              <a:ext cx="7884244" cy="568785"/>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Operational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5</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81" name="Group 80"/>
            <p:cNvGrpSpPr/>
            <p:nvPr/>
          </p:nvGrpSpPr>
          <p:grpSpPr>
            <a:xfrm>
              <a:off x="491161" y="5611631"/>
              <a:ext cx="7884244" cy="568785"/>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Policies and Procedures</a:t>
                  </a:r>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7</a:t>
                  </a:r>
                </a:p>
              </p:txBody>
            </p:sp>
          </p:grpSp>
        </p:grpSp>
        <p:grpSp>
          <p:nvGrpSpPr>
            <p:cNvPr id="88" name="Group 87"/>
            <p:cNvGrpSpPr/>
            <p:nvPr/>
          </p:nvGrpSpPr>
          <p:grpSpPr>
            <a:xfrm>
              <a:off x="491161" y="6258414"/>
              <a:ext cx="7884244" cy="568785"/>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Model Risk Management</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8</a:t>
                  </a:r>
                </a:p>
              </p:txBody>
            </p:sp>
          </p:grpSp>
        </p:grpSp>
        <p:grpSp>
          <p:nvGrpSpPr>
            <p:cNvPr id="95" name="Group 94"/>
            <p:cNvGrpSpPr/>
            <p:nvPr/>
          </p:nvGrpSpPr>
          <p:grpSpPr>
            <a:xfrm>
              <a:off x="491161" y="914400"/>
              <a:ext cx="7884244" cy="618999"/>
              <a:chOff x="629003" y="4047066"/>
              <a:chExt cx="7854060" cy="518324"/>
            </a:xfrm>
          </p:grpSpPr>
          <p:grpSp>
            <p:nvGrpSpPr>
              <p:cNvPr id="96" name="Group 95"/>
              <p:cNvGrpSpPr/>
              <p:nvPr/>
            </p:nvGrpSpPr>
            <p:grpSpPr>
              <a:xfrm>
                <a:off x="1053953" y="4069189"/>
                <a:ext cx="7429110" cy="474078"/>
                <a:chOff x="1053953" y="3873362"/>
                <a:chExt cx="7429110" cy="474078"/>
              </a:xfrm>
            </p:grpSpPr>
            <p:sp>
              <p:nvSpPr>
                <p:cNvPr id="100"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1"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000" b="1" kern="0" dirty="0">
                    <a:latin typeface="Arial" panose="020B0604020202020204" pitchFamily="34" charset="0"/>
                    <a:cs typeface="Arial" panose="020B0604020202020204" pitchFamily="34" charset="0"/>
                  </a:endParaRPr>
                </a:p>
              </p:txBody>
            </p:sp>
          </p:grpSp>
          <p:grpSp>
            <p:nvGrpSpPr>
              <p:cNvPr id="97" name="37 Grupo"/>
              <p:cNvGrpSpPr/>
              <p:nvPr/>
            </p:nvGrpSpPr>
            <p:grpSpPr>
              <a:xfrm>
                <a:off x="629003" y="4047066"/>
                <a:ext cx="625545" cy="518324"/>
                <a:chOff x="1554076" y="1086644"/>
                <a:chExt cx="792088" cy="792088"/>
              </a:xfrm>
              <a:solidFill>
                <a:schemeClr val="bg1">
                  <a:lumMod val="75000"/>
                </a:schemeClr>
              </a:solidFill>
            </p:grpSpPr>
            <p:sp>
              <p:nvSpPr>
                <p:cNvPr id="98"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9"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spTree>
    <p:extLst>
      <p:ext uri="{BB962C8B-B14F-4D97-AF65-F5344CB8AC3E}">
        <p14:creationId xmlns:p14="http://schemas.microsoft.com/office/powerpoint/2010/main" val="22351211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1"/>
          <p:cNvSpPr>
            <a:spLocks noGrp="1"/>
          </p:cNvSpPr>
          <p:nvPr>
            <p:ph sz="quarter" idx="11"/>
          </p:nvPr>
        </p:nvSpPr>
        <p:spPr/>
        <p:txBody>
          <a:bodyPr/>
          <a:lstStyle/>
          <a:p>
            <a:pPr>
              <a:spcBef>
                <a:spcPct val="0"/>
              </a:spcBef>
            </a:pPr>
            <a:r>
              <a:rPr lang="en-US" dirty="0"/>
              <a:t>Compliance </a:t>
            </a:r>
            <a:r>
              <a:rPr lang="en-US" dirty="0" smtClean="0"/>
              <a:t>– AML </a:t>
            </a:r>
            <a:r>
              <a:rPr lang="en-US" altLang="en-US" dirty="0" smtClean="0">
                <a:latin typeface="Arial" charset="0"/>
                <a:cs typeface="Arial" charset="0"/>
              </a:rPr>
              <a:t>Risk Appetite Metrics</a:t>
            </a:r>
          </a:p>
        </p:txBody>
      </p:sp>
      <p:pic>
        <p:nvPicPr>
          <p:cNvPr id="409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 y="990600"/>
            <a:ext cx="30035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775" y="990600"/>
            <a:ext cx="29940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925" y="990600"/>
            <a:ext cx="31178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5" y="3505200"/>
            <a:ext cx="4549775"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505200"/>
            <a:ext cx="4549775"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87366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1"/>
          <p:cNvSpPr>
            <a:spLocks noGrp="1"/>
          </p:cNvSpPr>
          <p:nvPr>
            <p:ph sz="quarter" idx="11"/>
          </p:nvPr>
        </p:nvSpPr>
        <p:spPr/>
        <p:txBody>
          <a:bodyPr/>
          <a:lstStyle/>
          <a:p>
            <a:pPr>
              <a:spcBef>
                <a:spcPct val="0"/>
              </a:spcBef>
            </a:pPr>
            <a:r>
              <a:rPr lang="en-US" dirty="0"/>
              <a:t>Compliance – AML </a:t>
            </a:r>
            <a:r>
              <a:rPr lang="en-US" altLang="en-US" dirty="0">
                <a:latin typeface="Arial" charset="0"/>
                <a:cs typeface="Arial" charset="0"/>
              </a:rPr>
              <a:t>Risk Appetite Metrics</a:t>
            </a:r>
          </a:p>
        </p:txBody>
      </p:sp>
      <p:graphicFrame>
        <p:nvGraphicFramePr>
          <p:cNvPr id="8" name="Table 7"/>
          <p:cNvGraphicFramePr>
            <a:graphicFrameLocks noGrp="1"/>
          </p:cNvGraphicFramePr>
          <p:nvPr>
            <p:extLst>
              <p:ext uri="{D42A27DB-BD31-4B8C-83A1-F6EECF244321}">
                <p14:modId xmlns:p14="http://schemas.microsoft.com/office/powerpoint/2010/main" val="2513885428"/>
              </p:ext>
            </p:extLst>
          </p:nvPr>
        </p:nvGraphicFramePr>
        <p:xfrm>
          <a:off x="331790" y="990598"/>
          <a:ext cx="8440735" cy="2493786"/>
        </p:xfrm>
        <a:graphic>
          <a:graphicData uri="http://schemas.openxmlformats.org/drawingml/2006/table">
            <a:tbl>
              <a:tblPr/>
              <a:tblGrid>
                <a:gridCol w="8440735"/>
              </a:tblGrid>
              <a:tr h="217191">
                <a:tc>
                  <a:txBody>
                    <a:bodyPr/>
                    <a:lstStyle/>
                    <a:p>
                      <a:pPr algn="l" fontAlgn="b"/>
                      <a:r>
                        <a:rPr lang="en-US" sz="1200" b="1" i="0" u="none" strike="noStrike" dirty="0">
                          <a:solidFill>
                            <a:srgbClr val="FFFFFF"/>
                          </a:solidFill>
                          <a:effectLst/>
                          <a:latin typeface="Arial" panose="020B0604020202020204" pitchFamily="34" charset="0"/>
                          <a:cs typeface="Arial" panose="020B0604020202020204" pitchFamily="34" charset="0"/>
                        </a:rPr>
                        <a:t>Relevant </a:t>
                      </a:r>
                      <a:r>
                        <a:rPr lang="en-US" sz="1200" b="1" i="0" u="none" strike="noStrike" dirty="0" smtClean="0">
                          <a:solidFill>
                            <a:srgbClr val="FFFFFF"/>
                          </a:solidFill>
                          <a:effectLst/>
                          <a:latin typeface="Arial" panose="020B0604020202020204" pitchFamily="34" charset="0"/>
                          <a:cs typeface="Arial" panose="020B0604020202020204" pitchFamily="34" charset="0"/>
                        </a:rPr>
                        <a:t>Deviations</a:t>
                      </a:r>
                      <a:r>
                        <a:rPr lang="en-US" sz="1200" b="1" i="0" u="none" strike="noStrike" baseline="0" dirty="0" smtClean="0">
                          <a:solidFill>
                            <a:srgbClr val="FFFFFF"/>
                          </a:solidFill>
                          <a:effectLst/>
                          <a:latin typeface="Arial" panose="020B0604020202020204" pitchFamily="34" charset="0"/>
                          <a:cs typeface="Arial" panose="020B0604020202020204" pitchFamily="34" charset="0"/>
                        </a:rPr>
                        <a:t> from Risk Appetite Statement - </a:t>
                      </a:r>
                      <a:r>
                        <a:rPr lang="en-US" sz="1200" b="1" i="0" u="none" strike="noStrike" dirty="0" smtClean="0">
                          <a:solidFill>
                            <a:srgbClr val="FFFFFF"/>
                          </a:solidFill>
                          <a:effectLst/>
                          <a:latin typeface="Arial" panose="020B0604020202020204" pitchFamily="34" charset="0"/>
                          <a:cs typeface="Arial" panose="020B0604020202020204" pitchFamily="34" charset="0"/>
                        </a:rPr>
                        <a:t>Escalation </a:t>
                      </a:r>
                      <a:r>
                        <a:rPr lang="en-US" sz="1200" b="1" i="0" u="none" strike="noStrike" dirty="0">
                          <a:solidFill>
                            <a:srgbClr val="FFFFFF"/>
                          </a:solidFill>
                          <a:effectLst/>
                          <a:latin typeface="Arial" panose="020B0604020202020204" pitchFamily="34" charset="0"/>
                          <a:cs typeface="Arial" panose="020B0604020202020204" pitchFamily="34" charset="0"/>
                        </a:rPr>
                        <a:t>to Senior Management</a:t>
                      </a:r>
                    </a:p>
                  </a:txBody>
                  <a:tcPr marL="7620" marR="7620" marT="761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0000"/>
                    </a:solidFill>
                  </a:tcPr>
                </a:tc>
              </a:tr>
              <a:tr h="200486">
                <a:tc>
                  <a:txBody>
                    <a:bodyPr/>
                    <a:lstStyle/>
                    <a:p>
                      <a:pPr marL="171450" indent="-171450" algn="l" fontAlgn="b">
                        <a:buFont typeface="Arial" panose="020B0604020202020204" pitchFamily="34" charset="0"/>
                        <a:buChar char="•"/>
                      </a:pPr>
                      <a:r>
                        <a:rPr lang="en-US" sz="1200" b="0" i="0" u="none" strike="noStrike" dirty="0" smtClean="0">
                          <a:solidFill>
                            <a:srgbClr val="000000"/>
                          </a:solidFill>
                          <a:effectLst/>
                          <a:latin typeface="Arial" panose="020B0604020202020204" pitchFamily="34" charset="0"/>
                          <a:cs typeface="Arial" panose="020B0604020202020204" pitchFamily="34" charset="0"/>
                        </a:rPr>
                        <a:t>High</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risk clients increased as the total number of clients decreased during the same period.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1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2F2F2"/>
                    </a:solidFill>
                  </a:tcPr>
                </a:tc>
              </a:tr>
              <a:tr h="559928">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smtClean="0">
                          <a:solidFill>
                            <a:schemeClr val="tx1"/>
                          </a:solidFill>
                          <a:effectLst/>
                          <a:latin typeface="Arial" panose="020B0604020202020204" pitchFamily="34" charset="0"/>
                          <a:cs typeface="Arial" panose="020B0604020202020204" pitchFamily="34" charset="0"/>
                        </a:rPr>
                        <a:t>Percentage</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of PEP clients increased and exceeded RAS limit in June</a:t>
                      </a:r>
                      <a:r>
                        <a:rPr lang="en-US" sz="1200" b="0" i="0" u="none" strike="noStrike" dirty="0" smtClean="0">
                          <a:solidFill>
                            <a:schemeClr val="tx1"/>
                          </a:solidFill>
                          <a:effectLst/>
                          <a:latin typeface="Arial" panose="020B0604020202020204" pitchFamily="34" charset="0"/>
                          <a:cs typeface="Arial" panose="020B0604020202020204" pitchFamily="34" charset="0"/>
                        </a:rPr>
                        <a:t>.  During</a:t>
                      </a:r>
                      <a:r>
                        <a:rPr lang="en-US" sz="1200" b="0" i="0" u="none" strike="noStrike" baseline="0" dirty="0" smtClean="0">
                          <a:solidFill>
                            <a:schemeClr val="tx1"/>
                          </a:solidFill>
                          <a:effectLst/>
                          <a:latin typeface="Arial" panose="020B0604020202020204" pitchFamily="34" charset="0"/>
                          <a:cs typeface="Arial" panose="020B0604020202020204" pitchFamily="34" charset="0"/>
                        </a:rPr>
                        <a:t> the months of May and June, a reclassification of current customers increased the number of total PEPs and at the same time, the total number of clients decreased.  As a result, the percentage of PEPs to total clients increased.  Initiated project to close PEPs with low balances to reduce risk and bring RAS below trigger.  </a:t>
                      </a:r>
                      <a:endParaRPr lang="en-US" sz="1200" b="0" i="0" u="none" strike="noStrike" dirty="0" smtClean="0">
                        <a:solidFill>
                          <a:schemeClr val="tx1"/>
                        </a:solidFill>
                        <a:effectLst/>
                        <a:latin typeface="Arial" panose="020B0604020202020204" pitchFamily="34" charset="0"/>
                        <a:cs typeface="Arial" panose="020B0604020202020204" pitchFamily="34" charset="0"/>
                      </a:endParaRPr>
                    </a:p>
                  </a:txBody>
                  <a:tcPr marL="7620" marR="7620" marT="761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BFBFBF"/>
                    </a:solidFill>
                  </a:tcPr>
                </a:tc>
              </a:tr>
              <a:tr h="559928">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ASSIST alerts pending greater than 60 days are above the RAS trigger</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200" b="0" i="0" u="none" strike="noStrike" dirty="0" smtClean="0">
                          <a:solidFill>
                            <a:srgbClr val="000000"/>
                          </a:solidFill>
                          <a:effectLst/>
                          <a:latin typeface="Arial" panose="020B0604020202020204" pitchFamily="34" charset="0"/>
                          <a:cs typeface="Arial" panose="020B0604020202020204" pitchFamily="34" charset="0"/>
                        </a:rPr>
                        <a:t>due to resources devoted to the BSA/AML/OFAC</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Internal Audit as well as the FED Safety and Soundness examination during the quarter.  Staff is addressing current clarifications, metric will be below trigger by month end.</a:t>
                      </a:r>
                      <a:endParaRPr lang="en-US" sz="1200" b="0" i="0" u="none" strike="noStrike" dirty="0" smtClean="0">
                        <a:solidFill>
                          <a:srgbClr val="000000"/>
                        </a:solidFill>
                        <a:effectLst/>
                        <a:latin typeface="Arial" panose="020B0604020202020204" pitchFamily="34" charset="0"/>
                        <a:cs typeface="Arial" panose="020B0604020202020204" pitchFamily="34" charset="0"/>
                      </a:endParaRPr>
                    </a:p>
                  </a:txBody>
                  <a:tcPr marL="7620" marR="7620" marT="761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2F2F2"/>
                    </a:solidFill>
                  </a:tcPr>
                </a:tc>
              </a:tr>
              <a:tr h="376071">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All Account Officers with Modelos</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IC/KYC Updates expired over 180 days have been contacted in order to address all cases. </a:t>
                      </a:r>
                      <a:r>
                        <a:rPr lang="en-US" sz="1200" b="0" i="0" u="none" strike="noStrike" dirty="0" smtClean="0">
                          <a:solidFill>
                            <a:srgbClr val="000000"/>
                          </a:solidFill>
                          <a:effectLst/>
                          <a:latin typeface="Arial" panose="020B0604020202020204" pitchFamily="34" charset="0"/>
                          <a:cs typeface="Arial" panose="020B0604020202020204" pitchFamily="34" charset="0"/>
                        </a:rPr>
                        <a:t>Currently reviewing the expiration date criteria in the system to address internal audit recommendation.  </a:t>
                      </a:r>
                    </a:p>
                  </a:txBody>
                  <a:tcPr marL="7620" marR="7620" marT="761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BFBFBF"/>
                    </a:solidFill>
                  </a:tcPr>
                </a:tc>
              </a:tr>
              <a:tr h="200486">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Rejected transaction in May given close similarity to OFAC entry.</a:t>
                      </a:r>
                    </a:p>
                  </a:txBody>
                  <a:tcPr marL="7620" marR="7620" marT="761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2F2F2"/>
                    </a:solidFill>
                  </a:tcPr>
                </a:tc>
              </a:tr>
              <a:tr h="200486">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 </a:t>
                      </a:r>
                    </a:p>
                  </a:txBody>
                  <a:tcPr marL="7620" marR="7620" marT="761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BFBFBF"/>
                    </a:solidFill>
                  </a:tcPr>
                </a:tc>
              </a:tr>
            </a:tbl>
          </a:graphicData>
        </a:graphic>
      </p:graphicFrame>
    </p:spTree>
    <p:extLst>
      <p:ext uri="{BB962C8B-B14F-4D97-AF65-F5344CB8AC3E}">
        <p14:creationId xmlns:p14="http://schemas.microsoft.com/office/powerpoint/2010/main" val="151333243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p:cNvSpPr>
            <a:spLocks noGrp="1"/>
          </p:cNvSpPr>
          <p:nvPr>
            <p:ph sz="quarter" idx="11"/>
          </p:nvPr>
        </p:nvSpPr>
        <p:spPr/>
        <p:txBody>
          <a:bodyPr/>
          <a:lstStyle/>
          <a:p>
            <a:pPr eaLnBrk="1" hangingPunct="1">
              <a:spcBef>
                <a:spcPct val="0"/>
              </a:spcBef>
            </a:pPr>
            <a:r>
              <a:rPr lang="en-US" altLang="en-US" dirty="0" smtClean="0">
                <a:latin typeface="Arial" charset="0"/>
                <a:cs typeface="Arial" charset="0"/>
              </a:rPr>
              <a:t>Compliance: AML Metrics</a:t>
            </a:r>
          </a:p>
        </p:txBody>
      </p:sp>
      <p:pic>
        <p:nvPicPr>
          <p:cNvPr id="614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116013"/>
            <a:ext cx="3200400" cy="238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505200"/>
            <a:ext cx="3200400" cy="238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3255065869"/>
              </p:ext>
            </p:extLst>
          </p:nvPr>
        </p:nvGraphicFramePr>
        <p:xfrm>
          <a:off x="6400800" y="1116013"/>
          <a:ext cx="2667000" cy="3055757"/>
        </p:xfrm>
        <a:graphic>
          <a:graphicData uri="http://schemas.openxmlformats.org/drawingml/2006/table">
            <a:tbl>
              <a:tblPr/>
              <a:tblGrid>
                <a:gridCol w="2667000"/>
              </a:tblGrid>
              <a:tr h="343041">
                <a:tc>
                  <a:txBody>
                    <a:bodyPr/>
                    <a:lstStyle/>
                    <a:p>
                      <a:pPr algn="l" fontAlgn="b"/>
                      <a:r>
                        <a:rPr lang="en-US" sz="1100" b="1" i="0" u="none" strike="noStrike" dirty="0">
                          <a:solidFill>
                            <a:srgbClr val="FFFFFF"/>
                          </a:solidFill>
                          <a:effectLst/>
                          <a:latin typeface="Arial" panose="020B0604020202020204" pitchFamily="34" charset="0"/>
                          <a:cs typeface="Arial" panose="020B0604020202020204" pitchFamily="34" charset="0"/>
                        </a:rPr>
                        <a:t>Relevant </a:t>
                      </a:r>
                      <a:r>
                        <a:rPr lang="en-US" sz="1100" b="1" i="0" u="none" strike="noStrike" dirty="0" smtClean="0">
                          <a:solidFill>
                            <a:srgbClr val="FFFFFF"/>
                          </a:solidFill>
                          <a:effectLst/>
                          <a:latin typeface="Arial" panose="020B0604020202020204" pitchFamily="34" charset="0"/>
                          <a:cs typeface="Arial" panose="020B0604020202020204" pitchFamily="34" charset="0"/>
                        </a:rPr>
                        <a:t>Compliance Items - Escalation </a:t>
                      </a:r>
                      <a:r>
                        <a:rPr lang="en-US" sz="1100" b="1" i="0" u="none" strike="noStrike" dirty="0">
                          <a:solidFill>
                            <a:srgbClr val="FFFFFF"/>
                          </a:solidFill>
                          <a:effectLst/>
                          <a:latin typeface="Arial" panose="020B0604020202020204" pitchFamily="34" charset="0"/>
                          <a:cs typeface="Arial" panose="020B0604020202020204" pitchFamily="34" charset="0"/>
                        </a:rPr>
                        <a:t>to Senior Management</a:t>
                      </a:r>
                    </a:p>
                  </a:txBody>
                  <a:tcPr marL="7620" marR="7620" marT="76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0000"/>
                    </a:solidFill>
                  </a:tcPr>
                </a:tc>
              </a:tr>
              <a:tr h="510752">
                <a:tc>
                  <a:txBody>
                    <a:bodyPr/>
                    <a:lstStyle/>
                    <a:p>
                      <a:pPr marL="171450" indent="-171450" algn="l" fontAlgn="b">
                        <a:buFont typeface="Arial" panose="020B0604020202020204" pitchFamily="34" charset="0"/>
                        <a:buChar char="•"/>
                      </a:pPr>
                      <a:r>
                        <a:rPr lang="en-US" sz="1100" b="0" i="0" u="none" strike="noStrike" dirty="0" smtClean="0">
                          <a:solidFill>
                            <a:srgbClr val="000000"/>
                          </a:solidFill>
                          <a:effectLst/>
                          <a:latin typeface="Arial" panose="020B0604020202020204" pitchFamily="34" charset="0"/>
                          <a:cs typeface="Arial" panose="020B0604020202020204" pitchFamily="34" charset="0"/>
                        </a:rPr>
                        <a:t>New client</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100" b="0" i="0" u="none" strike="noStrike" dirty="0" smtClean="0">
                          <a:solidFill>
                            <a:srgbClr val="000000"/>
                          </a:solidFill>
                          <a:effectLst/>
                          <a:latin typeface="Arial" panose="020B0604020202020204" pitchFamily="34" charset="0"/>
                          <a:cs typeface="Arial" panose="020B0604020202020204" pitchFamily="34" charset="0"/>
                        </a:rPr>
                        <a:t>exceptions</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have remained stable in the period April – June 2016.</a:t>
                      </a:r>
                    </a:p>
                    <a:p>
                      <a:pPr marL="171450" indent="-171450" algn="l" fontAlgn="b">
                        <a:buFont typeface="Arial" panose="020B0604020202020204" pitchFamily="34" charset="0"/>
                        <a:buChar char="•"/>
                      </a:pPr>
                      <a:r>
                        <a:rPr lang="en-US" sz="1100" b="0" i="0" u="none" strike="noStrike" baseline="0" dirty="0" smtClean="0">
                          <a:solidFill>
                            <a:srgbClr val="000000"/>
                          </a:solidFill>
                          <a:effectLst/>
                          <a:latin typeface="Arial" panose="020B0604020202020204" pitchFamily="34" charset="0"/>
                          <a:cs typeface="Arial" panose="020B0604020202020204" pitchFamily="34" charset="0"/>
                        </a:rPr>
                        <a:t>Exceptions pending &gt; 1 year have decreased to 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r>
              <a:tr h="343041">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Aging of documentation exceptions now part of Zero Tolerance,</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impacting banker compensation.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BFBFBF"/>
                    </a:solidFill>
                  </a:tcPr>
                </a:tc>
              </a:tr>
              <a:tr h="343041">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Visit reports increased since May, but are still well below previous quarter figures.  Pending</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Visit Reports are now part of Zero Tolerance.</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7620" marR="7620" marT="76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solidFill>
                      <a:srgbClr val="F2F2F2"/>
                    </a:solidFill>
                  </a:tcPr>
                </a:tc>
              </a:tr>
              <a:tr h="343041">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BNP Project</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Phase 1 and Phase 2 are complete.   Phase 3 is at 65% completion and stalled during May and June.  Special follow up is being done with Front Office.</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7620" marR="7620" marT="76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75000"/>
                      </a:schemeClr>
                    </a:solidFill>
                  </a:tcPr>
                </a:tc>
              </a:tr>
            </a:tbl>
          </a:graphicData>
        </a:graphic>
      </p:graphicFrame>
      <p:pic>
        <p:nvPicPr>
          <p:cNvPr id="615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116013"/>
            <a:ext cx="3124200" cy="238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505200"/>
            <a:ext cx="31242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80697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
          <p:cNvSpPr txBox="1">
            <a:spLocks noChangeArrowheads="1"/>
          </p:cNvSpPr>
          <p:nvPr/>
        </p:nvSpPr>
        <p:spPr bwMode="auto">
          <a:xfrm>
            <a:off x="-762000" y="-165100"/>
            <a:ext cx="4533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US" altLang="en-US" sz="1800" b="1" dirty="0" smtClean="0">
              <a:solidFill>
                <a:srgbClr val="FF0000"/>
              </a:solidFill>
              <a:latin typeface="Arial" charset="0"/>
              <a:ea typeface="+mn-ea"/>
            </a:endParaRPr>
          </a:p>
        </p:txBody>
      </p:sp>
      <p:graphicFrame>
        <p:nvGraphicFramePr>
          <p:cNvPr id="4" name="Table 3"/>
          <p:cNvGraphicFramePr>
            <a:graphicFrameLocks noGrp="1"/>
          </p:cNvGraphicFramePr>
          <p:nvPr>
            <p:extLst>
              <p:ext uri="{D42A27DB-BD31-4B8C-83A1-F6EECF244321}">
                <p14:modId xmlns:p14="http://schemas.microsoft.com/office/powerpoint/2010/main" val="1003041510"/>
              </p:ext>
            </p:extLst>
          </p:nvPr>
        </p:nvGraphicFramePr>
        <p:xfrm>
          <a:off x="4660900" y="3493190"/>
          <a:ext cx="4319588" cy="3197437"/>
        </p:xfrm>
        <a:graphic>
          <a:graphicData uri="http://schemas.openxmlformats.org/drawingml/2006/table">
            <a:tbl>
              <a:tblPr/>
              <a:tblGrid>
                <a:gridCol w="4319588"/>
              </a:tblGrid>
              <a:tr h="170826">
                <a:tc>
                  <a:txBody>
                    <a:bodyPr/>
                    <a:lstStyle/>
                    <a:p>
                      <a:pPr algn="l" fontAlgn="b"/>
                      <a:r>
                        <a:rPr lang="en-US" sz="1100" b="1" i="0" u="none" strike="noStrike" dirty="0">
                          <a:solidFill>
                            <a:srgbClr val="FFFFFF"/>
                          </a:solidFill>
                          <a:effectLst/>
                          <a:latin typeface="Arial" panose="020B0604020202020204" pitchFamily="34" charset="0"/>
                          <a:cs typeface="Arial" panose="020B0604020202020204" pitchFamily="34" charset="0"/>
                        </a:rPr>
                        <a:t>Relevant </a:t>
                      </a:r>
                      <a:r>
                        <a:rPr lang="en-US" sz="1100" b="1" i="0" u="none" strike="noStrike" dirty="0" smtClean="0">
                          <a:solidFill>
                            <a:srgbClr val="FFFFFF"/>
                          </a:solidFill>
                          <a:effectLst/>
                          <a:latin typeface="Arial" panose="020B0604020202020204" pitchFamily="34" charset="0"/>
                          <a:cs typeface="Arial" panose="020B0604020202020204" pitchFamily="34" charset="0"/>
                        </a:rPr>
                        <a:t>SAR Related</a:t>
                      </a:r>
                      <a:r>
                        <a:rPr lang="en-US" sz="1100" b="1" i="0" u="none" strike="noStrike" baseline="0" dirty="0" smtClean="0">
                          <a:solidFill>
                            <a:srgbClr val="FFFFFF"/>
                          </a:solidFill>
                          <a:effectLst/>
                          <a:latin typeface="Arial" panose="020B0604020202020204" pitchFamily="34" charset="0"/>
                          <a:cs typeface="Arial" panose="020B0604020202020204" pitchFamily="34" charset="0"/>
                        </a:rPr>
                        <a:t> I</a:t>
                      </a:r>
                      <a:r>
                        <a:rPr lang="en-US" sz="1100" b="1" i="0" u="none" strike="noStrike" dirty="0" smtClean="0">
                          <a:solidFill>
                            <a:srgbClr val="FFFFFF"/>
                          </a:solidFill>
                          <a:effectLst/>
                          <a:latin typeface="Arial" panose="020B0604020202020204" pitchFamily="34" charset="0"/>
                          <a:cs typeface="Arial" panose="020B0604020202020204" pitchFamily="34" charset="0"/>
                        </a:rPr>
                        <a:t>tems</a:t>
                      </a:r>
                      <a:endParaRPr lang="en-US" sz="1100" b="1" i="0" u="none" strike="noStrike" dirty="0">
                        <a:solidFill>
                          <a:srgbClr val="FFFFFF"/>
                        </a:solidFill>
                        <a:effectLst/>
                        <a:latin typeface="Arial" panose="020B0604020202020204" pitchFamily="34" charset="0"/>
                        <a:cs typeface="Arial" panose="020B0604020202020204" pitchFamily="34" charset="0"/>
                      </a:endParaRPr>
                    </a:p>
                  </a:txBody>
                  <a:tcPr marL="7620" marR="7620" marT="76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0000"/>
                    </a:solidFill>
                  </a:tcPr>
                </a:tc>
              </a:tr>
              <a:tr h="1492818">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1"/>
                          </a:solidFill>
                          <a:latin typeface="Arial" panose="020B0604020202020204" pitchFamily="34" charset="0"/>
                          <a:ea typeface="+mn-ea"/>
                          <a:cs typeface="Arial" panose="020B0604020202020204" pitchFamily="34" charset="0"/>
                        </a:rPr>
                        <a:t>Ref # 12/16  </a:t>
                      </a:r>
                      <a:r>
                        <a:rPr lang="en-US" sz="1000" b="0" i="0" u="none" strike="noStrike" dirty="0" smtClean="0">
                          <a:solidFill>
                            <a:srgbClr val="000000"/>
                          </a:solidFill>
                          <a:effectLst/>
                          <a:latin typeface="Arial" panose="020B0604020202020204" pitchFamily="34" charset="0"/>
                          <a:cs typeface="Arial" panose="020B0604020202020204" pitchFamily="34" charset="0"/>
                        </a:rPr>
                        <a:t>BSI was contacted by Homeland Security as a result of a personal check in the amount of US$ 500,000.00 sent via DHL to the bank for deposit without being properly reported.  The</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 check </a:t>
                      </a:r>
                      <a:r>
                        <a:rPr lang="en-US" sz="1000" b="0" i="0" u="none" strike="noStrike" dirty="0" smtClean="0">
                          <a:solidFill>
                            <a:srgbClr val="000000"/>
                          </a:solidFill>
                          <a:effectLst/>
                          <a:latin typeface="Arial" panose="020B0604020202020204" pitchFamily="34" charset="0"/>
                          <a:cs typeface="Arial" panose="020B0604020202020204" pitchFamily="34" charset="0"/>
                        </a:rPr>
                        <a:t>was confiscated by U.S. Customs and Border Protection.  The bank conducted a review and learned that the personal check was issued by a BSI client and payable to a</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 second</a:t>
                      </a:r>
                      <a:r>
                        <a:rPr lang="en-US" sz="1000" b="0" i="0" u="none" strike="noStrike" dirty="0" smtClean="0">
                          <a:solidFill>
                            <a:srgbClr val="000000"/>
                          </a:solidFill>
                          <a:effectLst/>
                          <a:latin typeface="Arial" panose="020B0604020202020204" pitchFamily="34" charset="0"/>
                          <a:cs typeface="Arial" panose="020B0604020202020204" pitchFamily="34" charset="0"/>
                        </a:rPr>
                        <a:t> BSI client.   In the course of it's due diligence, BSI requested corroborating information and documentation from both customers to substantiate the transaction behind the issuance of the personal check.  The clients failed to provide sufficient information or documentation supporting the transaction.  A SAR was filed given the lack of transparency and the method by which the transaction was conducted.</a:t>
                      </a:r>
                    </a:p>
                  </a:txBody>
                  <a:tcPr marL="7620" marR="7620" marT="76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FBFBF"/>
                    </a:solidFill>
                  </a:tcPr>
                </a:tc>
              </a:tr>
              <a:tr h="601588">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1"/>
                          </a:solidFill>
                          <a:latin typeface="Arial" panose="020B0604020202020204" pitchFamily="34" charset="0"/>
                          <a:ea typeface="+mn-ea"/>
                          <a:cs typeface="Arial" panose="020B0604020202020204" pitchFamily="34" charset="0"/>
                        </a:rPr>
                        <a:t>Ref # 26/16: Extensive negative media involving the client’s activities in the mining industry  and the client’s urgency to close his company and transfer funds to another jurisdiction due to the Panama Papers leak, prompted the filing of a SAR.</a:t>
                      </a:r>
                      <a:endParaRPr lang="en-US" sz="1000" b="0" i="0" u="none" strike="noStrike" baseline="0" dirty="0" smtClean="0">
                        <a:solidFill>
                          <a:srgbClr val="000000"/>
                        </a:solidFill>
                        <a:effectLst/>
                        <a:latin typeface="Arial" panose="020B0604020202020204" pitchFamily="34" charset="0"/>
                        <a:cs typeface="Arial" panose="020B0604020202020204" pitchFamily="34" charset="0"/>
                      </a:endParaRPr>
                    </a:p>
                  </a:txBody>
                  <a:tcPr marL="7620" marR="7620" marT="76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r>
              <a:tr h="720916">
                <a:tc>
                  <a:txBody>
                    <a:bodyPr/>
                    <a:lstStyle/>
                    <a:p>
                      <a:pPr marL="171450" marR="0" lvl="0" indent="-171450" algn="l" defTabSz="9144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a:pPr>
                      <a:r>
                        <a:rPr kumimoji="0" lang="en-US" sz="1000" b="0" i="0" u="none" strike="noStrike" kern="1200" cap="none" normalizeH="0" baseline="0" dirty="0" smtClean="0">
                          <a:ln>
                            <a:noFill/>
                          </a:ln>
                          <a:solidFill>
                            <a:schemeClr val="tx1"/>
                          </a:solidFill>
                          <a:effectLst/>
                          <a:latin typeface="Arial" panose="020B0604020202020204" pitchFamily="34" charset="0"/>
                          <a:ea typeface="ＭＳ Ｐゴシック" pitchFamily="1" charset="-128"/>
                          <a:cs typeface="Arial" panose="020B0604020202020204" pitchFamily="34" charset="0"/>
                        </a:rPr>
                        <a:t>Ref # 28/16: The Panama Papers review identified allegations  of a money laundering  and corruption scheme with the government of Venezuela and Ecuador.  Open source information also indicated the client’s related companies were involved in the corruption scheme.</a:t>
                      </a:r>
                    </a:p>
                  </a:txBody>
                  <a:tcPr marL="7620" marR="7620" marT="76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FBFBF"/>
                    </a:solidFill>
                  </a:tcPr>
                </a:tc>
              </a:tr>
            </a:tbl>
          </a:graphicData>
        </a:graphic>
      </p:graphicFrame>
      <p:sp>
        <p:nvSpPr>
          <p:cNvPr id="7176" name="Content Placeholder 1"/>
          <p:cNvSpPr>
            <a:spLocks noGrp="1"/>
          </p:cNvSpPr>
          <p:nvPr>
            <p:ph sz="quarter" idx="11"/>
          </p:nvPr>
        </p:nvSpPr>
        <p:spPr>
          <a:xfrm>
            <a:off x="331788" y="452438"/>
            <a:ext cx="8251825" cy="434975"/>
          </a:xfrm>
        </p:spPr>
        <p:txBody>
          <a:bodyPr/>
          <a:lstStyle/>
          <a:p>
            <a:pPr>
              <a:spcBef>
                <a:spcPct val="0"/>
              </a:spcBef>
            </a:pPr>
            <a:r>
              <a:rPr lang="en-US" dirty="0"/>
              <a:t>Compliance – </a:t>
            </a:r>
            <a:r>
              <a:rPr lang="en-US" altLang="en-US" dirty="0" smtClean="0">
                <a:latin typeface="Arial" charset="0"/>
                <a:cs typeface="Arial" charset="0"/>
              </a:rPr>
              <a:t>Suspicious Activity Reports</a:t>
            </a:r>
          </a:p>
        </p:txBody>
      </p:sp>
      <p:graphicFrame>
        <p:nvGraphicFramePr>
          <p:cNvPr id="2" name="Table 1"/>
          <p:cNvGraphicFramePr>
            <a:graphicFrameLocks noGrp="1"/>
          </p:cNvGraphicFramePr>
          <p:nvPr>
            <p:extLst>
              <p:ext uri="{D42A27DB-BD31-4B8C-83A1-F6EECF244321}">
                <p14:modId xmlns:p14="http://schemas.microsoft.com/office/powerpoint/2010/main" val="1140077326"/>
              </p:ext>
            </p:extLst>
          </p:nvPr>
        </p:nvGraphicFramePr>
        <p:xfrm>
          <a:off x="228600" y="987425"/>
          <a:ext cx="4191000" cy="3200404"/>
        </p:xfrm>
        <a:graphic>
          <a:graphicData uri="http://schemas.openxmlformats.org/drawingml/2006/table">
            <a:tbl>
              <a:tblPr/>
              <a:tblGrid>
                <a:gridCol w="2133599"/>
                <a:gridCol w="762000"/>
                <a:gridCol w="762000"/>
                <a:gridCol w="533401"/>
              </a:tblGrid>
              <a:tr h="340657">
                <a:tc>
                  <a:txBody>
                    <a:bodyPr/>
                    <a:lstStyle/>
                    <a:p>
                      <a:pPr algn="l" fontAlgn="ctr"/>
                      <a:r>
                        <a:rPr lang="es-US" sz="1000" b="1" i="0" u="none" strike="noStrike" dirty="0">
                          <a:solidFill>
                            <a:srgbClr val="FFFFFF"/>
                          </a:solidFill>
                          <a:effectLst/>
                          <a:latin typeface="Arial"/>
                        </a:rPr>
                        <a:t>Typology</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ctr"/>
                      <a:r>
                        <a:rPr lang="es-US" sz="1000" b="1" i="0" u="none" strike="noStrike" dirty="0">
                          <a:solidFill>
                            <a:srgbClr val="FFFFFF"/>
                          </a:solidFill>
                          <a:effectLst/>
                          <a:latin typeface="Arial"/>
                        </a:rPr>
                        <a:t>Q2 2016</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ctr"/>
                      <a:r>
                        <a:rPr lang="es-US" sz="1000" b="1" i="0" u="none" strike="noStrike" dirty="0">
                          <a:solidFill>
                            <a:srgbClr val="FFFFFF"/>
                          </a:solidFill>
                          <a:effectLst/>
                          <a:latin typeface="Arial"/>
                        </a:rPr>
                        <a:t>Cumulative 2016</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ctr"/>
                      <a:r>
                        <a:rPr lang="es-US" sz="1000" b="1" i="0" u="none" strike="noStrike" dirty="0">
                          <a:solidFill>
                            <a:srgbClr val="FFFFFF"/>
                          </a:solidFill>
                          <a:effectLst/>
                          <a:latin typeface="Arial"/>
                        </a:rPr>
                        <a:t>2015</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r>
              <a:tr h="259977">
                <a:tc>
                  <a:txBody>
                    <a:bodyPr/>
                    <a:lstStyle/>
                    <a:p>
                      <a:pPr algn="l" fontAlgn="ctr"/>
                      <a:r>
                        <a:rPr lang="es-US" sz="1000" b="1" i="0" u="none" strike="noStrike" dirty="0">
                          <a:effectLst/>
                          <a:latin typeface="Arial"/>
                        </a:rPr>
                        <a:t>BSA Money Laundering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2</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ctr"/>
                      <a:r>
                        <a:rPr lang="es-US" sz="1000" b="1" i="0" u="none" strike="noStrike" dirty="0">
                          <a:effectLst/>
                          <a:latin typeface="Arial"/>
                        </a:rPr>
                        <a:t>Check Structuring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1</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ctr"/>
                      <a:r>
                        <a:rPr lang="es-US" sz="1000" b="1" i="0" u="none" strike="noStrike" dirty="0">
                          <a:effectLst/>
                          <a:latin typeface="Arial"/>
                        </a:rPr>
                        <a:t>Fraud attempt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2</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7</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15</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ctr"/>
                      <a:r>
                        <a:rPr lang="es-US" sz="1000" b="1" i="0" u="none" strike="noStrike" dirty="0">
                          <a:effectLst/>
                          <a:latin typeface="Arial"/>
                        </a:rPr>
                        <a:t>IVTS</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8</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11</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18</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ctr"/>
                      <a:r>
                        <a:rPr lang="es-US" sz="1000" b="1" i="0" u="none" strike="noStrike" dirty="0">
                          <a:effectLst/>
                          <a:latin typeface="Arial"/>
                        </a:rPr>
                        <a:t>Reputational</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8</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16</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11</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ctr"/>
                      <a:r>
                        <a:rPr lang="es-US" sz="1000" b="1" i="0" u="none" strike="noStrike" dirty="0">
                          <a:effectLst/>
                          <a:latin typeface="Arial"/>
                        </a:rPr>
                        <a:t>Structuring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1</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ctr"/>
                      <a:r>
                        <a:rPr lang="es-US" sz="1000" b="1" i="0" u="none" strike="noStrike" dirty="0">
                          <a:effectLst/>
                          <a:latin typeface="Arial"/>
                        </a:rPr>
                        <a:t>Tax Evasion</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1</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1</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ctr"/>
                      <a:r>
                        <a:rPr lang="es-US" sz="1000" b="1" i="0" u="none" strike="noStrike" dirty="0">
                          <a:effectLst/>
                          <a:latin typeface="Arial"/>
                        </a:rPr>
                        <a:t>Terrorist Financing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1</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ctr"/>
                      <a:r>
                        <a:rPr lang="es-US" sz="1000" b="1" i="0" u="none" strike="noStrike" dirty="0">
                          <a:effectLst/>
                          <a:latin typeface="Arial"/>
                        </a:rPr>
                        <a:t>Unwilling to provide information</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1</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4</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ctr"/>
                      <a:r>
                        <a:rPr lang="es-US" sz="1000" b="1" i="0" u="none" strike="noStrike" dirty="0">
                          <a:effectLst/>
                          <a:latin typeface="Arial"/>
                        </a:rPr>
                        <a:t>Velocity/ML</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 </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1</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59977">
                <a:tc>
                  <a:txBody>
                    <a:bodyPr/>
                    <a:lstStyle/>
                    <a:p>
                      <a:pPr algn="l" fontAlgn="b"/>
                      <a:r>
                        <a:rPr lang="es-US" sz="1000" b="1" i="0" u="none" strike="noStrike" dirty="0">
                          <a:solidFill>
                            <a:srgbClr val="FFFFFF"/>
                          </a:solidFill>
                          <a:effectLst/>
                          <a:latin typeface="Arial"/>
                        </a:rPr>
                        <a:t>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s-US" sz="1000" b="1" i="0" u="none" strike="noStrike" dirty="0">
                          <a:solidFill>
                            <a:srgbClr val="FFFFFF"/>
                          </a:solidFill>
                          <a:effectLst/>
                          <a:latin typeface="Arial"/>
                        </a:rPr>
                        <a:t>19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s-US" sz="1000" b="1" i="0" u="none" strike="noStrike" dirty="0">
                          <a:solidFill>
                            <a:srgbClr val="FFFFFF"/>
                          </a:solidFill>
                          <a:effectLst/>
                          <a:latin typeface="Arial"/>
                        </a:rPr>
                        <a:t>36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s-US" sz="1000" b="1" i="0" u="none" strike="noStrike" dirty="0">
                          <a:solidFill>
                            <a:srgbClr val="FFFFFF"/>
                          </a:solidFill>
                          <a:effectLst/>
                          <a:latin typeface="Arial"/>
                        </a:rPr>
                        <a:t>54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r>
            </a:tbl>
          </a:graphicData>
        </a:graphic>
      </p:graphicFrame>
      <p:graphicFrame>
        <p:nvGraphicFramePr>
          <p:cNvPr id="3" name="Table 2"/>
          <p:cNvGraphicFramePr>
            <a:graphicFrameLocks noGrp="1"/>
          </p:cNvGraphicFramePr>
          <p:nvPr/>
        </p:nvGraphicFramePr>
        <p:xfrm>
          <a:off x="152400" y="4648200"/>
          <a:ext cx="4267200" cy="1371600"/>
        </p:xfrm>
        <a:graphic>
          <a:graphicData uri="http://schemas.openxmlformats.org/drawingml/2006/table">
            <a:tbl>
              <a:tblPr/>
              <a:tblGrid>
                <a:gridCol w="2209800"/>
                <a:gridCol w="762000"/>
                <a:gridCol w="762000"/>
                <a:gridCol w="533400"/>
              </a:tblGrid>
              <a:tr h="323850">
                <a:tc>
                  <a:txBody>
                    <a:bodyPr/>
                    <a:lstStyle/>
                    <a:p>
                      <a:pPr algn="l" fontAlgn="b"/>
                      <a:r>
                        <a:rPr lang="es-US" sz="1000" b="0" i="0" u="none" strike="noStrike" dirty="0">
                          <a:effectLst/>
                          <a:latin typeface="Arial"/>
                        </a:rPr>
                        <a:t> </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FFFFF"/>
                    </a:solidFill>
                  </a:tcPr>
                </a:tc>
                <a:tc>
                  <a:txBody>
                    <a:bodyPr/>
                    <a:lstStyle/>
                    <a:p>
                      <a:pPr algn="ctr" fontAlgn="ctr"/>
                      <a:r>
                        <a:rPr lang="es-US" sz="1000" b="1" i="0" u="none" strike="noStrike" dirty="0">
                          <a:solidFill>
                            <a:srgbClr val="FFFFFF"/>
                          </a:solidFill>
                          <a:effectLst/>
                          <a:latin typeface="Arial"/>
                        </a:rPr>
                        <a:t>Q2 2016</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ctr"/>
                      <a:r>
                        <a:rPr lang="es-US" sz="1000" b="1" i="0" u="none" strike="noStrike" dirty="0">
                          <a:solidFill>
                            <a:srgbClr val="FFFFFF"/>
                          </a:solidFill>
                          <a:effectLst/>
                          <a:latin typeface="Arial"/>
                        </a:rPr>
                        <a:t>Cumulative 2016</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ctr"/>
                      <a:r>
                        <a:rPr lang="es-US" sz="1000" b="1" i="0" u="none" strike="noStrike" dirty="0">
                          <a:solidFill>
                            <a:srgbClr val="FFFFFF"/>
                          </a:solidFill>
                          <a:effectLst/>
                          <a:latin typeface="Arial"/>
                        </a:rPr>
                        <a:t>2015</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r>
              <a:tr h="219075">
                <a:tc gridSpan="4">
                  <a:txBody>
                    <a:bodyPr/>
                    <a:lstStyle/>
                    <a:p>
                      <a:pPr algn="ctr" fontAlgn="ctr"/>
                      <a:r>
                        <a:rPr lang="es-US" sz="1000" b="1" i="0" u="none" strike="noStrike" dirty="0">
                          <a:solidFill>
                            <a:srgbClr val="FFFFFF"/>
                          </a:solidFill>
                          <a:effectLst/>
                          <a:latin typeface="Arial"/>
                        </a:rPr>
                        <a:t>Client Closing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hMerge="1">
                  <a:txBody>
                    <a:bodyPr/>
                    <a:lstStyle/>
                    <a:p>
                      <a:endParaRPr lang="es-US"/>
                    </a:p>
                  </a:txBody>
                  <a:tcPr/>
                </a:tc>
                <a:tc hMerge="1">
                  <a:txBody>
                    <a:bodyPr/>
                    <a:lstStyle/>
                    <a:p>
                      <a:endParaRPr lang="es-US"/>
                    </a:p>
                  </a:txBody>
                  <a:tcPr/>
                </a:tc>
                <a:tc hMerge="1">
                  <a:txBody>
                    <a:bodyPr/>
                    <a:lstStyle/>
                    <a:p>
                      <a:endParaRPr lang="es-US"/>
                    </a:p>
                  </a:txBody>
                  <a:tcPr/>
                </a:tc>
              </a:tr>
              <a:tr h="276225">
                <a:tc>
                  <a:txBody>
                    <a:bodyPr/>
                    <a:lstStyle/>
                    <a:p>
                      <a:pPr algn="l" fontAlgn="ctr"/>
                      <a:r>
                        <a:rPr lang="es-US" sz="1000" b="1" i="0" u="none" strike="noStrike" dirty="0">
                          <a:effectLst/>
                          <a:latin typeface="Arial"/>
                        </a:rPr>
                        <a:t>Number of clients affected</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17</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26</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47</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76225">
                <a:tc>
                  <a:txBody>
                    <a:bodyPr/>
                    <a:lstStyle/>
                    <a:p>
                      <a:pPr algn="l" fontAlgn="ctr"/>
                      <a:r>
                        <a:rPr lang="es-US" sz="1000" b="1" i="0" u="none" strike="noStrike" dirty="0">
                          <a:effectLst/>
                          <a:latin typeface="Arial"/>
                        </a:rPr>
                        <a:t>Number of clients closed</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6</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10</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35</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r h="276225">
                <a:tc>
                  <a:txBody>
                    <a:bodyPr/>
                    <a:lstStyle/>
                    <a:p>
                      <a:pPr algn="l" fontAlgn="ctr"/>
                      <a:r>
                        <a:rPr lang="es-US" sz="1000" b="1" i="0" u="none" strike="noStrike" dirty="0">
                          <a:effectLst/>
                          <a:latin typeface="Arial"/>
                        </a:rPr>
                        <a:t>% of clients closed</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35%</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s-US" sz="1000" b="1" i="0" u="none" strike="noStrike" dirty="0">
                          <a:effectLst/>
                          <a:latin typeface="Arial"/>
                        </a:rPr>
                        <a:t>38%</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ctr"/>
                      <a:r>
                        <a:rPr lang="es-US" sz="1000" b="1" i="0" u="none" strike="noStrike" dirty="0">
                          <a:effectLst/>
                          <a:latin typeface="Arial"/>
                        </a:rPr>
                        <a:t>74%</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r>
            </a:tbl>
          </a:graphicData>
        </a:graphic>
      </p:graphicFrame>
      <p:graphicFrame>
        <p:nvGraphicFramePr>
          <p:cNvPr id="7276" name="Chart 11"/>
          <p:cNvGraphicFramePr>
            <a:graphicFrameLocks/>
          </p:cNvGraphicFramePr>
          <p:nvPr/>
        </p:nvGraphicFramePr>
        <p:xfrm>
          <a:off x="4597400" y="939800"/>
          <a:ext cx="4368800" cy="2463800"/>
        </p:xfrm>
        <a:graphic>
          <a:graphicData uri="http://schemas.openxmlformats.org/presentationml/2006/ole">
            <mc:AlternateContent xmlns:mc="http://schemas.openxmlformats.org/markup-compatibility/2006">
              <mc:Choice xmlns:v="urn:schemas-microsoft-com:vml" Requires="v">
                <p:oleObj spid="_x0000_s12401" r:id="rId4" imgW="4371211" imgH="2462997" progId="Excel.Chart.8">
                  <p:embed/>
                </p:oleObj>
              </mc:Choice>
              <mc:Fallback>
                <p:oleObj r:id="rId4" imgW="4371211" imgH="2462997" progId="Excel.Char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400" y="939800"/>
                        <a:ext cx="43688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6993594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a:solidFill>
                  <a:srgbClr val="000000"/>
                </a:solidFill>
                <a:latin typeface="Arial" charset="0"/>
              </a:rPr>
              <a:t>Compliance - AML Action </a:t>
            </a:r>
            <a:r>
              <a:rPr lang="en-US" dirty="0" smtClean="0">
                <a:solidFill>
                  <a:srgbClr val="000000"/>
                </a:solidFill>
                <a:latin typeface="Arial" charset="0"/>
              </a:rPr>
              <a:t>Plan</a:t>
            </a:r>
            <a:endParaRPr lang="en-US" dirty="0">
              <a:solidFill>
                <a:srgbClr val="000000"/>
              </a:solidFill>
              <a:latin typeface="Arial"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54" y="974314"/>
            <a:ext cx="8123238" cy="52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5420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393700"/>
            <a:ext cx="4146550" cy="567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06400"/>
            <a:ext cx="4286250" cy="578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9354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a:t>Panama Papers  - Phase I Update</a:t>
            </a:r>
          </a:p>
        </p:txBody>
      </p:sp>
      <p:graphicFrame>
        <p:nvGraphicFramePr>
          <p:cNvPr id="8" name="Group 64"/>
          <p:cNvGraphicFramePr>
            <a:graphicFrameLocks noGrp="1"/>
          </p:cNvGraphicFramePr>
          <p:nvPr>
            <p:extLst>
              <p:ext uri="{D42A27DB-BD31-4B8C-83A1-F6EECF244321}">
                <p14:modId xmlns:p14="http://schemas.microsoft.com/office/powerpoint/2010/main" val="565416347"/>
              </p:ext>
            </p:extLst>
          </p:nvPr>
        </p:nvGraphicFramePr>
        <p:xfrm>
          <a:off x="331790" y="2181225"/>
          <a:ext cx="4468810" cy="1864096"/>
        </p:xfrm>
        <a:graphic>
          <a:graphicData uri="http://schemas.openxmlformats.org/drawingml/2006/table">
            <a:tbl>
              <a:tblPr/>
              <a:tblGrid>
                <a:gridCol w="4468810"/>
              </a:tblGrid>
              <a:tr h="24538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panose="020F0502020204030204" pitchFamily="34" charset="0"/>
                          <a:ea typeface="ＭＳ Ｐゴシック" pitchFamily="1" charset="-128"/>
                        </a:rPr>
                        <a:t>KYC Review</a:t>
                      </a:r>
                    </a:p>
                  </a:txBody>
                  <a:tcPr marL="91298" marR="91298" marT="45654" marB="456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rgbClr val="FF0000"/>
                    </a:solidFill>
                  </a:tcPr>
                </a:tc>
              </a:tr>
              <a:tr h="1335537">
                <a:tc>
                  <a:txBody>
                    <a:bodyPr/>
                    <a:lstStyle/>
                    <a:p>
                      <a:pPr marL="171450" lvl="0" indent="-171450" eaLnBrk="1" hangingPunct="1">
                        <a:lnSpc>
                          <a:spcPct val="100000"/>
                        </a:lnSpc>
                        <a:spcBef>
                          <a:spcPts val="200"/>
                        </a:spcBef>
                        <a:buClr>
                          <a:srgbClr val="000000"/>
                        </a:buClr>
                        <a:buFont typeface="Arial" panose="020B0604020202020204" pitchFamily="34" charset="0"/>
                        <a:buChar char="•"/>
                      </a:pPr>
                      <a:r>
                        <a:rPr lang="en-US" altLang="en-US" sz="1000" dirty="0" smtClean="0">
                          <a:solidFill>
                            <a:srgbClr val="000000"/>
                          </a:solidFill>
                          <a:latin typeface="Arial" panose="020B0604020202020204" pitchFamily="34" charset="0"/>
                          <a:cs typeface="Arial" panose="020B0604020202020204" pitchFamily="34" charset="0"/>
                        </a:rPr>
                        <a:t>Assess</a:t>
                      </a:r>
                      <a:r>
                        <a:rPr lang="en-US" altLang="en-US" sz="1000" baseline="0" dirty="0" smtClean="0">
                          <a:solidFill>
                            <a:srgbClr val="000000"/>
                          </a:solidFill>
                          <a:latin typeface="Arial" panose="020B0604020202020204" pitchFamily="34" charset="0"/>
                          <a:cs typeface="Arial" panose="020B0604020202020204" pitchFamily="34" charset="0"/>
                        </a:rPr>
                        <a:t> </a:t>
                      </a:r>
                      <a:r>
                        <a:rPr lang="en-US" altLang="en-US" sz="1000" dirty="0" smtClean="0">
                          <a:solidFill>
                            <a:srgbClr val="000000"/>
                          </a:solidFill>
                          <a:latin typeface="Arial" panose="020B0604020202020204" pitchFamily="34" charset="0"/>
                          <a:cs typeface="Arial" panose="020B0604020202020204" pitchFamily="34" charset="0"/>
                        </a:rPr>
                        <a:t>quality of the KYC on file &amp; annual updates</a:t>
                      </a:r>
                    </a:p>
                    <a:p>
                      <a:pPr marL="171450" lvl="0" indent="-171450" eaLnBrk="1" hangingPunct="1">
                        <a:lnSpc>
                          <a:spcPct val="100000"/>
                        </a:lnSpc>
                        <a:spcBef>
                          <a:spcPts val="200"/>
                        </a:spcBef>
                        <a:buClr>
                          <a:srgbClr val="000000"/>
                        </a:buClr>
                        <a:buFont typeface="Arial" panose="020B0604020202020204" pitchFamily="34" charset="0"/>
                        <a:buChar char="•"/>
                      </a:pPr>
                      <a:r>
                        <a:rPr lang="en-US" altLang="en-US" sz="1000" dirty="0" smtClean="0">
                          <a:solidFill>
                            <a:srgbClr val="000000"/>
                          </a:solidFill>
                          <a:latin typeface="Arial" panose="020B0604020202020204" pitchFamily="34" charset="0"/>
                          <a:cs typeface="Arial" panose="020B0604020202020204" pitchFamily="34" charset="0"/>
                          <a:sym typeface="Arial" charset="0"/>
                        </a:rPr>
                        <a:t>Ensure source of wealth is well documented.</a:t>
                      </a:r>
                      <a:endParaRPr lang="en-US" altLang="en-US" sz="1000" dirty="0" smtClean="0">
                        <a:solidFill>
                          <a:srgbClr val="FF0000"/>
                        </a:solidFill>
                        <a:latin typeface="Arial" panose="020B0604020202020204" pitchFamily="34" charset="0"/>
                        <a:cs typeface="Arial" panose="020B0604020202020204" pitchFamily="34" charset="0"/>
                        <a:sym typeface="Arial" charset="0"/>
                      </a:endParaRPr>
                    </a:p>
                    <a:p>
                      <a:pPr marL="171450" lvl="0" indent="-171450" eaLnBrk="1" hangingPunct="1">
                        <a:lnSpc>
                          <a:spcPct val="100000"/>
                        </a:lnSpc>
                        <a:spcBef>
                          <a:spcPts val="200"/>
                        </a:spcBef>
                        <a:buClr>
                          <a:srgbClr val="000000"/>
                        </a:buClr>
                        <a:buFont typeface="Arial" panose="020B0604020202020204" pitchFamily="34" charset="0"/>
                        <a:buChar char="•"/>
                      </a:pPr>
                      <a:r>
                        <a:rPr lang="en-US" altLang="en-US" sz="1000" dirty="0" smtClean="0">
                          <a:solidFill>
                            <a:srgbClr val="000000"/>
                          </a:solidFill>
                          <a:latin typeface="Arial" panose="020B0604020202020204" pitchFamily="34" charset="0"/>
                          <a:cs typeface="Arial" panose="020B0604020202020204" pitchFamily="34" charset="0"/>
                        </a:rPr>
                        <a:t>Reconfirm accurate identification of beneficial ownership.</a:t>
                      </a:r>
                    </a:p>
                    <a:p>
                      <a:pPr marL="171450" lvl="0" indent="-171450" eaLnBrk="1" hangingPunct="1">
                        <a:lnSpc>
                          <a:spcPct val="100000"/>
                        </a:lnSpc>
                        <a:spcBef>
                          <a:spcPts val="200"/>
                        </a:spcBef>
                        <a:buClr>
                          <a:srgbClr val="000000"/>
                        </a:buClr>
                        <a:buFont typeface="Arial" panose="020B0604020202020204" pitchFamily="34" charset="0"/>
                        <a:buChar char="•"/>
                      </a:pPr>
                      <a:r>
                        <a:rPr lang="en-US" altLang="en-US" sz="1000" dirty="0" smtClean="0">
                          <a:solidFill>
                            <a:srgbClr val="000000"/>
                          </a:solidFill>
                          <a:latin typeface="Arial" panose="020B0604020202020204" pitchFamily="34" charset="0"/>
                          <a:cs typeface="Arial" panose="020B0604020202020204" pitchFamily="34" charset="0"/>
                        </a:rPr>
                        <a:t>Confirm beneficial ownership is correctly included in the Globus core system.</a:t>
                      </a:r>
                    </a:p>
                    <a:p>
                      <a:pPr marL="171450" lvl="0" indent="-171450" eaLnBrk="1" hangingPunct="1">
                        <a:lnSpc>
                          <a:spcPct val="100000"/>
                        </a:lnSpc>
                        <a:spcBef>
                          <a:spcPts val="200"/>
                        </a:spcBef>
                        <a:buClr>
                          <a:srgbClr val="000000"/>
                        </a:buClr>
                        <a:buFont typeface="Arial" panose="020B0604020202020204" pitchFamily="34" charset="0"/>
                        <a:buChar char="•"/>
                      </a:pPr>
                      <a:r>
                        <a:rPr lang="en-US" altLang="en-US" sz="1000" dirty="0" smtClean="0">
                          <a:solidFill>
                            <a:srgbClr val="000000"/>
                          </a:solidFill>
                          <a:latin typeface="Arial" panose="020B0604020202020204" pitchFamily="34" charset="0"/>
                          <a:cs typeface="Arial" panose="020B0604020202020204" pitchFamily="34" charset="0"/>
                          <a:sym typeface="Arial" charset="0"/>
                        </a:rPr>
                        <a:t>Perform internet and negative media searches on all parties to the account.</a:t>
                      </a:r>
                    </a:p>
                    <a:p>
                      <a:pPr marL="171450" lvl="0" indent="-171450" eaLnBrk="1" hangingPunct="1">
                        <a:lnSpc>
                          <a:spcPct val="100000"/>
                        </a:lnSpc>
                        <a:spcBef>
                          <a:spcPts val="200"/>
                        </a:spcBef>
                        <a:buClr>
                          <a:srgbClr val="000000"/>
                        </a:buClr>
                        <a:buFont typeface="Arial" panose="020B0604020202020204" pitchFamily="34" charset="0"/>
                        <a:buChar char="•"/>
                      </a:pPr>
                      <a:r>
                        <a:rPr lang="en-US" altLang="en-US" sz="1000" dirty="0" smtClean="0">
                          <a:solidFill>
                            <a:srgbClr val="000000"/>
                          </a:solidFill>
                          <a:latin typeface="Arial" panose="020B0604020202020204" pitchFamily="34" charset="0"/>
                          <a:cs typeface="Arial" panose="020B0604020202020204" pitchFamily="34" charset="0"/>
                        </a:rPr>
                        <a:t>Search available public records in each jurisdiction, where available, to confirm current corporate status and registration. </a:t>
                      </a:r>
                      <a:endParaRPr lang="en-US" altLang="en-US" sz="1000" dirty="0" smtClean="0">
                        <a:solidFill>
                          <a:srgbClr val="FF0000"/>
                        </a:solidFill>
                        <a:latin typeface="Arial" panose="020B0604020202020204" pitchFamily="34" charset="0"/>
                        <a:cs typeface="Arial" panose="020B0604020202020204" pitchFamily="34" charset="0"/>
                        <a:sym typeface="Arial" charset="0"/>
                      </a:endParaRPr>
                    </a:p>
                  </a:txBody>
                  <a:tcPr marL="91298" marR="91298" marT="45654" marB="45654"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83204330"/>
              </p:ext>
            </p:extLst>
          </p:nvPr>
        </p:nvGraphicFramePr>
        <p:xfrm>
          <a:off x="6305550" y="371101"/>
          <a:ext cx="2590800" cy="304800"/>
        </p:xfrm>
        <a:graphic>
          <a:graphicData uri="http://schemas.openxmlformats.org/drawingml/2006/table">
            <a:tbl>
              <a:tblPr firstRow="1" bandRow="1">
                <a:tableStyleId>{5C22544A-7EE6-4342-B048-85BDC9FD1C3A}</a:tableStyleId>
              </a:tblPr>
              <a:tblGrid>
                <a:gridCol w="1238250"/>
                <a:gridCol w="1352550"/>
              </a:tblGrid>
              <a:tr h="304800">
                <a:tc>
                  <a:txBody>
                    <a:bodyPr/>
                    <a:lstStyle/>
                    <a:p>
                      <a:r>
                        <a:rPr lang="en-US" sz="1200" dirty="0" smtClean="0"/>
                        <a:t>Project Status</a:t>
                      </a:r>
                      <a:endParaRPr lang="en-US" sz="1200" dirty="0"/>
                    </a:p>
                  </a:txBody>
                  <a:tcPr>
                    <a:solidFill>
                      <a:srgbClr val="FF0000"/>
                    </a:solidFill>
                  </a:tcPr>
                </a:tc>
                <a:tc>
                  <a:txBody>
                    <a:bodyPr/>
                    <a:lstStyle/>
                    <a:p>
                      <a:endParaRPr lang="en-US" sz="1200" dirty="0"/>
                    </a:p>
                  </a:txBody>
                  <a:tcPr>
                    <a:gradFill>
                      <a:gsLst>
                        <a:gs pos="0">
                          <a:srgbClr val="00B050"/>
                        </a:gs>
                        <a:gs pos="100000">
                          <a:srgbClr val="FFFF00"/>
                        </a:gs>
                        <a:gs pos="100000">
                          <a:schemeClr val="accent1">
                            <a:tint val="23500"/>
                            <a:satMod val="160000"/>
                          </a:schemeClr>
                        </a:gs>
                      </a:gsLst>
                      <a:lin ang="5400000" scaled="0"/>
                    </a:gradFill>
                  </a:tcPr>
                </a:tc>
              </a:tr>
            </a:tbl>
          </a:graphicData>
        </a:graphic>
      </p:graphicFrame>
      <p:sp>
        <p:nvSpPr>
          <p:cNvPr id="6" name="AutoShape 2" descr="Image result for green check ma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Image result for green check mar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4" name="Group 64"/>
          <p:cNvGraphicFramePr>
            <a:graphicFrameLocks noGrp="1"/>
          </p:cNvGraphicFramePr>
          <p:nvPr>
            <p:extLst>
              <p:ext uri="{D42A27DB-BD31-4B8C-83A1-F6EECF244321}">
                <p14:modId xmlns:p14="http://schemas.microsoft.com/office/powerpoint/2010/main" val="3978293975"/>
              </p:ext>
            </p:extLst>
          </p:nvPr>
        </p:nvGraphicFramePr>
        <p:xfrm>
          <a:off x="4876800" y="2190751"/>
          <a:ext cx="4019550" cy="1859016"/>
        </p:xfrm>
        <a:graphic>
          <a:graphicData uri="http://schemas.openxmlformats.org/drawingml/2006/table">
            <a:tbl>
              <a:tblPr/>
              <a:tblGrid>
                <a:gridCol w="4019550"/>
              </a:tblGrid>
              <a:tr h="26239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panose="020F0502020204030204" pitchFamily="34" charset="0"/>
                          <a:ea typeface="ＭＳ Ｐゴシック" pitchFamily="1" charset="-128"/>
                        </a:rPr>
                        <a:t>Transactional Review</a:t>
                      </a:r>
                    </a:p>
                  </a:txBody>
                  <a:tcPr marL="91298" marR="91298" marT="45654" marB="456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rgbClr val="FF0000"/>
                    </a:solidFill>
                  </a:tcPr>
                </a:tc>
              </a:tr>
              <a:tr h="1335536">
                <a:tc>
                  <a:txBody>
                    <a:bodyPr/>
                    <a:lstStyle/>
                    <a:p>
                      <a:pPr marL="171450" lvl="0" indent="-171450" algn="l" defTabSz="457200" rtl="0" eaLnBrk="1" fontAlgn="auto" latinLnBrk="0" hangingPunct="1">
                        <a:lnSpc>
                          <a:spcPct val="100000"/>
                        </a:lnSpc>
                        <a:spcBef>
                          <a:spcPts val="200"/>
                        </a:spcBef>
                        <a:spcAft>
                          <a:spcPts val="0"/>
                        </a:spcAft>
                        <a:buClr>
                          <a:srgbClr val="000000"/>
                        </a:buClr>
                        <a:buSzPct val="100000"/>
                        <a:buFont typeface="Arial" panose="020B0604020202020204" pitchFamily="34" charset="0"/>
                        <a:buChar char="•"/>
                        <a:defRPr sz="1800"/>
                      </a:pPr>
                      <a:r>
                        <a:rPr lang="en-US" sz="1000" kern="1200" dirty="0" smtClean="0">
                          <a:solidFill>
                            <a:srgbClr val="000000"/>
                          </a:solidFill>
                          <a:latin typeface="Arial" panose="020B0604020202020204" pitchFamily="34" charset="0"/>
                          <a:ea typeface="+mn-ea"/>
                          <a:cs typeface="Arial" panose="020B0604020202020204" pitchFamily="34" charset="0"/>
                        </a:rPr>
                        <a:t>Generate activity totals for the last 5 years.</a:t>
                      </a:r>
                      <a:endParaRPr lang="en-US" sz="1000" kern="1200" dirty="0" smtClean="0">
                        <a:solidFill>
                          <a:srgbClr val="000000"/>
                        </a:solidFill>
                        <a:latin typeface="Arial" panose="020B0604020202020204" pitchFamily="34" charset="0"/>
                        <a:ea typeface="+mn-ea"/>
                        <a:cs typeface="Arial" panose="020B0604020202020204" pitchFamily="34" charset="0"/>
                        <a:sym typeface="Arial"/>
                      </a:endParaRPr>
                    </a:p>
                    <a:p>
                      <a:pPr marL="171450" lvl="0" indent="-171450" algn="l" defTabSz="457200" rtl="0" eaLnBrk="1" fontAlgn="auto" latinLnBrk="0" hangingPunct="1">
                        <a:lnSpc>
                          <a:spcPct val="100000"/>
                        </a:lnSpc>
                        <a:spcBef>
                          <a:spcPts val="200"/>
                        </a:spcBef>
                        <a:spcAft>
                          <a:spcPts val="0"/>
                        </a:spcAft>
                        <a:buClr>
                          <a:srgbClr val="000000"/>
                        </a:buClr>
                        <a:buSzPct val="100000"/>
                        <a:buFont typeface="Arial" panose="020B0604020202020204" pitchFamily="34" charset="0"/>
                        <a:buChar char="•"/>
                        <a:defRPr sz="1800"/>
                      </a:pPr>
                      <a:r>
                        <a:rPr lang="en-US" sz="1000" kern="1200" dirty="0" smtClean="0">
                          <a:solidFill>
                            <a:srgbClr val="000000"/>
                          </a:solidFill>
                          <a:latin typeface="Arial" panose="020B0604020202020204" pitchFamily="34" charset="0"/>
                          <a:ea typeface="+mn-ea"/>
                          <a:cs typeface="Arial" panose="020B0604020202020204" pitchFamily="34" charset="0"/>
                        </a:rPr>
                        <a:t>Review accounts with AML alerts generated in last 5 years.</a:t>
                      </a:r>
                      <a:endParaRPr lang="en-US" sz="1000" kern="1200" dirty="0" smtClean="0">
                        <a:solidFill>
                          <a:srgbClr val="000000"/>
                        </a:solidFill>
                        <a:latin typeface="Arial" panose="020B0604020202020204" pitchFamily="34" charset="0"/>
                        <a:ea typeface="+mn-ea"/>
                        <a:cs typeface="Arial" panose="020B0604020202020204" pitchFamily="34" charset="0"/>
                        <a:sym typeface="Arial"/>
                      </a:endParaRPr>
                    </a:p>
                    <a:p>
                      <a:pPr marL="171450" lvl="0" indent="-171450" algn="l" defTabSz="457200" rtl="0" eaLnBrk="1" fontAlgn="auto" latinLnBrk="0" hangingPunct="1">
                        <a:lnSpc>
                          <a:spcPct val="100000"/>
                        </a:lnSpc>
                        <a:spcBef>
                          <a:spcPts val="200"/>
                        </a:spcBef>
                        <a:spcAft>
                          <a:spcPts val="0"/>
                        </a:spcAft>
                        <a:buClr>
                          <a:srgbClr val="000000"/>
                        </a:buClr>
                        <a:buSzPct val="100000"/>
                        <a:buFont typeface="Arial" panose="020B0604020202020204" pitchFamily="34" charset="0"/>
                        <a:buChar char="•"/>
                        <a:defRPr sz="1800"/>
                      </a:pPr>
                      <a:r>
                        <a:rPr lang="en-US" sz="1000" kern="1200" dirty="0" smtClean="0">
                          <a:solidFill>
                            <a:srgbClr val="000000"/>
                          </a:solidFill>
                          <a:latin typeface="Arial" panose="020B0604020202020204" pitchFamily="34" charset="0"/>
                          <a:ea typeface="+mn-ea"/>
                          <a:cs typeface="Arial" panose="020B0604020202020204" pitchFamily="34" charset="0"/>
                        </a:rPr>
                        <a:t>Review last 5 years of transactions for clients that did not generate alerts to identify unusual activity. </a:t>
                      </a:r>
                      <a:endParaRPr lang="en-US" sz="1000" kern="1200" dirty="0" smtClean="0">
                        <a:solidFill>
                          <a:srgbClr val="000000"/>
                        </a:solidFill>
                        <a:latin typeface="Arial" panose="020B0604020202020204" pitchFamily="34" charset="0"/>
                        <a:ea typeface="+mn-ea"/>
                        <a:cs typeface="Arial" panose="020B0604020202020204" pitchFamily="34" charset="0"/>
                        <a:sym typeface="Arial"/>
                      </a:endParaRPr>
                    </a:p>
                    <a:p>
                      <a:pPr marL="171450" lvl="0" indent="-171450" algn="l" defTabSz="457200" rtl="0" eaLnBrk="1" fontAlgn="auto" latinLnBrk="0" hangingPunct="1">
                        <a:lnSpc>
                          <a:spcPct val="100000"/>
                        </a:lnSpc>
                        <a:spcBef>
                          <a:spcPts val="200"/>
                        </a:spcBef>
                        <a:spcAft>
                          <a:spcPts val="0"/>
                        </a:spcAft>
                        <a:buClr>
                          <a:srgbClr val="000000"/>
                        </a:buClr>
                        <a:buSzPct val="100000"/>
                        <a:buFont typeface="Arial" panose="020B0604020202020204" pitchFamily="34" charset="0"/>
                        <a:buChar char="•"/>
                        <a:defRPr sz="1800"/>
                      </a:pPr>
                      <a:r>
                        <a:rPr lang="en-US" sz="1000" kern="1200" dirty="0" smtClean="0">
                          <a:solidFill>
                            <a:srgbClr val="000000"/>
                          </a:solidFill>
                          <a:latin typeface="Arial" panose="020B0604020202020204" pitchFamily="34" charset="0"/>
                          <a:ea typeface="+mn-ea"/>
                          <a:cs typeface="Arial" panose="020B0604020202020204" pitchFamily="34" charset="0"/>
                        </a:rPr>
                        <a:t>Perform negative media/internet searches on </a:t>
                      </a:r>
                      <a:r>
                        <a:rPr lang="en-US" sz="1000" kern="1200" dirty="0" smtClean="0">
                          <a:solidFill>
                            <a:srgbClr val="000000"/>
                          </a:solidFill>
                          <a:latin typeface="Arial" panose="020B0604020202020204" pitchFamily="34" charset="0"/>
                          <a:ea typeface="+mn-ea"/>
                          <a:cs typeface="Arial" panose="020B0604020202020204" pitchFamily="34" charset="0"/>
                          <a:sym typeface="Arial"/>
                        </a:rPr>
                        <a:t>recurring originators and beneficiaries.</a:t>
                      </a:r>
                      <a:endParaRPr lang="en-US" sz="1000" kern="1200" dirty="0" smtClean="0">
                        <a:solidFill>
                          <a:srgbClr val="000000"/>
                        </a:solidFill>
                        <a:latin typeface="Arial" panose="020B0604020202020204" pitchFamily="34" charset="0"/>
                        <a:ea typeface="+mn-ea"/>
                        <a:cs typeface="Arial" panose="020B0604020202020204" pitchFamily="34" charset="0"/>
                      </a:endParaRPr>
                    </a:p>
                    <a:p>
                      <a:pPr marL="171450" lvl="0" indent="-171450" algn="l" defTabSz="457200" rtl="0" eaLnBrk="1" fontAlgn="auto" latinLnBrk="0" hangingPunct="1">
                        <a:lnSpc>
                          <a:spcPct val="100000"/>
                        </a:lnSpc>
                        <a:spcBef>
                          <a:spcPts val="200"/>
                        </a:spcBef>
                        <a:spcAft>
                          <a:spcPts val="0"/>
                        </a:spcAft>
                        <a:buClr>
                          <a:srgbClr val="000000"/>
                        </a:buClr>
                        <a:buSzPct val="100000"/>
                        <a:buFont typeface="Arial" panose="020B0604020202020204" pitchFamily="34" charset="0"/>
                        <a:buChar char="•"/>
                        <a:defRPr sz="1800"/>
                      </a:pPr>
                      <a:r>
                        <a:rPr lang="en-US" sz="1000" kern="1200" dirty="0" smtClean="0">
                          <a:solidFill>
                            <a:srgbClr val="000000"/>
                          </a:solidFill>
                          <a:latin typeface="Arial" panose="020B0604020202020204" pitchFamily="34" charset="0"/>
                          <a:ea typeface="+mn-ea"/>
                          <a:cs typeface="Arial" panose="020B0604020202020204" pitchFamily="34" charset="0"/>
                        </a:rPr>
                        <a:t>Review accounts with investigations or SARs in the last 8 years.</a:t>
                      </a:r>
                    </a:p>
                    <a:p>
                      <a:pPr marL="171450" lvl="0" indent="-171450" algn="l" defTabSz="457200" rtl="0" eaLnBrk="1" fontAlgn="auto" latinLnBrk="0" hangingPunct="1">
                        <a:lnSpc>
                          <a:spcPct val="100000"/>
                        </a:lnSpc>
                        <a:spcBef>
                          <a:spcPts val="200"/>
                        </a:spcBef>
                        <a:spcAft>
                          <a:spcPts val="0"/>
                        </a:spcAft>
                        <a:buClr>
                          <a:srgbClr val="000000"/>
                        </a:buClr>
                        <a:buSzPct val="100000"/>
                        <a:buFont typeface="Arial" panose="020B0604020202020204" pitchFamily="34" charset="0"/>
                        <a:buChar char="•"/>
                        <a:defRPr sz="1800"/>
                      </a:pPr>
                      <a:endParaRPr lang="en-US" sz="800" kern="1200" dirty="0" smtClean="0">
                        <a:solidFill>
                          <a:srgbClr val="000000"/>
                        </a:solidFill>
                        <a:latin typeface="Arial" panose="020B0604020202020204" pitchFamily="34" charset="0"/>
                        <a:ea typeface="+mn-ea"/>
                        <a:cs typeface="Arial" panose="020B0604020202020204" pitchFamily="34" charset="0"/>
                      </a:endParaRPr>
                    </a:p>
                    <a:p>
                      <a:pPr marL="342900" indent="-171450" fontAlgn="auto">
                        <a:spcBef>
                          <a:spcPts val="200"/>
                        </a:spcBef>
                        <a:spcAft>
                          <a:spcPts val="0"/>
                        </a:spcAft>
                        <a:buClr>
                          <a:srgbClr val="000000"/>
                        </a:buClr>
                        <a:buSzPct val="100000"/>
                        <a:buFont typeface="Arial" panose="020B0604020202020204" pitchFamily="34" charset="0"/>
                        <a:buChar char="•"/>
                        <a:defRPr sz="1800"/>
                      </a:pPr>
                      <a:endParaRPr lang="en-US" sz="1000" dirty="0" smtClean="0">
                        <a:solidFill>
                          <a:srgbClr val="000000"/>
                        </a:solidFill>
                        <a:latin typeface="Arial" panose="020B0604020202020204" pitchFamily="34" charset="0"/>
                        <a:ea typeface="+mn-ea"/>
                        <a:cs typeface="Arial" panose="020B0604020202020204" pitchFamily="34" charset="0"/>
                        <a:sym typeface="Arial"/>
                      </a:endParaRPr>
                    </a:p>
                  </a:txBody>
                  <a:tcPr marL="91298" marR="91298" marT="45654" marB="45654"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r>
            </a:tbl>
          </a:graphicData>
        </a:graphic>
      </p:graphicFrame>
      <p:graphicFrame>
        <p:nvGraphicFramePr>
          <p:cNvPr id="15" name="Group 64"/>
          <p:cNvGraphicFramePr>
            <a:graphicFrameLocks noGrp="1"/>
          </p:cNvGraphicFramePr>
          <p:nvPr>
            <p:extLst>
              <p:ext uri="{D42A27DB-BD31-4B8C-83A1-F6EECF244321}">
                <p14:modId xmlns:p14="http://schemas.microsoft.com/office/powerpoint/2010/main" val="1724613041"/>
              </p:ext>
            </p:extLst>
          </p:nvPr>
        </p:nvGraphicFramePr>
        <p:xfrm>
          <a:off x="331790" y="1122362"/>
          <a:ext cx="8478835" cy="877888"/>
        </p:xfrm>
        <a:graphic>
          <a:graphicData uri="http://schemas.openxmlformats.org/drawingml/2006/table">
            <a:tbl>
              <a:tblPr/>
              <a:tblGrid>
                <a:gridCol w="8478835"/>
              </a:tblGrid>
              <a:tr h="28227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panose="020F0502020204030204" pitchFamily="34" charset="0"/>
                          <a:ea typeface="ＭＳ Ｐゴシック" pitchFamily="1" charset="-128"/>
                        </a:rPr>
                        <a:t>Scope of Review</a:t>
                      </a:r>
                    </a:p>
                  </a:txBody>
                  <a:tcPr marL="91298" marR="91298" marT="45654" marB="456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rgbClr val="FF0000"/>
                    </a:solidFill>
                  </a:tcPr>
                </a:tc>
              </a:tr>
              <a:tr h="595616">
                <a:tc>
                  <a:txBody>
                    <a:bodyPr/>
                    <a:lstStyle/>
                    <a:p>
                      <a:pPr marL="344488" indent="-173038" fontAlgn="auto">
                        <a:spcBef>
                          <a:spcPts val="200"/>
                        </a:spcBef>
                        <a:spcAft>
                          <a:spcPts val="0"/>
                        </a:spcAft>
                        <a:buClr>
                          <a:srgbClr val="000000"/>
                        </a:buClr>
                        <a:buSzPct val="100000"/>
                        <a:buFont typeface="Arial"/>
                        <a:buChar char="•"/>
                        <a:defRPr sz="1800"/>
                      </a:pPr>
                      <a:r>
                        <a:rPr lang="en-US" sz="1000" baseline="0" dirty="0" smtClean="0">
                          <a:solidFill>
                            <a:srgbClr val="000000"/>
                          </a:solidFill>
                          <a:latin typeface="Arial" panose="020B0604020202020204" pitchFamily="34" charset="0"/>
                          <a:ea typeface="+mn-ea"/>
                          <a:cs typeface="Arial" panose="020B0604020202020204" pitchFamily="34" charset="0"/>
                          <a:sym typeface="Arial"/>
                        </a:rPr>
                        <a:t>Perform a detailed review of 158 clients that were identified as having exposure to </a:t>
                      </a:r>
                      <a:r>
                        <a:rPr lang="en-US" sz="1000" baseline="0" dirty="0" err="1" smtClean="0">
                          <a:solidFill>
                            <a:srgbClr val="000000"/>
                          </a:solidFill>
                          <a:latin typeface="Arial" panose="020B0604020202020204" pitchFamily="34" charset="0"/>
                          <a:ea typeface="+mn-ea"/>
                          <a:cs typeface="Arial" panose="020B0604020202020204" pitchFamily="34" charset="0"/>
                          <a:sym typeface="Arial"/>
                        </a:rPr>
                        <a:t>Mossack</a:t>
                      </a:r>
                      <a:r>
                        <a:rPr lang="en-US" sz="1000" baseline="0" dirty="0" smtClean="0">
                          <a:solidFill>
                            <a:srgbClr val="000000"/>
                          </a:solidFill>
                          <a:latin typeface="Arial" panose="020B0604020202020204" pitchFamily="34" charset="0"/>
                          <a:ea typeface="+mn-ea"/>
                          <a:cs typeface="Arial" panose="020B0604020202020204" pitchFamily="34" charset="0"/>
                          <a:sym typeface="Arial"/>
                        </a:rPr>
                        <a:t> &amp; Fonseca either by having M&amp;F as registered agent for their PICs, as directors or signers in their PICs or clients who sent wire transfers to M&amp;F in the past 12 months.</a:t>
                      </a:r>
                    </a:p>
                    <a:p>
                      <a:pPr marL="344488" indent="-173038" fontAlgn="auto">
                        <a:spcBef>
                          <a:spcPts val="200"/>
                        </a:spcBef>
                        <a:spcAft>
                          <a:spcPts val="0"/>
                        </a:spcAft>
                        <a:buClr>
                          <a:srgbClr val="000000"/>
                        </a:buClr>
                        <a:buSzPct val="100000"/>
                        <a:buFont typeface="Arial"/>
                        <a:buChar char="•"/>
                        <a:defRPr sz="1800"/>
                      </a:pPr>
                      <a:r>
                        <a:rPr lang="en-US" sz="1000" baseline="0" dirty="0" smtClean="0">
                          <a:solidFill>
                            <a:srgbClr val="000000"/>
                          </a:solidFill>
                          <a:latin typeface="Arial" panose="020B0604020202020204" pitchFamily="34" charset="0"/>
                          <a:ea typeface="+mn-ea"/>
                          <a:cs typeface="Arial" panose="020B0604020202020204" pitchFamily="34" charset="0"/>
                          <a:sym typeface="Arial"/>
                        </a:rPr>
                        <a:t>Focus on completeness of KYC information and documentation and source of wealth.</a:t>
                      </a:r>
                      <a:endParaRPr lang="en-US" sz="1000" dirty="0" smtClean="0">
                        <a:solidFill>
                          <a:srgbClr val="000000"/>
                        </a:solidFill>
                        <a:latin typeface="Arial" panose="020B0604020202020204" pitchFamily="34" charset="0"/>
                        <a:ea typeface="+mn-ea"/>
                        <a:cs typeface="Arial" panose="020B0604020202020204" pitchFamily="34" charset="0"/>
                        <a:sym typeface="Arial"/>
                      </a:endParaRPr>
                    </a:p>
                  </a:txBody>
                  <a:tcPr marL="91298" marR="91298" marT="45654" marB="45654"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r>
            </a:tbl>
          </a:graphicData>
        </a:graphic>
      </p:graphicFrame>
      <p:graphicFrame>
        <p:nvGraphicFramePr>
          <p:cNvPr id="13" name="Group 64"/>
          <p:cNvGraphicFramePr>
            <a:graphicFrameLocks noGrp="1"/>
          </p:cNvGraphicFramePr>
          <p:nvPr>
            <p:extLst>
              <p:ext uri="{D42A27DB-BD31-4B8C-83A1-F6EECF244321}">
                <p14:modId xmlns:p14="http://schemas.microsoft.com/office/powerpoint/2010/main" val="3195006380"/>
              </p:ext>
            </p:extLst>
          </p:nvPr>
        </p:nvGraphicFramePr>
        <p:xfrm>
          <a:off x="331789" y="4391025"/>
          <a:ext cx="8620487" cy="1410356"/>
        </p:xfrm>
        <a:graphic>
          <a:graphicData uri="http://schemas.openxmlformats.org/drawingml/2006/table">
            <a:tbl>
              <a:tblPr/>
              <a:tblGrid>
                <a:gridCol w="8620487"/>
              </a:tblGrid>
              <a:tr h="25448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panose="020F0502020204030204" pitchFamily="34" charset="0"/>
                          <a:ea typeface="ＭＳ Ｐゴシック" pitchFamily="1" charset="-128"/>
                        </a:rPr>
                        <a:t>Status of review as of 7-08-16</a:t>
                      </a:r>
                    </a:p>
                  </a:txBody>
                  <a:tcPr marL="91298" marR="91298" marT="45654" marB="456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rgbClr val="FF0000"/>
                    </a:solidFill>
                  </a:tcPr>
                </a:tc>
              </a:tr>
              <a:tr h="1136168">
                <a:tc>
                  <a:txBody>
                    <a:bodyPr/>
                    <a:lstStyle/>
                    <a:p>
                      <a:pPr marL="344488" indent="-173038" fontAlgn="auto">
                        <a:spcBef>
                          <a:spcPts val="200"/>
                        </a:spcBef>
                        <a:spcAft>
                          <a:spcPts val="0"/>
                        </a:spcAft>
                        <a:buClr>
                          <a:srgbClr val="000000"/>
                        </a:buClr>
                        <a:buSzPct val="100000"/>
                        <a:buFont typeface="Arial"/>
                        <a:buChar char="•"/>
                        <a:defRPr sz="1800"/>
                      </a:pPr>
                      <a:r>
                        <a:rPr lang="en-US" sz="1050" b="0" dirty="0" smtClean="0">
                          <a:solidFill>
                            <a:srgbClr val="000000"/>
                          </a:solidFill>
                          <a:latin typeface="Arial" panose="020B0604020202020204" pitchFamily="34" charset="0"/>
                          <a:ea typeface="+mn-ea"/>
                          <a:cs typeface="Arial" panose="020B0604020202020204" pitchFamily="34" charset="0"/>
                          <a:sym typeface="Arial"/>
                        </a:rPr>
                        <a:t>Performed KYC and transactional review for 158 clients (100%) with total AUMs of $399 million.</a:t>
                      </a:r>
                    </a:p>
                    <a:p>
                      <a:pPr marL="344488" indent="-173038" fontAlgn="auto">
                        <a:spcBef>
                          <a:spcPts val="200"/>
                        </a:spcBef>
                        <a:spcAft>
                          <a:spcPts val="0"/>
                        </a:spcAft>
                        <a:buClr>
                          <a:srgbClr val="000000"/>
                        </a:buClr>
                        <a:buSzPct val="100000"/>
                        <a:buFont typeface="Arial"/>
                        <a:buChar char="•"/>
                        <a:defRPr sz="1800"/>
                      </a:pPr>
                      <a:r>
                        <a:rPr lang="en-US" sz="1050" b="0" baseline="0" dirty="0" smtClean="0">
                          <a:solidFill>
                            <a:srgbClr val="000000"/>
                          </a:solidFill>
                          <a:latin typeface="Arial" panose="020B0604020202020204" pitchFamily="34" charset="0"/>
                          <a:ea typeface="+mn-ea"/>
                          <a:cs typeface="Arial" panose="020B0604020202020204" pitchFamily="34" charset="0"/>
                          <a:sym typeface="Arial"/>
                        </a:rPr>
                        <a:t>133 clients out of the 158 have been concluded with no findings to report.  </a:t>
                      </a:r>
                      <a:endParaRPr lang="en-US" sz="1050" baseline="0" dirty="0" smtClean="0">
                        <a:solidFill>
                          <a:srgbClr val="000000"/>
                        </a:solidFill>
                        <a:latin typeface="Arial" panose="020B0604020202020204" pitchFamily="34" charset="0"/>
                        <a:ea typeface="+mn-ea"/>
                        <a:cs typeface="Arial" panose="020B0604020202020204" pitchFamily="34" charset="0"/>
                        <a:sym typeface="Arial"/>
                      </a:endParaRPr>
                    </a:p>
                    <a:p>
                      <a:pPr marL="344488" indent="-173038" fontAlgn="auto">
                        <a:spcBef>
                          <a:spcPts val="200"/>
                        </a:spcBef>
                        <a:spcAft>
                          <a:spcPts val="0"/>
                        </a:spcAft>
                        <a:buClr>
                          <a:srgbClr val="000000"/>
                        </a:buClr>
                        <a:buSzPct val="100000"/>
                        <a:buFont typeface="Arial"/>
                        <a:buChar char="•"/>
                        <a:defRPr sz="1800"/>
                      </a:pPr>
                      <a:r>
                        <a:rPr lang="en-US" sz="1050" baseline="0" dirty="0" smtClean="0">
                          <a:solidFill>
                            <a:srgbClr val="000000"/>
                          </a:solidFill>
                          <a:latin typeface="Arial" panose="020B0604020202020204" pitchFamily="34" charset="0"/>
                          <a:ea typeface="+mn-ea"/>
                          <a:cs typeface="Arial" panose="020B0604020202020204" pitchFamily="34" charset="0"/>
                          <a:sym typeface="Arial"/>
                        </a:rPr>
                        <a:t>For 25 clients, additional information or documentation requests were made and are currently pending.</a:t>
                      </a:r>
                    </a:p>
                    <a:p>
                      <a:pPr marL="344488" indent="-173038" fontAlgn="auto">
                        <a:spcBef>
                          <a:spcPts val="200"/>
                        </a:spcBef>
                        <a:spcAft>
                          <a:spcPts val="0"/>
                        </a:spcAft>
                        <a:buClr>
                          <a:srgbClr val="000000"/>
                        </a:buClr>
                        <a:buSzPct val="100000"/>
                        <a:buFont typeface="Arial"/>
                        <a:buChar char="•"/>
                        <a:defRPr sz="1800"/>
                      </a:pPr>
                      <a:r>
                        <a:rPr lang="en-US" sz="1050" baseline="0" dirty="0" smtClean="0">
                          <a:solidFill>
                            <a:srgbClr val="000000"/>
                          </a:solidFill>
                          <a:latin typeface="Arial" panose="020B0604020202020204" pitchFamily="34" charset="0"/>
                          <a:ea typeface="+mn-ea"/>
                          <a:cs typeface="Arial" panose="020B0604020202020204" pitchFamily="34" charset="0"/>
                          <a:sym typeface="Arial"/>
                        </a:rPr>
                        <a:t>A total of 6 material cases have been identified, analyzed and escalated to the SHUSA AML team.</a:t>
                      </a:r>
                    </a:p>
                    <a:p>
                      <a:pPr marL="344488" indent="-173038" fontAlgn="auto">
                        <a:spcBef>
                          <a:spcPts val="200"/>
                        </a:spcBef>
                        <a:spcAft>
                          <a:spcPts val="0"/>
                        </a:spcAft>
                        <a:buClr>
                          <a:srgbClr val="000000"/>
                        </a:buClr>
                        <a:buSzPct val="100000"/>
                        <a:buFont typeface="Arial"/>
                        <a:buChar char="•"/>
                        <a:defRPr sz="1800"/>
                      </a:pPr>
                      <a:r>
                        <a:rPr lang="en-US" sz="1050" dirty="0" smtClean="0">
                          <a:solidFill>
                            <a:srgbClr val="000000"/>
                          </a:solidFill>
                          <a:latin typeface="Arial" panose="020B0604020202020204" pitchFamily="34" charset="0"/>
                          <a:ea typeface="+mn-ea"/>
                          <a:cs typeface="Arial" panose="020B0604020202020204" pitchFamily="34" charset="0"/>
                          <a:sym typeface="Arial"/>
                        </a:rPr>
                        <a:t>Analysis of the</a:t>
                      </a:r>
                      <a:r>
                        <a:rPr lang="en-US" sz="1050" baseline="0" dirty="0" smtClean="0">
                          <a:solidFill>
                            <a:srgbClr val="000000"/>
                          </a:solidFill>
                          <a:latin typeface="Arial" panose="020B0604020202020204" pitchFamily="34" charset="0"/>
                          <a:ea typeface="+mn-ea"/>
                          <a:cs typeface="Arial" panose="020B0604020202020204" pitchFamily="34" charset="0"/>
                          <a:sym typeface="Arial"/>
                        </a:rPr>
                        <a:t> total client data base (158) was completed on </a:t>
                      </a:r>
                      <a:r>
                        <a:rPr lang="en-US" sz="1050" dirty="0" smtClean="0">
                          <a:solidFill>
                            <a:srgbClr val="000000"/>
                          </a:solidFill>
                          <a:latin typeface="Arial" panose="020B0604020202020204" pitchFamily="34" charset="0"/>
                          <a:ea typeface="+mn-ea"/>
                          <a:cs typeface="Arial" panose="020B0604020202020204" pitchFamily="34" charset="0"/>
                          <a:sym typeface="Arial"/>
                        </a:rPr>
                        <a:t>May 27,</a:t>
                      </a:r>
                      <a:r>
                        <a:rPr lang="en-US" sz="1050" baseline="0" dirty="0" smtClean="0">
                          <a:solidFill>
                            <a:srgbClr val="000000"/>
                          </a:solidFill>
                          <a:latin typeface="Arial" panose="020B0604020202020204" pitchFamily="34" charset="0"/>
                          <a:ea typeface="+mn-ea"/>
                          <a:cs typeface="Arial" panose="020B0604020202020204" pitchFamily="34" charset="0"/>
                          <a:sym typeface="Arial"/>
                        </a:rPr>
                        <a:t> in accordance with the </a:t>
                      </a:r>
                      <a:r>
                        <a:rPr lang="en-US" sz="1050" dirty="0" smtClean="0">
                          <a:solidFill>
                            <a:srgbClr val="000000"/>
                          </a:solidFill>
                          <a:latin typeface="Arial" panose="020B0604020202020204" pitchFamily="34" charset="0"/>
                          <a:ea typeface="+mn-ea"/>
                          <a:cs typeface="Arial" panose="020B0604020202020204" pitchFamily="34" charset="0"/>
                          <a:sym typeface="Arial"/>
                        </a:rPr>
                        <a:t>target completion date. </a:t>
                      </a:r>
                    </a:p>
                  </a:txBody>
                  <a:tcPr marL="91298" marR="91298" marT="45654" marB="45654"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8390252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1"/>
          <p:cNvSpPr>
            <a:spLocks noGrp="1"/>
          </p:cNvSpPr>
          <p:nvPr>
            <p:ph sz="quarter" idx="11"/>
          </p:nvPr>
        </p:nvSpPr>
        <p:spPr/>
        <p:txBody>
          <a:bodyPr/>
          <a:lstStyle/>
          <a:p>
            <a:pPr eaLnBrk="1" hangingPunct="1">
              <a:spcBef>
                <a:spcPct val="0"/>
              </a:spcBef>
            </a:pPr>
            <a:r>
              <a:rPr lang="en-US" altLang="en-US" dirty="0" smtClean="0"/>
              <a:t>Panama Papers – Phase II Update</a:t>
            </a:r>
            <a:endParaRPr lang="en-US" dirty="0" smtClean="0"/>
          </a:p>
        </p:txBody>
      </p:sp>
      <p:sp>
        <p:nvSpPr>
          <p:cNvPr id="3" name="Slide Number Placeholder 2"/>
          <p:cNvSpPr>
            <a:spLocks noGrp="1"/>
          </p:cNvSpPr>
          <p:nvPr>
            <p:ph type="sldNum" sz="quarter" idx="4294967295"/>
          </p:nvPr>
        </p:nvSpPr>
        <p:spPr>
          <a:xfrm>
            <a:off x="7010400" y="6356350"/>
            <a:ext cx="2133600" cy="365125"/>
          </a:xfrm>
          <a:prstGeom prst="rect">
            <a:avLst/>
          </a:prstGeom>
        </p:spPr>
        <p:txBody>
          <a:bodyPr/>
          <a:lstStyle/>
          <a:p>
            <a:pPr>
              <a:defRPr/>
            </a:pPr>
            <a:fld id="{38E282CD-83A3-4752-973C-9840BF227C79}" type="slidenum">
              <a:rPr lang="en-US">
                <a:solidFill>
                  <a:prstClr val="black">
                    <a:tint val="75000"/>
                  </a:prstClr>
                </a:solidFill>
              </a:rPr>
              <a:pPr>
                <a:defRPr/>
              </a:pPr>
              <a:t>51</a:t>
            </a:fld>
            <a:endParaRPr lang="en-US" dirty="0">
              <a:solidFill>
                <a:prstClr val="black">
                  <a:tint val="75000"/>
                </a:prstClr>
              </a:solidFill>
            </a:endParaRPr>
          </a:p>
        </p:txBody>
      </p:sp>
      <p:sp>
        <p:nvSpPr>
          <p:cNvPr id="12301" name="AutoShape 2" descr="Image result for green check mar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800" dirty="0" smtClean="0">
              <a:solidFill>
                <a:srgbClr val="000000"/>
              </a:solidFill>
              <a:latin typeface="Arial Bold" pitchFamily="34" charset="0"/>
              <a:ea typeface="+mn-ea"/>
              <a:cs typeface="Arial" charset="0"/>
            </a:endParaRPr>
          </a:p>
        </p:txBody>
      </p:sp>
      <p:sp>
        <p:nvSpPr>
          <p:cNvPr id="12302" name="AutoShape 4" descr="Image result for green check mar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800" dirty="0" smtClean="0">
              <a:solidFill>
                <a:srgbClr val="000000"/>
              </a:solidFill>
              <a:latin typeface="Arial" panose="020B0604020202020204" pitchFamily="34" charset="0"/>
              <a:ea typeface="+mn-ea"/>
              <a:cs typeface="Arial" panose="020B0604020202020204" pitchFamily="34" charset="0"/>
            </a:endParaRPr>
          </a:p>
        </p:txBody>
      </p:sp>
      <p:sp>
        <p:nvSpPr>
          <p:cNvPr id="13" name="Title 1"/>
          <p:cNvSpPr txBox="1">
            <a:spLocks/>
          </p:cNvSpPr>
          <p:nvPr/>
        </p:nvSpPr>
        <p:spPr bwMode="auto">
          <a:xfrm>
            <a:off x="322165" y="1054156"/>
            <a:ext cx="8499787" cy="270426"/>
          </a:xfrm>
          <a:prstGeom prst="rect">
            <a:avLst/>
          </a:prstGeom>
          <a:noFill/>
          <a:ln w="9525">
            <a:noFill/>
            <a:miter lim="800000"/>
            <a:headEnd/>
            <a:tailEnd/>
          </a:ln>
        </p:spPr>
        <p:txBody>
          <a:bodyPr wrap="none" lIns="0" tIns="0" rIns="0" bIns="0">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lvl1pPr algn="l" rtl="0" eaLnBrk="1" fontAlgn="base" hangingPunct="1">
              <a:spcBef>
                <a:spcPct val="0"/>
              </a:spcBef>
              <a:spcAft>
                <a:spcPct val="0"/>
              </a:spcAft>
              <a:defRPr sz="2400">
                <a:solidFill>
                  <a:schemeClr val="tx1"/>
                </a:solidFill>
                <a:latin typeface="+mj-lt"/>
                <a:ea typeface="+mj-ea"/>
                <a:cs typeface="ＭＳ Ｐゴシック"/>
              </a:defRPr>
            </a:lvl1pPr>
            <a:lvl2pPr algn="l" rtl="0" eaLnBrk="1" fontAlgn="base" hangingPunct="1">
              <a:spcBef>
                <a:spcPct val="0"/>
              </a:spcBef>
              <a:spcAft>
                <a:spcPct val="0"/>
              </a:spcAft>
              <a:defRPr sz="2400">
                <a:solidFill>
                  <a:schemeClr val="tx1"/>
                </a:solidFill>
                <a:latin typeface="Arial Bold" pitchFamily="-112" charset="0"/>
                <a:ea typeface="ＭＳ Ｐゴシック" pitchFamily="1" charset="-128"/>
                <a:cs typeface="ＭＳ Ｐゴシック"/>
              </a:defRPr>
            </a:lvl2pPr>
            <a:lvl3pPr algn="l" rtl="0" eaLnBrk="1" fontAlgn="base" hangingPunct="1">
              <a:spcBef>
                <a:spcPct val="0"/>
              </a:spcBef>
              <a:spcAft>
                <a:spcPct val="0"/>
              </a:spcAft>
              <a:defRPr sz="2400">
                <a:solidFill>
                  <a:schemeClr val="tx1"/>
                </a:solidFill>
                <a:latin typeface="Arial Bold" pitchFamily="-112" charset="0"/>
                <a:ea typeface="ＭＳ Ｐゴシック" pitchFamily="1" charset="-128"/>
                <a:cs typeface="ＭＳ Ｐゴシック"/>
              </a:defRPr>
            </a:lvl3pPr>
            <a:lvl4pPr algn="l" rtl="0" eaLnBrk="1" fontAlgn="base" hangingPunct="1">
              <a:spcBef>
                <a:spcPct val="0"/>
              </a:spcBef>
              <a:spcAft>
                <a:spcPct val="0"/>
              </a:spcAft>
              <a:defRPr sz="2400">
                <a:solidFill>
                  <a:schemeClr val="tx1"/>
                </a:solidFill>
                <a:latin typeface="Arial Bold" pitchFamily="-112" charset="0"/>
                <a:ea typeface="ＭＳ Ｐゴシック" pitchFamily="1" charset="-128"/>
                <a:cs typeface="ＭＳ Ｐゴシック"/>
              </a:defRPr>
            </a:lvl4pPr>
            <a:lvl5pPr algn="l" rtl="0" eaLnBrk="1" fontAlgn="base" hangingPunct="1">
              <a:spcBef>
                <a:spcPct val="0"/>
              </a:spcBef>
              <a:spcAft>
                <a:spcPct val="0"/>
              </a:spcAft>
              <a:defRPr sz="2400">
                <a:solidFill>
                  <a:schemeClr val="tx1"/>
                </a:solidFill>
                <a:latin typeface="Arial Bold" pitchFamily="-112" charset="0"/>
                <a:ea typeface="ＭＳ Ｐゴシック" pitchFamily="1" charset="-128"/>
                <a:cs typeface="ＭＳ Ｐゴシック"/>
              </a:defRPr>
            </a:lvl5pPr>
            <a:lvl6pPr marL="457200" algn="l" rtl="0" eaLnBrk="1" fontAlgn="base" hangingPunct="1">
              <a:spcBef>
                <a:spcPct val="0"/>
              </a:spcBef>
              <a:spcAft>
                <a:spcPct val="0"/>
              </a:spcAft>
              <a:defRPr sz="2400">
                <a:solidFill>
                  <a:schemeClr val="tx1"/>
                </a:solidFill>
                <a:latin typeface="Arial Bold" pitchFamily="-112" charset="0"/>
                <a:ea typeface="ＭＳ Ｐゴシック" pitchFamily="1" charset="-128"/>
              </a:defRPr>
            </a:lvl6pPr>
            <a:lvl7pPr marL="914400" algn="l" rtl="0" eaLnBrk="1" fontAlgn="base" hangingPunct="1">
              <a:spcBef>
                <a:spcPct val="0"/>
              </a:spcBef>
              <a:spcAft>
                <a:spcPct val="0"/>
              </a:spcAft>
              <a:defRPr sz="2400">
                <a:solidFill>
                  <a:schemeClr val="tx1"/>
                </a:solidFill>
                <a:latin typeface="Arial Bold" pitchFamily="-112" charset="0"/>
                <a:ea typeface="ＭＳ Ｐゴシック" pitchFamily="1" charset="-128"/>
              </a:defRPr>
            </a:lvl7pPr>
            <a:lvl8pPr marL="1371600" algn="l" rtl="0" eaLnBrk="1" fontAlgn="base" hangingPunct="1">
              <a:spcBef>
                <a:spcPct val="0"/>
              </a:spcBef>
              <a:spcAft>
                <a:spcPct val="0"/>
              </a:spcAft>
              <a:defRPr sz="2400">
                <a:solidFill>
                  <a:schemeClr val="tx1"/>
                </a:solidFill>
                <a:latin typeface="Arial Bold" pitchFamily="-112" charset="0"/>
                <a:ea typeface="ＭＳ Ｐゴシック" pitchFamily="1" charset="-128"/>
              </a:defRPr>
            </a:lvl8pPr>
            <a:lvl9pPr marL="1828800" algn="l" rtl="0" eaLnBrk="1" fontAlgn="base" hangingPunct="1">
              <a:spcBef>
                <a:spcPct val="0"/>
              </a:spcBef>
              <a:spcAft>
                <a:spcPct val="0"/>
              </a:spcAft>
              <a:defRPr sz="2400">
                <a:solidFill>
                  <a:schemeClr val="tx1"/>
                </a:solidFill>
                <a:latin typeface="Arial Bold" pitchFamily="-112" charset="0"/>
                <a:ea typeface="ＭＳ Ｐゴシック" pitchFamily="1" charset="-128"/>
              </a:defRPr>
            </a:lvl9pPr>
          </a:lstStyle>
          <a:p>
            <a:pPr>
              <a:defRPr/>
            </a:pPr>
            <a:r>
              <a:rPr lang="en-US" sz="1400" b="1" kern="0" dirty="0" smtClean="0">
                <a:ln>
                  <a:prstDash val="solid"/>
                </a:ln>
                <a:solidFill>
                  <a:srgbClr val="000000"/>
                </a:solidFill>
                <a:latin typeface="Arial" panose="020B0604020202020204" pitchFamily="34" charset="0"/>
                <a:cs typeface="Arial" panose="020B0604020202020204" pitchFamily="34" charset="0"/>
              </a:rPr>
              <a:t>Phase II ICIJ List - status as of</a:t>
            </a:r>
            <a:r>
              <a:rPr lang="en-US" sz="1400" b="1" i="1" kern="0" dirty="0" smtClean="0">
                <a:ln>
                  <a:prstDash val="solid"/>
                </a:ln>
                <a:solidFill>
                  <a:srgbClr val="000000"/>
                </a:solidFill>
                <a:latin typeface="Arial" panose="020B0604020202020204" pitchFamily="34" charset="0"/>
                <a:cs typeface="Arial" panose="020B0604020202020204" pitchFamily="34" charset="0"/>
              </a:rPr>
              <a:t>:  July 8</a:t>
            </a:r>
            <a:r>
              <a:rPr lang="en-US" sz="1400" b="1" i="1" kern="0" baseline="30000" dirty="0" smtClean="0">
                <a:ln>
                  <a:prstDash val="solid"/>
                </a:ln>
                <a:solidFill>
                  <a:srgbClr val="000000"/>
                </a:solidFill>
                <a:latin typeface="Arial" panose="020B0604020202020204" pitchFamily="34" charset="0"/>
                <a:cs typeface="Arial" panose="020B0604020202020204" pitchFamily="34" charset="0"/>
              </a:rPr>
              <a:t>th</a:t>
            </a:r>
            <a:r>
              <a:rPr lang="en-US" sz="1400" b="1" i="1" kern="0" dirty="0" smtClean="0">
                <a:ln>
                  <a:prstDash val="solid"/>
                </a:ln>
                <a:solidFill>
                  <a:srgbClr val="000000"/>
                </a:solidFill>
                <a:latin typeface="Arial" panose="020B0604020202020204" pitchFamily="34" charset="0"/>
                <a:cs typeface="Arial" panose="020B0604020202020204" pitchFamily="34" charset="0"/>
              </a:rPr>
              <a:t>, 2016</a:t>
            </a:r>
            <a:r>
              <a:rPr lang="en-US" sz="1400" b="1" kern="0" dirty="0" smtClean="0">
                <a:ln>
                  <a:prstDash val="solid"/>
                </a:ln>
                <a:solidFill>
                  <a:srgbClr val="000000"/>
                </a:solidFill>
                <a:latin typeface="Arial" panose="020B0604020202020204" pitchFamily="34" charset="0"/>
                <a:cs typeface="Arial" panose="020B0604020202020204" pitchFamily="34" charset="0"/>
              </a:rPr>
              <a:t>									</a:t>
            </a:r>
            <a:r>
              <a:rPr lang="en-US" sz="1400" b="1" kern="0" dirty="0" smtClean="0">
                <a:ln>
                  <a:prstDash val="solid"/>
                </a:ln>
                <a:solidFill>
                  <a:srgbClr val="000000"/>
                </a:solidFill>
                <a:effectLst>
                  <a:outerShdw blurRad="88000" dist="50800" dir="5040000" algn="tl">
                    <a:srgbClr val="000000">
                      <a:tint val="80000"/>
                      <a:satMod val="250000"/>
                      <a:alpha val="45000"/>
                    </a:srgbClr>
                  </a:outerShdw>
                </a:effectLst>
                <a:latin typeface="Arial" panose="020B0604020202020204" pitchFamily="34" charset="0"/>
                <a:cs typeface="Arial" panose="020B0604020202020204" pitchFamily="34" charset="0"/>
              </a:rPr>
              <a:t/>
            </a:r>
            <a:br>
              <a:rPr lang="en-US" sz="1400" b="1" kern="0" dirty="0" smtClean="0">
                <a:ln>
                  <a:prstDash val="solid"/>
                </a:ln>
                <a:solidFill>
                  <a:srgbClr val="000000"/>
                </a:solidFill>
                <a:effectLst>
                  <a:outerShdw blurRad="88000" dist="50800" dir="5040000" algn="tl">
                    <a:srgbClr val="000000">
                      <a:tint val="80000"/>
                      <a:satMod val="250000"/>
                      <a:alpha val="45000"/>
                    </a:srgbClr>
                  </a:outerShdw>
                </a:effectLst>
                <a:latin typeface="Arial" panose="020B0604020202020204" pitchFamily="34" charset="0"/>
                <a:cs typeface="Arial" panose="020B0604020202020204" pitchFamily="34" charset="0"/>
              </a:rPr>
            </a:br>
            <a:endParaRPr lang="en-US" sz="1400" b="1" kern="0" dirty="0">
              <a:ln>
                <a:prstDash val="solid"/>
              </a:ln>
              <a:solidFill>
                <a:srgbClr val="000000"/>
              </a:solidFill>
              <a:effectLst>
                <a:outerShdw blurRad="88000" dist="50800" dir="5040000" algn="tl">
                  <a:srgbClr val="000000">
                    <a:tint val="80000"/>
                    <a:satMod val="250000"/>
                    <a:alpha val="45000"/>
                  </a:srgbClr>
                </a:outerShdw>
              </a:effectLst>
              <a:latin typeface="Arial" panose="020B0604020202020204" pitchFamily="34" charset="0"/>
              <a:cs typeface="Arial" panose="020B0604020202020204" pitchFamily="34" charset="0"/>
            </a:endParaRPr>
          </a:p>
        </p:txBody>
      </p:sp>
      <p:graphicFrame>
        <p:nvGraphicFramePr>
          <p:cNvPr id="19" name="Group 64"/>
          <p:cNvGraphicFramePr>
            <a:graphicFrameLocks noGrp="1"/>
          </p:cNvGraphicFramePr>
          <p:nvPr>
            <p:extLst>
              <p:ext uri="{D42A27DB-BD31-4B8C-83A1-F6EECF244321}">
                <p14:modId xmlns:p14="http://schemas.microsoft.com/office/powerpoint/2010/main" val="443275630"/>
              </p:ext>
            </p:extLst>
          </p:nvPr>
        </p:nvGraphicFramePr>
        <p:xfrm>
          <a:off x="331790" y="1503363"/>
          <a:ext cx="8450260" cy="2399936"/>
        </p:xfrm>
        <a:graphic>
          <a:graphicData uri="http://schemas.openxmlformats.org/drawingml/2006/table">
            <a:tbl>
              <a:tblPr/>
              <a:tblGrid>
                <a:gridCol w="8450260"/>
              </a:tblGrid>
              <a:tr h="24366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50" b="1" i="0" u="none" strike="noStrike" cap="none" normalizeH="0" baseline="0" dirty="0" smtClean="0">
                          <a:ln>
                            <a:noFill/>
                          </a:ln>
                          <a:solidFill>
                            <a:schemeClr val="bg1"/>
                          </a:solidFill>
                          <a:effectLst/>
                          <a:latin typeface="Arial" panose="020B0604020202020204" pitchFamily="34" charset="0"/>
                          <a:ea typeface="ＭＳ Ｐゴシック" pitchFamily="1" charset="-128"/>
                          <a:cs typeface="Arial" panose="020B0604020202020204" pitchFamily="34" charset="0"/>
                        </a:rPr>
                        <a:t>Status of review as of 7-08-16</a:t>
                      </a:r>
                    </a:p>
                  </a:txBody>
                  <a:tcPr marL="91298" marR="91298" marT="45629" marB="456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r>
              <a:tr h="777095">
                <a:tc>
                  <a:txBody>
                    <a:bodyPr/>
                    <a:lstStyle/>
                    <a:p>
                      <a:pPr marL="344488" marR="0" indent="-173038" algn="l" defTabSz="457200" rtl="0" eaLnBrk="1" fontAlgn="auto" latinLnBrk="0" hangingPunct="1">
                        <a:lnSpc>
                          <a:spcPct val="100000"/>
                        </a:lnSpc>
                        <a:spcBef>
                          <a:spcPts val="200"/>
                        </a:spcBef>
                        <a:spcAft>
                          <a:spcPts val="0"/>
                        </a:spcAft>
                        <a:buClr>
                          <a:srgbClr val="000000"/>
                        </a:buClr>
                        <a:buSzPct val="100000"/>
                        <a:buFont typeface="Arial"/>
                        <a:buChar char="•"/>
                        <a:tabLst/>
                        <a:defRPr sz="1800"/>
                      </a:pPr>
                      <a:r>
                        <a:rPr lang="en-US" sz="1100" b="0" dirty="0" smtClean="0">
                          <a:solidFill>
                            <a:srgbClr val="000000"/>
                          </a:solidFill>
                          <a:latin typeface="Arial" panose="020B0604020202020204" pitchFamily="34" charset="0"/>
                          <a:ea typeface="+mn-ea"/>
                          <a:cs typeface="Arial" panose="020B0604020202020204" pitchFamily="34" charset="0"/>
                          <a:sym typeface="Arial"/>
                        </a:rPr>
                        <a:t>Performed fuzzy logic searches of BSI’s client database</a:t>
                      </a:r>
                      <a:r>
                        <a:rPr lang="en-US" sz="1100" b="0" baseline="0" dirty="0" smtClean="0">
                          <a:solidFill>
                            <a:srgbClr val="000000"/>
                          </a:solidFill>
                          <a:latin typeface="Arial" panose="020B0604020202020204" pitchFamily="34" charset="0"/>
                          <a:ea typeface="+mn-ea"/>
                          <a:cs typeface="Arial" panose="020B0604020202020204" pitchFamily="34" charset="0"/>
                          <a:sym typeface="Arial"/>
                        </a:rPr>
                        <a:t> </a:t>
                      </a:r>
                      <a:r>
                        <a:rPr lang="en-US" sz="1100" b="0" dirty="0" smtClean="0">
                          <a:solidFill>
                            <a:srgbClr val="000000"/>
                          </a:solidFill>
                          <a:latin typeface="Arial" panose="020B0604020202020204" pitchFamily="34" charset="0"/>
                          <a:ea typeface="+mn-ea"/>
                          <a:cs typeface="Arial" panose="020B0604020202020204" pitchFamily="34" charset="0"/>
                          <a:sym typeface="Arial"/>
                        </a:rPr>
                        <a:t>against </a:t>
                      </a:r>
                      <a:r>
                        <a:rPr lang="en-US" sz="1100" b="0" baseline="0" dirty="0" smtClean="0">
                          <a:solidFill>
                            <a:srgbClr val="000000"/>
                          </a:solidFill>
                          <a:latin typeface="Arial" panose="020B0604020202020204" pitchFamily="34" charset="0"/>
                          <a:ea typeface="+mn-ea"/>
                          <a:cs typeface="Arial" panose="020B0604020202020204" pitchFamily="34" charset="0"/>
                          <a:sym typeface="Arial"/>
                        </a:rPr>
                        <a:t>the International Consortium of Investigative Journalists (ICIJ) lists</a:t>
                      </a:r>
                      <a:r>
                        <a:rPr lang="en-US" sz="1100" baseline="0" dirty="0" smtClean="0">
                          <a:solidFill>
                            <a:srgbClr val="000000"/>
                          </a:solidFill>
                          <a:latin typeface="Arial" panose="020B0604020202020204" pitchFamily="34" charset="0"/>
                          <a:ea typeface="+mn-ea"/>
                          <a:cs typeface="Arial" panose="020B0604020202020204" pitchFamily="34" charset="0"/>
                          <a:sym typeface="Arial"/>
                        </a:rPr>
                        <a:t>.</a:t>
                      </a:r>
                      <a:r>
                        <a:rPr lang="en-US" sz="1100" b="0" dirty="0" smtClean="0">
                          <a:solidFill>
                            <a:srgbClr val="000000"/>
                          </a:solidFill>
                          <a:latin typeface="Arial" panose="020B0604020202020204" pitchFamily="34" charset="0"/>
                          <a:ea typeface="+mn-ea"/>
                          <a:cs typeface="Arial" panose="020B0604020202020204" pitchFamily="34" charset="0"/>
                          <a:sym typeface="Arial"/>
                        </a:rPr>
                        <a:t> (≈700k names).</a:t>
                      </a:r>
                    </a:p>
                    <a:p>
                      <a:pPr marL="344488" marR="0" indent="-173038" algn="l" defTabSz="457200" rtl="0" eaLnBrk="1" fontAlgn="auto" latinLnBrk="0" hangingPunct="1">
                        <a:lnSpc>
                          <a:spcPct val="100000"/>
                        </a:lnSpc>
                        <a:spcBef>
                          <a:spcPts val="200"/>
                        </a:spcBef>
                        <a:spcAft>
                          <a:spcPts val="0"/>
                        </a:spcAft>
                        <a:buClr>
                          <a:srgbClr val="000000"/>
                        </a:buClr>
                        <a:buSzPct val="100000"/>
                        <a:buFont typeface="Arial"/>
                        <a:buChar char="•"/>
                        <a:tabLst/>
                        <a:defRPr sz="1800"/>
                      </a:pPr>
                      <a:r>
                        <a:rPr lang="en-US" sz="1100" b="0" baseline="0" dirty="0" smtClean="0">
                          <a:solidFill>
                            <a:srgbClr val="000000"/>
                          </a:solidFill>
                          <a:latin typeface="Arial" panose="020B0604020202020204" pitchFamily="34" charset="0"/>
                          <a:ea typeface="+mn-ea"/>
                          <a:cs typeface="Arial" panose="020B0604020202020204" pitchFamily="34" charset="0"/>
                          <a:sym typeface="Arial"/>
                        </a:rPr>
                        <a:t>20 additional confirmed matches resulted using 100% probability.</a:t>
                      </a:r>
                    </a:p>
                    <a:p>
                      <a:pPr marL="344488" marR="0" indent="-173038" algn="l" defTabSz="457200" rtl="0" eaLnBrk="1" fontAlgn="auto" latinLnBrk="0" hangingPunct="1">
                        <a:lnSpc>
                          <a:spcPct val="100000"/>
                        </a:lnSpc>
                        <a:spcBef>
                          <a:spcPts val="200"/>
                        </a:spcBef>
                        <a:spcAft>
                          <a:spcPts val="0"/>
                        </a:spcAft>
                        <a:buClr>
                          <a:srgbClr val="000000"/>
                        </a:buClr>
                        <a:buSzPct val="100000"/>
                        <a:buFont typeface="Arial"/>
                        <a:buChar char="•"/>
                        <a:tabLst/>
                        <a:defRPr sz="1800"/>
                      </a:pPr>
                      <a:r>
                        <a:rPr lang="en-US" sz="1100" b="0" baseline="0" dirty="0" smtClean="0">
                          <a:solidFill>
                            <a:srgbClr val="000000"/>
                          </a:solidFill>
                          <a:latin typeface="Arial" panose="020B0604020202020204" pitchFamily="34" charset="0"/>
                          <a:ea typeface="+mn-ea"/>
                          <a:cs typeface="Arial" panose="020B0604020202020204" pitchFamily="34" charset="0"/>
                          <a:sym typeface="Arial"/>
                        </a:rPr>
                        <a:t>The 20 clients have been reviewed using the same methodology as Phase I:</a:t>
                      </a:r>
                    </a:p>
                    <a:p>
                      <a:pPr marL="801688" marR="0" lvl="1" indent="-173038" algn="l" defTabSz="457200" rtl="0" eaLnBrk="1" fontAlgn="auto" latinLnBrk="0" hangingPunct="1">
                        <a:lnSpc>
                          <a:spcPct val="100000"/>
                        </a:lnSpc>
                        <a:spcBef>
                          <a:spcPts val="200"/>
                        </a:spcBef>
                        <a:spcAft>
                          <a:spcPts val="0"/>
                        </a:spcAft>
                        <a:buClr>
                          <a:srgbClr val="000000"/>
                        </a:buClr>
                        <a:buSzPct val="100000"/>
                        <a:buFont typeface="Arial"/>
                        <a:buChar char="•"/>
                        <a:tabLst/>
                        <a:defRPr sz="1800"/>
                      </a:pPr>
                      <a:r>
                        <a:rPr lang="en-US" sz="1100" b="0" baseline="0" dirty="0" smtClean="0">
                          <a:solidFill>
                            <a:srgbClr val="000000"/>
                          </a:solidFill>
                          <a:latin typeface="Arial" panose="020B0604020202020204" pitchFamily="34" charset="0"/>
                          <a:ea typeface="+mn-ea"/>
                          <a:cs typeface="Arial" panose="020B0604020202020204" pitchFamily="34" charset="0"/>
                          <a:sym typeface="Arial"/>
                        </a:rPr>
                        <a:t>6 completed with no further action required.</a:t>
                      </a:r>
                    </a:p>
                    <a:p>
                      <a:pPr marL="801688" marR="0" lvl="1" indent="-173038" algn="l" defTabSz="457200" rtl="0" eaLnBrk="1" fontAlgn="auto" latinLnBrk="0" hangingPunct="1">
                        <a:lnSpc>
                          <a:spcPct val="100000"/>
                        </a:lnSpc>
                        <a:spcBef>
                          <a:spcPts val="200"/>
                        </a:spcBef>
                        <a:spcAft>
                          <a:spcPts val="0"/>
                        </a:spcAft>
                        <a:buClr>
                          <a:srgbClr val="000000"/>
                        </a:buClr>
                        <a:buSzPct val="100000"/>
                        <a:buFont typeface="Arial"/>
                        <a:buChar char="•"/>
                        <a:tabLst/>
                        <a:defRPr sz="1800"/>
                      </a:pPr>
                      <a:r>
                        <a:rPr lang="en-US" sz="1100" b="0" baseline="0" dirty="0" smtClean="0">
                          <a:solidFill>
                            <a:srgbClr val="000000"/>
                          </a:solidFill>
                          <a:latin typeface="Arial" panose="020B0604020202020204" pitchFamily="34" charset="0"/>
                          <a:ea typeface="+mn-ea"/>
                          <a:cs typeface="Arial" panose="020B0604020202020204" pitchFamily="34" charset="0"/>
                          <a:sym typeface="Arial"/>
                        </a:rPr>
                        <a:t>14 additional documentation or information requests.</a:t>
                      </a:r>
                    </a:p>
                    <a:p>
                      <a:pPr marL="801688" marR="0" lvl="1" indent="-173038" algn="l" defTabSz="457200" rtl="0" eaLnBrk="1" fontAlgn="auto" latinLnBrk="0" hangingPunct="1">
                        <a:lnSpc>
                          <a:spcPct val="100000"/>
                        </a:lnSpc>
                        <a:spcBef>
                          <a:spcPts val="200"/>
                        </a:spcBef>
                        <a:spcAft>
                          <a:spcPts val="0"/>
                        </a:spcAft>
                        <a:buClr>
                          <a:srgbClr val="000000"/>
                        </a:buClr>
                        <a:buSzPct val="100000"/>
                        <a:buFont typeface="Arial"/>
                        <a:buChar char="•"/>
                        <a:tabLst/>
                        <a:defRPr sz="1800"/>
                      </a:pPr>
                      <a:r>
                        <a:rPr lang="en-US" sz="1100" b="0" baseline="0" dirty="0" smtClean="0">
                          <a:solidFill>
                            <a:srgbClr val="000000"/>
                          </a:solidFill>
                          <a:latin typeface="Arial" panose="020B0604020202020204" pitchFamily="34" charset="0"/>
                          <a:ea typeface="+mn-ea"/>
                          <a:cs typeface="Arial" panose="020B0604020202020204" pitchFamily="34" charset="0"/>
                          <a:sym typeface="Arial"/>
                        </a:rPr>
                        <a:t>No material cases identified so far.</a:t>
                      </a:r>
                    </a:p>
                    <a:p>
                      <a:pPr marL="628650" marR="0" lvl="1" indent="0" algn="l" defTabSz="457200" rtl="0" eaLnBrk="1" fontAlgn="auto" latinLnBrk="0" hangingPunct="1">
                        <a:lnSpc>
                          <a:spcPct val="100000"/>
                        </a:lnSpc>
                        <a:spcBef>
                          <a:spcPts val="200"/>
                        </a:spcBef>
                        <a:spcAft>
                          <a:spcPts val="0"/>
                        </a:spcAft>
                        <a:buClr>
                          <a:srgbClr val="000000"/>
                        </a:buClr>
                        <a:buSzPct val="100000"/>
                        <a:buFont typeface="Arial"/>
                        <a:buNone/>
                        <a:tabLst/>
                        <a:defRPr sz="1800"/>
                      </a:pPr>
                      <a:endParaRPr lang="en-US" sz="1100" baseline="0" dirty="0" smtClean="0">
                        <a:solidFill>
                          <a:srgbClr val="000000"/>
                        </a:solidFill>
                        <a:latin typeface="Arial" panose="020B0604020202020204" pitchFamily="34" charset="0"/>
                        <a:ea typeface="+mn-ea"/>
                        <a:cs typeface="Arial" panose="020B0604020202020204" pitchFamily="34" charset="0"/>
                        <a:sym typeface="Arial"/>
                      </a:endParaRPr>
                    </a:p>
                    <a:p>
                      <a:pPr marL="344488" marR="0" lvl="0" indent="-173038" algn="l" defTabSz="914400" rtl="0" eaLnBrk="1" fontAlgn="auto" latinLnBrk="0" hangingPunct="1">
                        <a:lnSpc>
                          <a:spcPct val="100000"/>
                        </a:lnSpc>
                        <a:spcBef>
                          <a:spcPts val="200"/>
                        </a:spcBef>
                        <a:spcAft>
                          <a:spcPts val="0"/>
                        </a:spcAft>
                        <a:buClr>
                          <a:srgbClr val="000000"/>
                        </a:buClr>
                        <a:buSzPct val="100000"/>
                        <a:buFont typeface="Arial" panose="020B0604020202020204" pitchFamily="34" charset="0"/>
                        <a:buChar char="•"/>
                        <a:tabLst/>
                        <a:defRPr sz="1800"/>
                      </a:pPr>
                      <a:r>
                        <a:rPr lang="en-US" sz="1100" kern="1200" baseline="0" dirty="0" smtClean="0">
                          <a:solidFill>
                            <a:srgbClr val="000000"/>
                          </a:solidFill>
                          <a:latin typeface="Arial" panose="020B0604020202020204" pitchFamily="34" charset="0"/>
                          <a:ea typeface="+mn-ea"/>
                          <a:cs typeface="Arial" panose="020B0604020202020204" pitchFamily="34" charset="0"/>
                          <a:sym typeface="Arial"/>
                        </a:rPr>
                        <a:t>An additional review using match probability of at least 95% is being performed. </a:t>
                      </a:r>
                      <a:endParaRPr lang="en-US" sz="1050" kern="1200" baseline="0" dirty="0" smtClean="0">
                        <a:solidFill>
                          <a:srgbClr val="000000"/>
                        </a:solidFill>
                        <a:latin typeface="Arial" panose="020B0604020202020204" pitchFamily="34" charset="0"/>
                        <a:ea typeface="+mn-ea"/>
                        <a:cs typeface="Arial" panose="020B0604020202020204" pitchFamily="34" charset="0"/>
                        <a:sym typeface="Arial"/>
                      </a:endParaRPr>
                    </a:p>
                    <a:p>
                      <a:pPr marL="344488" marR="0" lvl="0" indent="-173038" algn="l" defTabSz="914400" rtl="0" eaLnBrk="1" fontAlgn="auto" latinLnBrk="0" hangingPunct="1">
                        <a:lnSpc>
                          <a:spcPct val="100000"/>
                        </a:lnSpc>
                        <a:spcBef>
                          <a:spcPts val="200"/>
                        </a:spcBef>
                        <a:spcAft>
                          <a:spcPts val="0"/>
                        </a:spcAft>
                        <a:buClr>
                          <a:srgbClr val="000000"/>
                        </a:buClr>
                        <a:buSzPct val="100000"/>
                        <a:buFont typeface="Arial" panose="020B0604020202020204" pitchFamily="34" charset="0"/>
                        <a:buChar char="•"/>
                        <a:tabLst/>
                        <a:defRPr sz="1800"/>
                      </a:pPr>
                      <a:endParaRPr lang="en-US" sz="1050" baseline="0" dirty="0" smtClean="0">
                        <a:solidFill>
                          <a:srgbClr val="000000"/>
                        </a:solidFill>
                        <a:latin typeface="Arial" panose="020B0604020202020204" pitchFamily="34" charset="0"/>
                        <a:ea typeface="+mn-ea"/>
                        <a:cs typeface="Arial" panose="020B0604020202020204" pitchFamily="34" charset="0"/>
                        <a:sym typeface="Arial"/>
                      </a:endParaRPr>
                    </a:p>
                    <a:p>
                      <a:pPr marL="171450" indent="0" fontAlgn="auto">
                        <a:spcBef>
                          <a:spcPts val="200"/>
                        </a:spcBef>
                        <a:spcAft>
                          <a:spcPts val="0"/>
                        </a:spcAft>
                        <a:buClr>
                          <a:srgbClr val="000000"/>
                        </a:buClr>
                        <a:buSzPct val="100000"/>
                        <a:buFont typeface="Arial"/>
                        <a:buNone/>
                        <a:defRPr sz="1800"/>
                      </a:pPr>
                      <a:endParaRPr lang="en-US" sz="1050" baseline="0" dirty="0" smtClean="0">
                        <a:solidFill>
                          <a:srgbClr val="000000"/>
                        </a:solidFill>
                        <a:latin typeface="Arial" panose="020B0604020202020204" pitchFamily="34" charset="0"/>
                        <a:ea typeface="+mn-ea"/>
                        <a:cs typeface="Arial" panose="020B0604020202020204" pitchFamily="34" charset="0"/>
                        <a:sym typeface="Arial"/>
                      </a:endParaRPr>
                    </a:p>
                  </a:txBody>
                  <a:tcPr marL="91298" marR="91298" marT="45629" marB="456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9116967"/>
              </p:ext>
            </p:extLst>
          </p:nvPr>
        </p:nvGraphicFramePr>
        <p:xfrm>
          <a:off x="6191250" y="344488"/>
          <a:ext cx="2590800" cy="304800"/>
        </p:xfrm>
        <a:graphic>
          <a:graphicData uri="http://schemas.openxmlformats.org/drawingml/2006/table">
            <a:tbl>
              <a:tblPr firstRow="1" bandRow="1">
                <a:tableStyleId>{5C22544A-7EE6-4342-B048-85BDC9FD1C3A}</a:tableStyleId>
              </a:tblPr>
              <a:tblGrid>
                <a:gridCol w="1238250"/>
                <a:gridCol w="1352550"/>
              </a:tblGrid>
              <a:tr h="304800">
                <a:tc>
                  <a:txBody>
                    <a:bodyPr/>
                    <a:lstStyle/>
                    <a:p>
                      <a:r>
                        <a:rPr lang="en-US" sz="1200" dirty="0" smtClean="0">
                          <a:solidFill>
                            <a:schemeClr val="bg1"/>
                          </a:solidFill>
                        </a:rPr>
                        <a:t>Project Status</a:t>
                      </a:r>
                      <a:endParaRPr lang="en-US" sz="1200" dirty="0">
                        <a:solidFill>
                          <a:schemeClr val="bg1"/>
                        </a:solidFill>
                      </a:endParaRPr>
                    </a:p>
                  </a:txBody>
                  <a:tcPr>
                    <a:solidFill>
                      <a:srgbClr val="FF0000"/>
                    </a:solidFill>
                  </a:tcPr>
                </a:tc>
                <a:tc>
                  <a:txBody>
                    <a:bodyPr/>
                    <a:lstStyle/>
                    <a:p>
                      <a:endParaRPr lang="en-US" sz="1200" dirty="0"/>
                    </a:p>
                  </a:txBody>
                  <a:tcPr>
                    <a:solidFill>
                      <a:srgbClr val="FFFF00"/>
                    </a:solidFill>
                  </a:tcPr>
                </a:tc>
              </a:tr>
            </a:tbl>
          </a:graphicData>
        </a:graphic>
      </p:graphicFrame>
    </p:spTree>
    <p:extLst>
      <p:ext uri="{BB962C8B-B14F-4D97-AF65-F5344CB8AC3E}">
        <p14:creationId xmlns:p14="http://schemas.microsoft.com/office/powerpoint/2010/main" val="34305441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Content Placeholder 1"/>
          <p:cNvSpPr>
            <a:spLocks noGrp="1"/>
          </p:cNvSpPr>
          <p:nvPr>
            <p:ph sz="quarter" idx="11"/>
          </p:nvPr>
        </p:nvSpPr>
        <p:spPr/>
        <p:txBody>
          <a:bodyPr/>
          <a:lstStyle/>
          <a:p>
            <a:pPr eaLnBrk="1" hangingPunct="1">
              <a:spcBef>
                <a:spcPct val="0"/>
              </a:spcBef>
            </a:pPr>
            <a:r>
              <a:rPr lang="en-US" altLang="en-US" dirty="0" smtClean="0">
                <a:latin typeface="Arial" charset="0"/>
                <a:cs typeface="Arial" charset="0"/>
              </a:rPr>
              <a:t>Regulatory Compliance</a:t>
            </a:r>
          </a:p>
        </p:txBody>
      </p:sp>
      <p:pic>
        <p:nvPicPr>
          <p:cNvPr id="12298"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70238"/>
            <a:ext cx="4325938" cy="288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957263"/>
            <a:ext cx="7032625"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5539" y="3170238"/>
            <a:ext cx="3902984" cy="316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794342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TextBox 1"/>
          <p:cNvSpPr txBox="1">
            <a:spLocks noChangeArrowheads="1"/>
          </p:cNvSpPr>
          <p:nvPr/>
        </p:nvSpPr>
        <p:spPr bwMode="auto">
          <a:xfrm>
            <a:off x="158750" y="3581400"/>
            <a:ext cx="4418013" cy="276998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fontAlgn="auto" hangingPunct="1">
              <a:spcBef>
                <a:spcPts val="0"/>
              </a:spcBef>
              <a:spcAft>
                <a:spcPts val="0"/>
              </a:spcAft>
              <a:defRPr/>
            </a:pPr>
            <a:r>
              <a:rPr lang="en-US" sz="1000" b="1" dirty="0" smtClean="0"/>
              <a:t>Customer Complaints</a:t>
            </a:r>
            <a:r>
              <a:rPr lang="en-US" sz="1000" dirty="0" smtClean="0"/>
              <a:t>:</a:t>
            </a:r>
          </a:p>
          <a:p>
            <a:pPr marL="171450" indent="-171450" algn="just" eaLnBrk="1" fontAlgn="auto" hangingPunct="1">
              <a:spcBef>
                <a:spcPts val="0"/>
              </a:spcBef>
              <a:spcAft>
                <a:spcPts val="0"/>
              </a:spcAft>
              <a:buFont typeface="Arial" panose="020B0604020202020204" pitchFamily="34" charset="0"/>
              <a:buChar char="•"/>
              <a:defRPr/>
            </a:pPr>
            <a:r>
              <a:rPr lang="en-US" sz="1000" dirty="0" smtClean="0"/>
              <a:t>One March complaint closed in April in favor of the Bank</a:t>
            </a:r>
          </a:p>
          <a:p>
            <a:pPr marL="171450" indent="-171450" algn="just" eaLnBrk="1" fontAlgn="auto" hangingPunct="1">
              <a:spcBef>
                <a:spcPts val="0"/>
              </a:spcBef>
              <a:spcAft>
                <a:spcPts val="0"/>
              </a:spcAft>
              <a:buFont typeface="Arial" panose="020B0604020202020204" pitchFamily="34" charset="0"/>
              <a:buChar char="•"/>
              <a:defRPr/>
            </a:pPr>
            <a:r>
              <a:rPr lang="en-US" sz="1000" dirty="0" smtClean="0"/>
              <a:t>Four (4) complaints were closed during May:  </a:t>
            </a:r>
          </a:p>
          <a:p>
            <a:pPr marL="400050" lvl="1" indent="-171450" algn="just" eaLnBrk="1" fontAlgn="auto" hangingPunct="1">
              <a:spcBef>
                <a:spcPts val="0"/>
              </a:spcBef>
              <a:spcAft>
                <a:spcPts val="0"/>
              </a:spcAft>
              <a:buFont typeface="Wingdings" panose="05000000000000000000" pitchFamily="2" charset="2"/>
              <a:buChar char="Ø"/>
              <a:defRPr/>
            </a:pPr>
            <a:r>
              <a:rPr lang="en-US" sz="1000" dirty="0" smtClean="0"/>
              <a:t>One  February complaint closed in favor of the client.  No need to liquidate the Euros to transfer funds.  Reimbursed client approximately $85,00.</a:t>
            </a:r>
          </a:p>
          <a:p>
            <a:pPr marL="400050" lvl="1" indent="-171450" algn="just" eaLnBrk="1" fontAlgn="auto" hangingPunct="1">
              <a:spcBef>
                <a:spcPts val="0"/>
              </a:spcBef>
              <a:spcAft>
                <a:spcPts val="0"/>
              </a:spcAft>
              <a:buFont typeface="Wingdings" panose="05000000000000000000" pitchFamily="2" charset="2"/>
              <a:buChar char="Ø"/>
              <a:defRPr/>
            </a:pPr>
            <a:r>
              <a:rPr lang="en-US" sz="1000" dirty="0" smtClean="0"/>
              <a:t>Three (3) complaints were closed during May; all in favor of the bank</a:t>
            </a:r>
          </a:p>
          <a:p>
            <a:pPr marL="171450" indent="-171450" algn="just" eaLnBrk="1" fontAlgn="auto" hangingPunct="1">
              <a:spcBef>
                <a:spcPts val="0"/>
              </a:spcBef>
              <a:spcAft>
                <a:spcPts val="0"/>
              </a:spcAft>
              <a:buFont typeface="Arial" panose="020B0604020202020204" pitchFamily="34" charset="0"/>
              <a:buChar char="•"/>
              <a:tabLst>
                <a:tab pos="174625" algn="l"/>
              </a:tabLst>
              <a:defRPr/>
            </a:pPr>
            <a:r>
              <a:rPr lang="en-US" sz="1000" dirty="0" smtClean="0"/>
              <a:t>No complaints </a:t>
            </a:r>
            <a:r>
              <a:rPr lang="en-US" sz="1000" dirty="0"/>
              <a:t>closed </a:t>
            </a:r>
            <a:r>
              <a:rPr lang="en-US" sz="1000" dirty="0" smtClean="0"/>
              <a:t>during June 2016</a:t>
            </a:r>
            <a:endParaRPr lang="en-US" sz="1000" dirty="0"/>
          </a:p>
          <a:p>
            <a:pPr marL="228600" lvl="1" indent="0" algn="just" eaLnBrk="1" fontAlgn="auto" hangingPunct="1">
              <a:spcBef>
                <a:spcPts val="0"/>
              </a:spcBef>
              <a:spcAft>
                <a:spcPts val="0"/>
              </a:spcAft>
              <a:defRPr/>
            </a:pPr>
            <a:endParaRPr lang="en-US" sz="600" dirty="0" smtClean="0"/>
          </a:p>
          <a:p>
            <a:pPr algn="just" eaLnBrk="1" fontAlgn="auto" hangingPunct="1">
              <a:spcBef>
                <a:spcPts val="0"/>
              </a:spcBef>
              <a:spcAft>
                <a:spcPts val="0"/>
              </a:spcAft>
              <a:defRPr/>
            </a:pPr>
            <a:r>
              <a:rPr lang="en-US" sz="1000" b="1" dirty="0" smtClean="0"/>
              <a:t>Code of Conduct and Ethics Violations:</a:t>
            </a:r>
          </a:p>
          <a:p>
            <a:pPr marL="171450" indent="-171450" algn="just" eaLnBrk="1" fontAlgn="auto" hangingPunct="1">
              <a:spcBef>
                <a:spcPts val="0"/>
              </a:spcBef>
              <a:spcAft>
                <a:spcPts val="0"/>
              </a:spcAft>
              <a:buFont typeface="Arial" panose="020B0604020202020204" pitchFamily="34" charset="0"/>
              <a:buChar char="•"/>
              <a:defRPr/>
            </a:pPr>
            <a:r>
              <a:rPr lang="en-US" sz="1000" dirty="0" smtClean="0"/>
              <a:t>No violations for the months of April, May and June 2016</a:t>
            </a:r>
          </a:p>
          <a:p>
            <a:pPr marL="171450" indent="-171450" algn="just" eaLnBrk="1" fontAlgn="auto" hangingPunct="1">
              <a:spcBef>
                <a:spcPts val="0"/>
              </a:spcBef>
              <a:spcAft>
                <a:spcPts val="0"/>
              </a:spcAft>
              <a:buFont typeface="Arial" panose="020B0604020202020204" pitchFamily="34" charset="0"/>
              <a:buChar char="•"/>
              <a:defRPr/>
            </a:pPr>
            <a:r>
              <a:rPr lang="en-US" sz="1000" dirty="0" smtClean="0"/>
              <a:t>No repeat offenders</a:t>
            </a:r>
          </a:p>
          <a:p>
            <a:pPr algn="just" eaLnBrk="1" fontAlgn="auto" hangingPunct="1">
              <a:spcBef>
                <a:spcPts val="0"/>
              </a:spcBef>
              <a:spcAft>
                <a:spcPts val="0"/>
              </a:spcAft>
              <a:defRPr/>
            </a:pPr>
            <a:endParaRPr lang="en-US" sz="600" dirty="0" smtClean="0"/>
          </a:p>
          <a:p>
            <a:pPr algn="just" eaLnBrk="1" fontAlgn="auto" hangingPunct="1">
              <a:spcBef>
                <a:spcPts val="0"/>
              </a:spcBef>
              <a:spcAft>
                <a:spcPts val="0"/>
              </a:spcAft>
              <a:defRPr/>
            </a:pPr>
            <a:r>
              <a:rPr lang="en-US" sz="1000" b="1" dirty="0" smtClean="0"/>
              <a:t>Code of Conduct in Securities Markets</a:t>
            </a:r>
            <a:r>
              <a:rPr lang="en-US" sz="1000" dirty="0" smtClean="0"/>
              <a:t>:  </a:t>
            </a:r>
          </a:p>
          <a:p>
            <a:pPr marL="171450" indent="-171450" algn="just" eaLnBrk="1" fontAlgn="auto" hangingPunct="1">
              <a:spcBef>
                <a:spcPts val="0"/>
              </a:spcBef>
              <a:spcAft>
                <a:spcPts val="0"/>
              </a:spcAft>
              <a:buFont typeface="Arial" panose="020B0604020202020204" pitchFamily="34" charset="0"/>
              <a:buChar char="•"/>
              <a:defRPr/>
            </a:pPr>
            <a:r>
              <a:rPr lang="en-US" sz="1000" dirty="0"/>
              <a:t>2</a:t>
            </a:r>
            <a:r>
              <a:rPr lang="en-US" sz="1000" dirty="0" smtClean="0"/>
              <a:t> violations during the period April 1, 2016 through May 31, 2016</a:t>
            </a:r>
          </a:p>
          <a:p>
            <a:pPr marL="171450" indent="-171450" algn="just" eaLnBrk="1" fontAlgn="auto" hangingPunct="1">
              <a:spcBef>
                <a:spcPts val="0"/>
              </a:spcBef>
              <a:spcAft>
                <a:spcPts val="0"/>
              </a:spcAft>
              <a:buFont typeface="Arial" panose="020B0604020202020204" pitchFamily="34" charset="0"/>
              <a:buChar char="•"/>
              <a:defRPr/>
            </a:pPr>
            <a:r>
              <a:rPr lang="en-US" sz="1000" dirty="0" smtClean="0"/>
              <a:t>No violations for the month of June 2016</a:t>
            </a:r>
          </a:p>
          <a:p>
            <a:pPr marL="171450" indent="-171450" algn="just" eaLnBrk="1" fontAlgn="auto" hangingPunct="1">
              <a:spcBef>
                <a:spcPts val="0"/>
              </a:spcBef>
              <a:spcAft>
                <a:spcPts val="0"/>
              </a:spcAft>
              <a:buFont typeface="Arial" panose="020B0604020202020204" pitchFamily="34" charset="0"/>
              <a:buChar char="•"/>
              <a:defRPr/>
            </a:pPr>
            <a:r>
              <a:rPr lang="en-US" sz="1000" dirty="0" smtClean="0"/>
              <a:t>Face-to-face training provided</a:t>
            </a:r>
          </a:p>
          <a:p>
            <a:pPr marL="171450" indent="-171450" algn="just" eaLnBrk="1" fontAlgn="auto" hangingPunct="1">
              <a:spcBef>
                <a:spcPts val="0"/>
              </a:spcBef>
              <a:spcAft>
                <a:spcPts val="0"/>
              </a:spcAft>
              <a:buFont typeface="Arial" panose="020B0604020202020204" pitchFamily="34" charset="0"/>
              <a:buChar char="•"/>
              <a:defRPr/>
            </a:pPr>
            <a:r>
              <a:rPr lang="en-US" sz="1000" dirty="0" smtClean="0"/>
              <a:t>No repeat offenders</a:t>
            </a:r>
            <a:endParaRPr lang="en-US" sz="100" dirty="0" smtClean="0"/>
          </a:p>
        </p:txBody>
      </p:sp>
      <p:sp>
        <p:nvSpPr>
          <p:cNvPr id="12291" name="Content Placeholder 1"/>
          <p:cNvSpPr>
            <a:spLocks noGrp="1"/>
          </p:cNvSpPr>
          <p:nvPr>
            <p:ph sz="quarter" idx="11"/>
          </p:nvPr>
        </p:nvSpPr>
        <p:spPr>
          <a:xfrm>
            <a:off x="331788" y="452438"/>
            <a:ext cx="8251825" cy="434975"/>
          </a:xfrm>
        </p:spPr>
        <p:txBody>
          <a:bodyPr/>
          <a:lstStyle/>
          <a:p>
            <a:pPr>
              <a:spcBef>
                <a:spcPct val="0"/>
              </a:spcBef>
            </a:pPr>
            <a:r>
              <a:rPr lang="en-US" dirty="0">
                <a:solidFill>
                  <a:srgbClr val="000000"/>
                </a:solidFill>
                <a:latin typeface="Arial" charset="0"/>
              </a:rPr>
              <a:t>Compliance - </a:t>
            </a:r>
            <a:r>
              <a:rPr lang="en-US" altLang="en-US" dirty="0" smtClean="0">
                <a:latin typeface="Arial" charset="0"/>
                <a:cs typeface="Arial" charset="0"/>
              </a:rPr>
              <a:t>Indicators</a:t>
            </a:r>
          </a:p>
        </p:txBody>
      </p:sp>
      <p:pic>
        <p:nvPicPr>
          <p:cNvPr id="1229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962025"/>
            <a:ext cx="44196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413" y="962025"/>
            <a:ext cx="4481512"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88" y="3581400"/>
            <a:ext cx="4481512"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90689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533399" y="962614"/>
            <a:ext cx="8220075" cy="5637963"/>
            <a:chOff x="533400" y="962614"/>
            <a:chExt cx="7328637" cy="5637963"/>
          </a:xfrm>
        </p:grpSpPr>
        <p:grpSp>
          <p:nvGrpSpPr>
            <p:cNvPr id="3" name="Group 2"/>
            <p:cNvGrpSpPr/>
            <p:nvPr/>
          </p:nvGrpSpPr>
          <p:grpSpPr>
            <a:xfrm>
              <a:off x="534667" y="5419213"/>
              <a:ext cx="7327370" cy="567415"/>
              <a:chOff x="589837" y="1071088"/>
              <a:chExt cx="9220185" cy="657954"/>
            </a:xfrm>
          </p:grpSpPr>
          <p:sp>
            <p:nvSpPr>
              <p:cNvPr id="44"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5" name="40 CuadroTexto"/>
              <p:cNvSpPr txBox="1">
                <a:spLocks/>
              </p:cNvSpPr>
              <p:nvPr/>
            </p:nvSpPr>
            <p:spPr>
              <a:xfrm>
                <a:off x="1461058" y="1115940"/>
                <a:ext cx="8348964" cy="537831"/>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Policies and </a:t>
                </a:r>
                <a:r>
                  <a:rPr lang="en-US" sz="1600" b="1" dirty="0" smtClean="0">
                    <a:latin typeface="Arial" panose="020B0604020202020204" pitchFamily="34" charset="0"/>
                    <a:cs typeface="Arial" panose="020B0604020202020204" pitchFamily="34" charset="0"/>
                  </a:rPr>
                  <a:t>Procedures</a:t>
                </a:r>
                <a:endParaRPr lang="en-US" sz="1000" b="1" kern="0" dirty="0">
                  <a:latin typeface="Arial" panose="020B0604020202020204" pitchFamily="34" charset="0"/>
                  <a:cs typeface="Arial" panose="020B0604020202020204" pitchFamily="34" charset="0"/>
                </a:endParaRPr>
              </a:p>
            </p:txBody>
          </p:sp>
          <p:sp>
            <p:nvSpPr>
              <p:cNvPr id="42"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3" name="39 CuadroTexto"/>
              <p:cNvSpPr txBox="1"/>
              <p:nvPr/>
            </p:nvSpPr>
            <p:spPr>
              <a:xfrm>
                <a:off x="754390" y="1221624"/>
                <a:ext cx="405247" cy="356887"/>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7</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nvGrpSpPr>
            <p:cNvPr id="46" name="Group 45"/>
            <p:cNvGrpSpPr/>
            <p:nvPr/>
          </p:nvGrpSpPr>
          <p:grpSpPr>
            <a:xfrm>
              <a:off x="533400" y="1605299"/>
              <a:ext cx="7327370" cy="588562"/>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Executive Summary, Highlights &amp; Risk Appetite Statement Update</a:t>
                  </a: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1</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53" name="Group 52"/>
            <p:cNvGrpSpPr/>
            <p:nvPr/>
          </p:nvGrpSpPr>
          <p:grpSpPr>
            <a:xfrm>
              <a:off x="533400" y="2266314"/>
              <a:ext cx="7327370" cy="540817"/>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Credit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2</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0" name="Group 59"/>
            <p:cNvGrpSpPr/>
            <p:nvPr/>
          </p:nvGrpSpPr>
          <p:grpSpPr>
            <a:xfrm>
              <a:off x="533400" y="2884747"/>
              <a:ext cx="7327370" cy="540817"/>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Financial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3</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7" name="Group 66"/>
            <p:cNvGrpSpPr/>
            <p:nvPr/>
          </p:nvGrpSpPr>
          <p:grpSpPr>
            <a:xfrm>
              <a:off x="533400" y="3536825"/>
              <a:ext cx="7327370" cy="540817"/>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Fiduciary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4</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74" name="Group 73"/>
            <p:cNvGrpSpPr/>
            <p:nvPr/>
          </p:nvGrpSpPr>
          <p:grpSpPr>
            <a:xfrm>
              <a:off x="533400" y="4150096"/>
              <a:ext cx="7327370" cy="540817"/>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Operational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5</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81" name="Group 80"/>
            <p:cNvGrpSpPr/>
            <p:nvPr/>
          </p:nvGrpSpPr>
          <p:grpSpPr>
            <a:xfrm>
              <a:off x="534667" y="6059760"/>
              <a:ext cx="7327370" cy="540817"/>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6" y="1257301"/>
                  <a:ext cx="614599" cy="450774"/>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8</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88" name="Group 87"/>
            <p:cNvGrpSpPr/>
            <p:nvPr/>
          </p:nvGrpSpPr>
          <p:grpSpPr>
            <a:xfrm>
              <a:off x="533400" y="4802174"/>
              <a:ext cx="7327370" cy="540817"/>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Compliance Risk</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6</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95" name="Group 94"/>
            <p:cNvGrpSpPr/>
            <p:nvPr/>
          </p:nvGrpSpPr>
          <p:grpSpPr>
            <a:xfrm>
              <a:off x="533400" y="962614"/>
              <a:ext cx="7327370" cy="588562"/>
              <a:chOff x="629003" y="4047066"/>
              <a:chExt cx="7854060" cy="518324"/>
            </a:xfrm>
          </p:grpSpPr>
          <p:grpSp>
            <p:nvGrpSpPr>
              <p:cNvPr id="96" name="Group 95"/>
              <p:cNvGrpSpPr/>
              <p:nvPr/>
            </p:nvGrpSpPr>
            <p:grpSpPr>
              <a:xfrm>
                <a:off x="1053953" y="4069189"/>
                <a:ext cx="7429110" cy="474078"/>
                <a:chOff x="1053953" y="3873362"/>
                <a:chExt cx="7429110" cy="474078"/>
              </a:xfrm>
            </p:grpSpPr>
            <p:sp>
              <p:nvSpPr>
                <p:cNvPr id="100"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1"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000" b="1" kern="0" dirty="0">
                    <a:latin typeface="Arial" panose="020B0604020202020204" pitchFamily="34" charset="0"/>
                    <a:cs typeface="Arial" panose="020B0604020202020204" pitchFamily="34" charset="0"/>
                  </a:endParaRPr>
                </a:p>
              </p:txBody>
            </p:sp>
          </p:grpSp>
          <p:grpSp>
            <p:nvGrpSpPr>
              <p:cNvPr id="97" name="37 Grupo"/>
              <p:cNvGrpSpPr/>
              <p:nvPr/>
            </p:nvGrpSpPr>
            <p:grpSpPr>
              <a:xfrm>
                <a:off x="629003" y="4047066"/>
                <a:ext cx="625545" cy="518324"/>
                <a:chOff x="1554076" y="1086644"/>
                <a:chExt cx="792088" cy="792088"/>
              </a:xfrm>
              <a:solidFill>
                <a:schemeClr val="bg1">
                  <a:lumMod val="75000"/>
                </a:schemeClr>
              </a:solidFill>
            </p:grpSpPr>
            <p:sp>
              <p:nvSpPr>
                <p:cNvPr id="98"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9"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sp>
          <p:nvSpPr>
            <p:cNvPr id="6" name="Rectangle 5"/>
            <p:cNvSpPr/>
            <p:nvPr/>
          </p:nvSpPr>
          <p:spPr>
            <a:xfrm>
              <a:off x="1225768" y="6157119"/>
              <a:ext cx="2579552"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Model Risk Management</a:t>
              </a:r>
            </a:p>
          </p:txBody>
        </p:sp>
      </p:grpSp>
    </p:spTree>
    <p:extLst>
      <p:ext uri="{BB962C8B-B14F-4D97-AF65-F5344CB8AC3E}">
        <p14:creationId xmlns:p14="http://schemas.microsoft.com/office/powerpoint/2010/main" val="27763465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GB" kern="0" dirty="0"/>
              <a:t>Credit Risk </a:t>
            </a:r>
            <a:r>
              <a:rPr lang="en-GB" kern="0" dirty="0" smtClean="0"/>
              <a:t>Procedure</a:t>
            </a:r>
            <a:endParaRPr lang="en-GB" kern="0" baseline="30000"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54" y="1351472"/>
            <a:ext cx="7601235" cy="550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451795564"/>
              </p:ext>
            </p:extLst>
          </p:nvPr>
        </p:nvGraphicFramePr>
        <p:xfrm>
          <a:off x="8197889" y="3878507"/>
          <a:ext cx="914400" cy="771525"/>
        </p:xfrm>
        <a:graphic>
          <a:graphicData uri="http://schemas.openxmlformats.org/presentationml/2006/ole">
            <mc:AlternateContent xmlns:mc="http://schemas.openxmlformats.org/markup-compatibility/2006">
              <mc:Choice xmlns:v="urn:schemas-microsoft-com:vml" Requires="v">
                <p:oleObj spid="_x0000_s15391"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8197889" y="387850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0758011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GB" kern="0" dirty="0" smtClean="0"/>
              <a:t>Signing Authorities</a:t>
            </a:r>
            <a:endParaRPr lang="en-GB" kern="0" baseline="30000" dirty="0"/>
          </a:p>
        </p:txBody>
      </p:sp>
      <p:sp>
        <p:nvSpPr>
          <p:cNvPr id="6" name="TextBox 5"/>
          <p:cNvSpPr txBox="1"/>
          <p:nvPr/>
        </p:nvSpPr>
        <p:spPr>
          <a:xfrm>
            <a:off x="557213" y="4015740"/>
            <a:ext cx="8046720" cy="646331"/>
          </a:xfrm>
          <a:prstGeom prst="rect">
            <a:avLst/>
          </a:prstGeom>
          <a:noFill/>
        </p:spPr>
        <p:txBody>
          <a:bodyPr wrap="square" rtlCol="0">
            <a:spAutoFit/>
          </a:bodyPr>
          <a:lstStyle/>
          <a:p>
            <a:pPr marL="171450" indent="-171450">
              <a:buFont typeface="Arial" panose="020B0604020202020204" pitchFamily="34" charset="0"/>
              <a:buChar char="•"/>
            </a:pPr>
            <a:endParaRPr lang="es-ES_tradnl" sz="1200" dirty="0" smtClean="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s-ES_tradnl"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s-ES_tradnl" sz="1200" dirty="0">
              <a:latin typeface="Arial" panose="020B0604020202020204" pitchFamily="34" charset="0"/>
              <a:cs typeface="Arial" panose="020B0604020202020204" pitchFamily="34" charset="0"/>
            </a:endParaRPr>
          </a:p>
        </p:txBody>
      </p:sp>
      <p:sp>
        <p:nvSpPr>
          <p:cNvPr id="7" name="TextBox 6"/>
          <p:cNvSpPr txBox="1"/>
          <p:nvPr/>
        </p:nvSpPr>
        <p:spPr>
          <a:xfrm>
            <a:off x="617220" y="4724400"/>
            <a:ext cx="7414260" cy="1600438"/>
          </a:xfrm>
          <a:prstGeom prst="rect">
            <a:avLst/>
          </a:prstGeom>
          <a:noFill/>
        </p:spPr>
        <p:txBody>
          <a:bodyPr wrap="square" rtlCol="0">
            <a:spAutoFit/>
          </a:bodyPr>
          <a:lstStyle/>
          <a:p>
            <a:pPr marL="342900" indent="-342900">
              <a:buFont typeface="Arial" panose="020B0604020202020204" pitchFamily="34" charset="0"/>
              <a:buChar char="•"/>
            </a:pPr>
            <a:r>
              <a:rPr lang="en-US" sz="1400" dirty="0" smtClean="0">
                <a:latin typeface="Arial" panose="020B0604020202020204" pitchFamily="34" charset="0"/>
                <a:cs typeface="Arial" panose="020B0604020202020204" pitchFamily="34" charset="0"/>
              </a:rPr>
              <a:t>As of February 2016, signing authorities for credit proposals are guided by the Total Credit amount instead of the individual credit as previously. As a result, senior credit analysts’ signing authority has been diminished.</a:t>
            </a:r>
          </a:p>
          <a:p>
            <a:r>
              <a:rPr lang="en-US" sz="1400" dirty="0" smtClean="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1400" dirty="0" smtClean="0">
                <a:latin typeface="Arial" panose="020B0604020202020204" pitchFamily="34" charset="0"/>
                <a:cs typeface="Arial" panose="020B0604020202020204" pitchFamily="34" charset="0"/>
              </a:rPr>
              <a:t>Request to modify the signing authority of the credit risks’ senior analysts from credit amount $1MM to total credits of $5MM.</a:t>
            </a:r>
          </a:p>
          <a:p>
            <a:pPr marL="342900" indent="-3429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468" y="1546543"/>
            <a:ext cx="44037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956560" y="2987040"/>
            <a:ext cx="5413693" cy="338554"/>
          </a:xfrm>
          <a:prstGeom prst="rect">
            <a:avLst/>
          </a:prstGeom>
          <a:noFill/>
        </p:spPr>
        <p:txBody>
          <a:bodyPr wrap="square" rtlCol="0">
            <a:spAutoFit/>
          </a:bodyPr>
          <a:lstStyle/>
          <a:p>
            <a:r>
              <a:rPr lang="es-ES_tradnl" sz="1600" b="1" i="1" dirty="0" err="1" smtClean="0">
                <a:solidFill>
                  <a:schemeClr val="bg1">
                    <a:lumMod val="50000"/>
                  </a:schemeClr>
                </a:solidFill>
                <a:latin typeface="Arial" panose="020B0604020202020204" pitchFamily="34" charset="0"/>
                <a:cs typeface="Arial" panose="020B0604020202020204" pitchFamily="34" charset="0"/>
              </a:rPr>
              <a:t>Signing</a:t>
            </a:r>
            <a:r>
              <a:rPr lang="es-ES_tradnl" sz="1600" b="1" i="1" dirty="0" smtClean="0">
                <a:solidFill>
                  <a:schemeClr val="bg1">
                    <a:lumMod val="50000"/>
                  </a:schemeClr>
                </a:solidFill>
                <a:latin typeface="Arial" panose="020B0604020202020204" pitchFamily="34" charset="0"/>
                <a:cs typeface="Arial" panose="020B0604020202020204" pitchFamily="34" charset="0"/>
              </a:rPr>
              <a:t> </a:t>
            </a:r>
            <a:r>
              <a:rPr lang="es-ES_tradnl" sz="1600" b="1" i="1" dirty="0" err="1" smtClean="0">
                <a:solidFill>
                  <a:schemeClr val="bg1">
                    <a:lumMod val="50000"/>
                  </a:schemeClr>
                </a:solidFill>
                <a:latin typeface="Arial" panose="020B0604020202020204" pitchFamily="34" charset="0"/>
                <a:cs typeface="Arial" panose="020B0604020202020204" pitchFamily="34" charset="0"/>
              </a:rPr>
              <a:t>authority</a:t>
            </a:r>
            <a:r>
              <a:rPr lang="es-ES_tradnl" sz="1600" b="1" i="1" dirty="0" smtClean="0">
                <a:solidFill>
                  <a:schemeClr val="bg1">
                    <a:lumMod val="50000"/>
                  </a:schemeClr>
                </a:solidFill>
                <a:latin typeface="Arial" panose="020B0604020202020204" pitchFamily="34" charset="0"/>
                <a:cs typeface="Arial" panose="020B0604020202020204" pitchFamily="34" charset="0"/>
              </a:rPr>
              <a:t> </a:t>
            </a:r>
            <a:r>
              <a:rPr lang="es-ES_tradnl" sz="1600" b="1" i="1" dirty="0" err="1" smtClean="0">
                <a:solidFill>
                  <a:schemeClr val="bg1">
                    <a:lumMod val="50000"/>
                  </a:schemeClr>
                </a:solidFill>
                <a:latin typeface="Arial" panose="020B0604020202020204" pitchFamily="34" charset="0"/>
                <a:cs typeface="Arial" panose="020B0604020202020204" pitchFamily="34" charset="0"/>
              </a:rPr>
              <a:t>guideline</a:t>
            </a:r>
            <a:endParaRPr lang="es-ES_tradnl" sz="1600" b="1" i="1" dirty="0">
              <a:solidFill>
                <a:schemeClr val="bg1">
                  <a:lumMod val="50000"/>
                </a:schemeClr>
              </a:solidFill>
              <a:latin typeface="Arial" panose="020B0604020202020204" pitchFamily="34" charset="0"/>
              <a:cs typeface="Arial" panose="020B0604020202020204" pitchFamily="34" charset="0"/>
            </a:endParaRPr>
          </a:p>
        </p:txBody>
      </p:sp>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3397250"/>
            <a:ext cx="6545263"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859280" y="1143000"/>
            <a:ext cx="5646420" cy="338554"/>
          </a:xfrm>
          <a:prstGeom prst="rect">
            <a:avLst/>
          </a:prstGeom>
          <a:noFill/>
        </p:spPr>
        <p:txBody>
          <a:bodyPr wrap="square" rtlCol="0">
            <a:spAutoFit/>
          </a:bodyPr>
          <a:lstStyle/>
          <a:p>
            <a:r>
              <a:rPr lang="es-ES_tradnl" sz="1600" b="1" i="1" dirty="0" err="1" smtClean="0">
                <a:solidFill>
                  <a:schemeClr val="bg1">
                    <a:lumMod val="50000"/>
                  </a:schemeClr>
                </a:solidFill>
                <a:latin typeface="Arial" panose="020B0604020202020204" pitchFamily="34" charset="0"/>
                <a:cs typeface="Arial" panose="020B0604020202020204" pitchFamily="34" charset="0"/>
              </a:rPr>
              <a:t>Signing</a:t>
            </a:r>
            <a:r>
              <a:rPr lang="es-ES_tradnl" sz="1600" b="1" i="1" dirty="0" smtClean="0">
                <a:solidFill>
                  <a:schemeClr val="bg1">
                    <a:lumMod val="50000"/>
                  </a:schemeClr>
                </a:solidFill>
                <a:latin typeface="Arial" panose="020B0604020202020204" pitchFamily="34" charset="0"/>
                <a:cs typeface="Arial" panose="020B0604020202020204" pitchFamily="34" charset="0"/>
              </a:rPr>
              <a:t> </a:t>
            </a:r>
            <a:r>
              <a:rPr lang="es-ES_tradnl" sz="1600" b="1" i="1" dirty="0" err="1" smtClean="0">
                <a:solidFill>
                  <a:schemeClr val="bg1">
                    <a:lumMod val="50000"/>
                  </a:schemeClr>
                </a:solidFill>
                <a:latin typeface="Arial" panose="020B0604020202020204" pitchFamily="34" charset="0"/>
                <a:cs typeface="Arial" panose="020B0604020202020204" pitchFamily="34" charset="0"/>
              </a:rPr>
              <a:t>authority</a:t>
            </a:r>
            <a:r>
              <a:rPr lang="es-ES_tradnl" sz="1600" b="1" i="1" dirty="0" smtClean="0">
                <a:solidFill>
                  <a:schemeClr val="bg1">
                    <a:lumMod val="50000"/>
                  </a:schemeClr>
                </a:solidFill>
                <a:latin typeface="Arial" panose="020B0604020202020204" pitchFamily="34" charset="0"/>
                <a:cs typeface="Arial" panose="020B0604020202020204" pitchFamily="34" charset="0"/>
              </a:rPr>
              <a:t>- Figures </a:t>
            </a:r>
            <a:r>
              <a:rPr lang="es-ES_tradnl" sz="1600" b="1" i="1" dirty="0" err="1" smtClean="0">
                <a:solidFill>
                  <a:schemeClr val="bg1">
                    <a:lumMod val="50000"/>
                  </a:schemeClr>
                </a:solidFill>
                <a:latin typeface="Arial" panose="020B0604020202020204" pitchFamily="34" charset="0"/>
                <a:cs typeface="Arial" panose="020B0604020202020204" pitchFamily="34" charset="0"/>
              </a:rPr>
              <a:t>for</a:t>
            </a:r>
            <a:r>
              <a:rPr lang="es-ES_tradnl" sz="1600" b="1" i="1" dirty="0" smtClean="0">
                <a:solidFill>
                  <a:schemeClr val="bg1">
                    <a:lumMod val="50000"/>
                  </a:schemeClr>
                </a:solidFill>
                <a:latin typeface="Arial" panose="020B0604020202020204" pitchFamily="34" charset="0"/>
                <a:cs typeface="Arial" panose="020B0604020202020204" pitchFamily="34" charset="0"/>
              </a:rPr>
              <a:t> </a:t>
            </a:r>
            <a:r>
              <a:rPr lang="es-ES_tradnl" sz="1600" b="1" i="1" dirty="0" err="1" smtClean="0">
                <a:solidFill>
                  <a:schemeClr val="bg1">
                    <a:lumMod val="50000"/>
                  </a:schemeClr>
                </a:solidFill>
                <a:latin typeface="Arial" panose="020B0604020202020204" pitchFamily="34" charset="0"/>
                <a:cs typeface="Arial" panose="020B0604020202020204" pitchFamily="34" charset="0"/>
              </a:rPr>
              <a:t>the</a:t>
            </a:r>
            <a:r>
              <a:rPr lang="es-ES_tradnl" sz="1600" b="1" i="1" dirty="0" smtClean="0">
                <a:solidFill>
                  <a:schemeClr val="bg1">
                    <a:lumMod val="50000"/>
                  </a:schemeClr>
                </a:solidFill>
                <a:latin typeface="Arial" panose="020B0604020202020204" pitchFamily="34" charset="0"/>
                <a:cs typeface="Arial" panose="020B0604020202020204" pitchFamily="34" charset="0"/>
              </a:rPr>
              <a:t> </a:t>
            </a:r>
            <a:r>
              <a:rPr lang="es-ES_tradnl" sz="1600" b="1" i="1" dirty="0" err="1" smtClean="0">
                <a:solidFill>
                  <a:schemeClr val="bg1">
                    <a:lumMod val="50000"/>
                  </a:schemeClr>
                </a:solidFill>
                <a:latin typeface="Arial" panose="020B0604020202020204" pitchFamily="34" charset="0"/>
                <a:cs typeface="Arial" panose="020B0604020202020204" pitchFamily="34" charset="0"/>
              </a:rPr>
              <a:t>month</a:t>
            </a:r>
            <a:r>
              <a:rPr lang="es-ES_tradnl" sz="1600" b="1" i="1" dirty="0" smtClean="0">
                <a:solidFill>
                  <a:schemeClr val="bg1">
                    <a:lumMod val="50000"/>
                  </a:schemeClr>
                </a:solidFill>
                <a:latin typeface="Arial" panose="020B0604020202020204" pitchFamily="34" charset="0"/>
                <a:cs typeface="Arial" panose="020B0604020202020204" pitchFamily="34" charset="0"/>
              </a:rPr>
              <a:t> of </a:t>
            </a:r>
            <a:r>
              <a:rPr lang="es-ES_tradnl" sz="1600" b="1" i="1" dirty="0" err="1" smtClean="0">
                <a:solidFill>
                  <a:schemeClr val="bg1">
                    <a:lumMod val="50000"/>
                  </a:schemeClr>
                </a:solidFill>
                <a:latin typeface="Arial" panose="020B0604020202020204" pitchFamily="34" charset="0"/>
                <a:cs typeface="Arial" panose="020B0604020202020204" pitchFamily="34" charset="0"/>
              </a:rPr>
              <a:t>May</a:t>
            </a:r>
            <a:r>
              <a:rPr lang="es-ES_tradnl" sz="1600" b="1" i="1" dirty="0" smtClean="0">
                <a:solidFill>
                  <a:schemeClr val="bg1">
                    <a:lumMod val="50000"/>
                  </a:schemeClr>
                </a:solidFill>
                <a:latin typeface="Arial" panose="020B0604020202020204" pitchFamily="34" charset="0"/>
                <a:cs typeface="Arial" panose="020B0604020202020204" pitchFamily="34" charset="0"/>
              </a:rPr>
              <a:t> 2016</a:t>
            </a:r>
            <a:endParaRPr lang="es-ES_tradnl" sz="1600" b="1"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64467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14324" y="940981"/>
            <a:ext cx="8467725" cy="646331"/>
          </a:xfrm>
          <a:prstGeom prst="rect">
            <a:avLst/>
          </a:prstGeom>
        </p:spPr>
        <p:txBody>
          <a:bodyPr wrap="square">
            <a:spAutoFit/>
          </a:bodyPr>
          <a:lstStyle/>
          <a:p>
            <a:r>
              <a:rPr lang="en-US" sz="1800" dirty="0">
                <a:latin typeface="Arial" panose="020B0604020202020204" pitchFamily="34" charset="0"/>
                <a:cs typeface="Arial" panose="020B0604020202020204" pitchFamily="34" charset="0"/>
              </a:rPr>
              <a:t>Banco Santander International (“BSI”) Operational Risk Event Escalation (</a:t>
            </a:r>
            <a:r>
              <a:rPr lang="en-US" sz="1800" dirty="0" smtClean="0">
                <a:latin typeface="Arial" panose="020B0604020202020204" pitchFamily="34" charset="0"/>
                <a:cs typeface="Arial" panose="020B0604020202020204" pitchFamily="34" charset="0"/>
              </a:rPr>
              <a:t>OREE) </a:t>
            </a:r>
            <a:r>
              <a:rPr lang="en-US" sz="1800" dirty="0">
                <a:latin typeface="Arial" panose="020B0604020202020204" pitchFamily="34" charset="0"/>
                <a:cs typeface="Arial" panose="020B0604020202020204" pitchFamily="34" charset="0"/>
              </a:rPr>
              <a:t>Procedure provides the steps to ensure</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sp>
        <p:nvSpPr>
          <p:cNvPr id="32" name="Rectangle 31"/>
          <p:cNvSpPr/>
          <p:nvPr/>
        </p:nvSpPr>
        <p:spPr>
          <a:xfrm>
            <a:off x="390524" y="1730962"/>
            <a:ext cx="4572000" cy="3247043"/>
          </a:xfrm>
          <a:prstGeom prst="rect">
            <a:avLst/>
          </a:prstGeom>
        </p:spPr>
        <p:txBody>
          <a:bodyPr>
            <a:spAutoFit/>
          </a:bodyPr>
          <a:lstStyle/>
          <a:p>
            <a:pPr marL="285750" lvl="0" indent="-285750">
              <a:spcAft>
                <a:spcPts val="1000"/>
              </a:spcAft>
              <a:buFont typeface="Arial" panose="020B0604020202020204" pitchFamily="34" charset="0"/>
              <a:buChar char="•"/>
            </a:pPr>
            <a:r>
              <a:rPr lang="en-US" sz="1800" dirty="0" smtClean="0">
                <a:latin typeface="Arial" panose="020B0604020202020204" pitchFamily="34" charset="0"/>
                <a:cs typeface="Arial" panose="020B0604020202020204" pitchFamily="34" charset="0"/>
              </a:rPr>
              <a:t>Effective </a:t>
            </a:r>
            <a:r>
              <a:rPr lang="en-US" sz="1800" dirty="0">
                <a:latin typeface="Arial" panose="020B0604020202020204" pitchFamily="34" charset="0"/>
                <a:cs typeface="Arial" panose="020B0604020202020204" pitchFamily="34" charset="0"/>
              </a:rPr>
              <a:t>operational risk event escalation and monitoring.  This is critical to proper mitigation and resolution of material and significant events.</a:t>
            </a:r>
          </a:p>
          <a:p>
            <a:pPr marL="285750" lvl="0" indent="-285750">
              <a:spcAft>
                <a:spcPts val="1000"/>
              </a:spcAft>
              <a:buFont typeface="Arial" panose="020B0604020202020204" pitchFamily="34" charset="0"/>
              <a:buChar char="•"/>
            </a:pPr>
            <a:r>
              <a:rPr lang="en-US" sz="1800" dirty="0">
                <a:latin typeface="Arial" panose="020B0604020202020204" pitchFamily="34" charset="0"/>
                <a:cs typeface="Arial" panose="020B0604020202020204" pitchFamily="34" charset="0"/>
              </a:rPr>
              <a:t>Comprehensive entity wide approach.</a:t>
            </a:r>
          </a:p>
          <a:p>
            <a:pPr marL="285750" lvl="0" indent="-285750">
              <a:spcAft>
                <a:spcPts val="1000"/>
              </a:spcAft>
              <a:buFont typeface="Arial" panose="020B0604020202020204" pitchFamily="34" charset="0"/>
              <a:buChar char="•"/>
            </a:pPr>
            <a:r>
              <a:rPr lang="en-US" sz="1800" dirty="0">
                <a:latin typeface="Arial" panose="020B0604020202020204" pitchFamily="34" charset="0"/>
                <a:cs typeface="Arial" panose="020B0604020202020204" pitchFamily="34" charset="0"/>
              </a:rPr>
              <a:t>Constant approach regardless of impact that leads to defensible decisions.</a:t>
            </a:r>
          </a:p>
          <a:p>
            <a:pPr marL="285750" lvl="0" indent="-285750">
              <a:spcAft>
                <a:spcPts val="1000"/>
              </a:spcAft>
              <a:buFont typeface="Arial" panose="020B0604020202020204" pitchFamily="34" charset="0"/>
              <a:buChar char="•"/>
            </a:pPr>
            <a:r>
              <a:rPr lang="en-US" sz="1800" dirty="0">
                <a:latin typeface="Arial" panose="020B0604020202020204" pitchFamily="34" charset="0"/>
                <a:cs typeface="Arial" panose="020B0604020202020204" pitchFamily="34" charset="0"/>
              </a:rPr>
              <a:t>Clear communication, escalation, and accountability</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sp>
        <p:nvSpPr>
          <p:cNvPr id="27" name="Rectangle 26"/>
          <p:cNvSpPr/>
          <p:nvPr/>
        </p:nvSpPr>
        <p:spPr>
          <a:xfrm>
            <a:off x="5162550" y="1730962"/>
            <a:ext cx="3762375" cy="432693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spcAft>
                <a:spcPts val="600"/>
              </a:spcAft>
            </a:pPr>
            <a:r>
              <a:rPr lang="en-US" sz="1800" dirty="0">
                <a:solidFill>
                  <a:schemeClr val="tx1"/>
                </a:solidFill>
                <a:latin typeface="Arial" panose="020B0604020202020204" pitchFamily="34" charset="0"/>
                <a:cs typeface="Arial" panose="020B0604020202020204" pitchFamily="34" charset="0"/>
              </a:rPr>
              <a:t>Key Concepts:</a:t>
            </a:r>
          </a:p>
          <a:p>
            <a:pPr lvl="0">
              <a:spcAft>
                <a:spcPts val="600"/>
              </a:spcAft>
            </a:pPr>
            <a:endParaRPr lang="en-US" sz="1800" dirty="0">
              <a:solidFill>
                <a:schemeClr val="tx1"/>
              </a:solidFill>
              <a:latin typeface="Arial" panose="020B0604020202020204" pitchFamily="34" charset="0"/>
              <a:cs typeface="Arial" panose="020B0604020202020204" pitchFamily="34" charset="0"/>
            </a:endParaRPr>
          </a:p>
          <a:p>
            <a:pPr marL="342900" lvl="0" indent="-342900">
              <a:spcAft>
                <a:spcPts val="600"/>
              </a:spcAft>
              <a:buAutoNum type="arabicPeriod"/>
            </a:pPr>
            <a:r>
              <a:rPr lang="en-US" sz="1800" dirty="0">
                <a:solidFill>
                  <a:schemeClr val="tx1"/>
                </a:solidFill>
                <a:latin typeface="Arial" panose="020B0604020202020204" pitchFamily="34" charset="0"/>
                <a:cs typeface="Arial" panose="020B0604020202020204" pitchFamily="34" charset="0"/>
              </a:rPr>
              <a:t>All OREs with impact are entered into the database.</a:t>
            </a:r>
          </a:p>
          <a:p>
            <a:pPr marL="342900" lvl="0" indent="-342900">
              <a:spcAft>
                <a:spcPts val="600"/>
              </a:spcAft>
              <a:buAutoNum type="arabicPeriod"/>
            </a:pPr>
            <a:r>
              <a:rPr lang="en-US" sz="1800" dirty="0">
                <a:solidFill>
                  <a:schemeClr val="tx1"/>
                </a:solidFill>
                <a:latin typeface="Arial" panose="020B0604020202020204" pitchFamily="34" charset="0"/>
                <a:cs typeface="Arial" panose="020B0604020202020204" pitchFamily="34" charset="0"/>
              </a:rPr>
              <a:t>Department </a:t>
            </a:r>
            <a:r>
              <a:rPr lang="en-US" sz="1800" dirty="0" smtClean="0">
                <a:solidFill>
                  <a:schemeClr val="tx1"/>
                </a:solidFill>
                <a:latin typeface="Arial" panose="020B0604020202020204" pitchFamily="34" charset="0"/>
                <a:cs typeface="Arial" panose="020B0604020202020204" pitchFamily="34" charset="0"/>
              </a:rPr>
              <a:t>Managers approve data “completeness” monthly.</a:t>
            </a:r>
            <a:endParaRPr lang="en-US" sz="1800" dirty="0">
              <a:solidFill>
                <a:schemeClr val="tx1"/>
              </a:solidFill>
              <a:latin typeface="Arial" panose="020B0604020202020204" pitchFamily="34" charset="0"/>
              <a:cs typeface="Arial" panose="020B0604020202020204" pitchFamily="34" charset="0"/>
            </a:endParaRPr>
          </a:p>
          <a:p>
            <a:pPr marL="342900" lvl="0" indent="-342900">
              <a:spcAft>
                <a:spcPts val="600"/>
              </a:spcAft>
              <a:buAutoNum type="arabicPeriod"/>
            </a:pPr>
            <a:r>
              <a:rPr lang="en-US" sz="1800" dirty="0">
                <a:solidFill>
                  <a:schemeClr val="tx1"/>
                </a:solidFill>
                <a:latin typeface="Arial" panose="020B0604020202020204" pitchFamily="34" charset="0"/>
                <a:cs typeface="Arial" panose="020B0604020202020204" pitchFamily="34" charset="0"/>
              </a:rPr>
              <a:t>ORE Investigations.</a:t>
            </a:r>
          </a:p>
          <a:p>
            <a:pPr marL="342900" lvl="0" indent="-342900">
              <a:spcAft>
                <a:spcPts val="600"/>
              </a:spcAft>
              <a:buAutoNum type="arabicPeriod"/>
            </a:pPr>
            <a:r>
              <a:rPr lang="en-US" sz="1800" dirty="0">
                <a:solidFill>
                  <a:schemeClr val="tx1"/>
                </a:solidFill>
                <a:latin typeface="Arial" panose="020B0604020202020204" pitchFamily="34" charset="0"/>
                <a:cs typeface="Arial" panose="020B0604020202020204" pitchFamily="34" charset="0"/>
              </a:rPr>
              <a:t>Control effectiveness measures.</a:t>
            </a:r>
          </a:p>
          <a:p>
            <a:pPr marL="342900" lvl="0" indent="-342900">
              <a:spcAft>
                <a:spcPts val="600"/>
              </a:spcAft>
              <a:buAutoNum type="arabicPeriod"/>
            </a:pPr>
            <a:r>
              <a:rPr lang="en-US" sz="1800" dirty="0">
                <a:solidFill>
                  <a:schemeClr val="tx1"/>
                </a:solidFill>
                <a:latin typeface="Arial" panose="020B0604020202020204" pitchFamily="34" charset="0"/>
                <a:cs typeface="Arial" panose="020B0604020202020204" pitchFamily="34" charset="0"/>
              </a:rPr>
              <a:t>Remediation plans require committee approval based on impacts.</a:t>
            </a:r>
          </a:p>
          <a:p>
            <a:pPr marL="342900" lvl="0" indent="-342900">
              <a:spcAft>
                <a:spcPts val="600"/>
              </a:spcAft>
              <a:buAutoNum type="arabicPeriod"/>
            </a:pPr>
            <a:r>
              <a:rPr lang="en-US" sz="1800" dirty="0">
                <a:solidFill>
                  <a:schemeClr val="tx1"/>
                </a:solidFill>
                <a:latin typeface="Arial" panose="020B0604020202020204" pitchFamily="34" charset="0"/>
                <a:cs typeface="Arial" panose="020B0604020202020204" pitchFamily="34" charset="0"/>
              </a:rPr>
              <a:t>Control testing is required to close an ORE.</a:t>
            </a:r>
          </a:p>
        </p:txBody>
      </p:sp>
      <p:sp>
        <p:nvSpPr>
          <p:cNvPr id="2" name="Content Placeholder 1"/>
          <p:cNvSpPr>
            <a:spLocks noGrp="1"/>
          </p:cNvSpPr>
          <p:nvPr>
            <p:ph sz="quarter" idx="11"/>
          </p:nvPr>
        </p:nvSpPr>
        <p:spPr/>
        <p:txBody>
          <a:bodyPr/>
          <a:lstStyle/>
          <a:p>
            <a:r>
              <a:rPr lang="en-US" dirty="0"/>
              <a:t>Operational Risk Event Escalation (OREE) </a:t>
            </a:r>
            <a:r>
              <a:rPr lang="en-US" dirty="0" smtClean="0"/>
              <a:t>Procedure</a:t>
            </a:r>
            <a:endParaRPr lang="en-US" dirty="0"/>
          </a:p>
        </p:txBody>
      </p:sp>
    </p:spTree>
    <p:extLst>
      <p:ext uri="{BB962C8B-B14F-4D97-AF65-F5344CB8AC3E}">
        <p14:creationId xmlns:p14="http://schemas.microsoft.com/office/powerpoint/2010/main" val="16145494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533399" y="962614"/>
            <a:ext cx="8124825" cy="5639135"/>
            <a:chOff x="454375" y="914400"/>
            <a:chExt cx="7884244" cy="5930759"/>
          </a:xfrm>
        </p:grpSpPr>
        <p:grpSp>
          <p:nvGrpSpPr>
            <p:cNvPr id="3" name="Group 2"/>
            <p:cNvGrpSpPr/>
            <p:nvPr/>
          </p:nvGrpSpPr>
          <p:grpSpPr>
            <a:xfrm>
              <a:off x="454375" y="6248400"/>
              <a:ext cx="7884244" cy="596759"/>
              <a:chOff x="589837" y="1071088"/>
              <a:chExt cx="9220185" cy="657954"/>
            </a:xfrm>
          </p:grpSpPr>
          <p:sp>
            <p:nvSpPr>
              <p:cNvPr id="44"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5" name="40 CuadroTexto"/>
              <p:cNvSpPr txBox="1">
                <a:spLocks/>
              </p:cNvSpPr>
              <p:nvPr/>
            </p:nvSpPr>
            <p:spPr>
              <a:xfrm>
                <a:off x="1461058" y="1115940"/>
                <a:ext cx="8348964" cy="537831"/>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Model Risk Management</a:t>
                </a:r>
                <a:endParaRPr lang="en-US" sz="1600" b="1" dirty="0">
                  <a:latin typeface="Arial" panose="020B0604020202020204" pitchFamily="34" charset="0"/>
                  <a:cs typeface="Arial" panose="020B0604020202020204" pitchFamily="34" charset="0"/>
                </a:endParaRPr>
              </a:p>
            </p:txBody>
          </p:sp>
          <p:sp>
            <p:nvSpPr>
              <p:cNvPr id="42"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3" name="39 CuadroTexto"/>
              <p:cNvSpPr txBox="1"/>
              <p:nvPr/>
            </p:nvSpPr>
            <p:spPr>
              <a:xfrm>
                <a:off x="754390" y="1230398"/>
                <a:ext cx="405248" cy="339338"/>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8</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nvGrpSpPr>
            <p:cNvPr id="46" name="Group 45"/>
            <p:cNvGrpSpPr/>
            <p:nvPr/>
          </p:nvGrpSpPr>
          <p:grpSpPr>
            <a:xfrm>
              <a:off x="454375" y="1590321"/>
              <a:ext cx="7884244" cy="618999"/>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Executive Summary, Highlights &amp; Risk Appetite Statement Update</a:t>
                  </a: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1</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53" name="Group 52"/>
            <p:cNvGrpSpPr/>
            <p:nvPr/>
          </p:nvGrpSpPr>
          <p:grpSpPr>
            <a:xfrm>
              <a:off x="454375" y="2285520"/>
              <a:ext cx="7884244" cy="568785"/>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Credit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2</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0" name="Group 59"/>
            <p:cNvGrpSpPr/>
            <p:nvPr/>
          </p:nvGrpSpPr>
          <p:grpSpPr>
            <a:xfrm>
              <a:off x="454375" y="2935935"/>
              <a:ext cx="7884244" cy="568785"/>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Financial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3</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7" name="Group 66"/>
            <p:cNvGrpSpPr/>
            <p:nvPr/>
          </p:nvGrpSpPr>
          <p:grpSpPr>
            <a:xfrm>
              <a:off x="454375" y="3621735"/>
              <a:ext cx="7884244" cy="568785"/>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Fiduciary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4</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74" name="Group 73"/>
            <p:cNvGrpSpPr/>
            <p:nvPr/>
          </p:nvGrpSpPr>
          <p:grpSpPr>
            <a:xfrm>
              <a:off x="454375" y="4266720"/>
              <a:ext cx="7884244" cy="568785"/>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Operational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5</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81" name="Group 80"/>
            <p:cNvGrpSpPr/>
            <p:nvPr/>
          </p:nvGrpSpPr>
          <p:grpSpPr>
            <a:xfrm>
              <a:off x="454375" y="5601752"/>
              <a:ext cx="7884244" cy="568785"/>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Policies and Procedures</a:t>
                  </a:r>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7</a:t>
                  </a:r>
                </a:p>
              </p:txBody>
            </p:sp>
          </p:grpSp>
        </p:grpSp>
        <p:grpSp>
          <p:nvGrpSpPr>
            <p:cNvPr id="88" name="Group 87"/>
            <p:cNvGrpSpPr/>
            <p:nvPr/>
          </p:nvGrpSpPr>
          <p:grpSpPr>
            <a:xfrm>
              <a:off x="454375" y="4952520"/>
              <a:ext cx="7884244" cy="568785"/>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Compliance Risk</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6</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95" name="Group 94"/>
            <p:cNvGrpSpPr/>
            <p:nvPr/>
          </p:nvGrpSpPr>
          <p:grpSpPr>
            <a:xfrm>
              <a:off x="454375" y="914400"/>
              <a:ext cx="7884244" cy="618999"/>
              <a:chOff x="629003" y="4047066"/>
              <a:chExt cx="7854060" cy="518324"/>
            </a:xfrm>
          </p:grpSpPr>
          <p:grpSp>
            <p:nvGrpSpPr>
              <p:cNvPr id="96" name="Group 95"/>
              <p:cNvGrpSpPr/>
              <p:nvPr/>
            </p:nvGrpSpPr>
            <p:grpSpPr>
              <a:xfrm>
                <a:off x="1053953" y="4069189"/>
                <a:ext cx="7429110" cy="474078"/>
                <a:chOff x="1053953" y="3873362"/>
                <a:chExt cx="7429110" cy="474078"/>
              </a:xfrm>
            </p:grpSpPr>
            <p:sp>
              <p:nvSpPr>
                <p:cNvPr id="100"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1"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000" b="1" kern="0" dirty="0">
                    <a:latin typeface="Arial" panose="020B0604020202020204" pitchFamily="34" charset="0"/>
                    <a:cs typeface="Arial" panose="020B0604020202020204" pitchFamily="34" charset="0"/>
                  </a:endParaRPr>
                </a:p>
              </p:txBody>
            </p:sp>
          </p:grpSp>
          <p:grpSp>
            <p:nvGrpSpPr>
              <p:cNvPr id="97" name="37 Grupo"/>
              <p:cNvGrpSpPr/>
              <p:nvPr/>
            </p:nvGrpSpPr>
            <p:grpSpPr>
              <a:xfrm>
                <a:off x="629003" y="4047066"/>
                <a:ext cx="625545" cy="518324"/>
                <a:chOff x="1554076" y="1086644"/>
                <a:chExt cx="792088" cy="792088"/>
              </a:xfrm>
              <a:solidFill>
                <a:schemeClr val="bg1">
                  <a:lumMod val="75000"/>
                </a:schemeClr>
              </a:solidFill>
            </p:grpSpPr>
            <p:sp>
              <p:nvSpPr>
                <p:cNvPr id="98"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9"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spTree>
    <p:extLst>
      <p:ext uri="{BB962C8B-B14F-4D97-AF65-F5344CB8AC3E}">
        <p14:creationId xmlns:p14="http://schemas.microsoft.com/office/powerpoint/2010/main" val="22014059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Model Risk Management Status</a:t>
            </a:r>
            <a:endParaRPr lang="en-US" dirty="0"/>
          </a:p>
        </p:txBody>
      </p:sp>
      <p:sp>
        <p:nvSpPr>
          <p:cNvPr id="3" name="TextBox 2"/>
          <p:cNvSpPr txBox="1"/>
          <p:nvPr/>
        </p:nvSpPr>
        <p:spPr>
          <a:xfrm>
            <a:off x="312895" y="5686320"/>
            <a:ext cx="8332790" cy="800219"/>
          </a:xfrm>
          <a:prstGeom prst="rect">
            <a:avLst/>
          </a:prstGeom>
          <a:noFill/>
        </p:spPr>
        <p:txBody>
          <a:bodyPr wrap="square" rtlCol="0">
            <a:spAutoFit/>
          </a:bodyPr>
          <a:lstStyle/>
          <a:p>
            <a:r>
              <a:rPr lang="en-US" sz="1000" dirty="0" smtClean="0"/>
              <a:t>The four </a:t>
            </a:r>
            <a:r>
              <a:rPr lang="en-US" sz="1000" dirty="0"/>
              <a:t>models that were reclassified as Expert Judgment Models (EJM</a:t>
            </a:r>
            <a:r>
              <a:rPr lang="en-US" sz="1000" dirty="0" smtClean="0"/>
              <a:t>) by MRMG are scheduled for validation 8/31/16:</a:t>
            </a:r>
            <a:endParaRPr lang="en-US" sz="1000" dirty="0"/>
          </a:p>
          <a:p>
            <a:pPr marL="171450" indent="-171450">
              <a:buFont typeface="Arial" panose="020B0604020202020204" pitchFamily="34" charset="0"/>
              <a:buChar char="•"/>
            </a:pPr>
            <a:r>
              <a:rPr lang="en-US" sz="700" dirty="0"/>
              <a:t>552 - BSI Assist </a:t>
            </a:r>
            <a:r>
              <a:rPr lang="en-US" sz="700" dirty="0" err="1"/>
              <a:t>SuperScore</a:t>
            </a:r>
            <a:r>
              <a:rPr lang="en-US" sz="700" dirty="0"/>
              <a:t> - Miami</a:t>
            </a:r>
          </a:p>
          <a:p>
            <a:pPr marL="171450" indent="-171450">
              <a:buFont typeface="Arial" panose="020B0604020202020204" pitchFamily="34" charset="0"/>
              <a:buChar char="•"/>
            </a:pPr>
            <a:r>
              <a:rPr lang="en-US" sz="700" dirty="0"/>
              <a:t>554 - OFAC Verifier – Miami</a:t>
            </a:r>
          </a:p>
          <a:p>
            <a:pPr marL="171450" indent="-171450">
              <a:buFont typeface="Arial" panose="020B0604020202020204" pitchFamily="34" charset="0"/>
              <a:buChar char="•"/>
            </a:pPr>
            <a:r>
              <a:rPr lang="en-US" sz="700" dirty="0"/>
              <a:t>555 - BSI Client Suitability (360 HPB) – Miami</a:t>
            </a:r>
          </a:p>
          <a:p>
            <a:pPr marL="171450" indent="-171450">
              <a:buFont typeface="Arial" panose="020B0604020202020204" pitchFamily="34" charset="0"/>
              <a:buChar char="•"/>
            </a:pPr>
            <a:r>
              <a:rPr lang="en-US" sz="700" dirty="0"/>
              <a:t>655 – ALLL </a:t>
            </a:r>
            <a:r>
              <a:rPr lang="en-US" sz="700" dirty="0" smtClean="0"/>
              <a:t>Miami</a:t>
            </a:r>
          </a:p>
          <a:p>
            <a:r>
              <a:rPr lang="en-US" sz="800" dirty="0" smtClean="0"/>
              <a:t>Model Approval package will be presented in next ERMC.</a:t>
            </a:r>
            <a:endParaRPr lang="en-US" sz="800" dirty="0"/>
          </a:p>
        </p:txBody>
      </p:sp>
      <p:graphicFrame>
        <p:nvGraphicFramePr>
          <p:cNvPr id="4" name="Object 3"/>
          <p:cNvGraphicFramePr>
            <a:graphicFrameLocks noChangeAspect="1"/>
          </p:cNvGraphicFramePr>
          <p:nvPr>
            <p:extLst>
              <p:ext uri="{D42A27DB-BD31-4B8C-83A1-F6EECF244321}">
                <p14:modId xmlns:p14="http://schemas.microsoft.com/office/powerpoint/2010/main" val="737007504"/>
              </p:ext>
            </p:extLst>
          </p:nvPr>
        </p:nvGraphicFramePr>
        <p:xfrm>
          <a:off x="331790" y="965200"/>
          <a:ext cx="8313895" cy="4749800"/>
        </p:xfrm>
        <a:graphic>
          <a:graphicData uri="http://schemas.openxmlformats.org/presentationml/2006/ole">
            <mc:AlternateContent xmlns:mc="http://schemas.openxmlformats.org/markup-compatibility/2006">
              <mc:Choice xmlns:v="urn:schemas-microsoft-com:vml" Requires="v">
                <p:oleObj spid="_x0000_s16406" name="Worksheet" r:id="rId3" imgW="11934743" imgH="6819930" progId="Excel.Sheet.8">
                  <p:embed/>
                </p:oleObj>
              </mc:Choice>
              <mc:Fallback>
                <p:oleObj name="Worksheet" r:id="rId3" imgW="11934743" imgH="6819930" progId="Excel.Sheet.8">
                  <p:embed/>
                  <p:pic>
                    <p:nvPicPr>
                      <p:cNvPr id="0" name=""/>
                      <p:cNvPicPr/>
                      <p:nvPr/>
                    </p:nvPicPr>
                    <p:blipFill>
                      <a:blip r:embed="rId4"/>
                      <a:stretch>
                        <a:fillRect/>
                      </a:stretch>
                    </p:blipFill>
                    <p:spPr>
                      <a:xfrm>
                        <a:off x="331790" y="965200"/>
                        <a:ext cx="8313895" cy="4749800"/>
                      </a:xfrm>
                      <a:prstGeom prst="rect">
                        <a:avLst/>
                      </a:prstGeom>
                    </p:spPr>
                  </p:pic>
                </p:oleObj>
              </mc:Fallback>
            </mc:AlternateContent>
          </a:graphicData>
        </a:graphic>
      </p:graphicFrame>
    </p:spTree>
    <p:extLst>
      <p:ext uri="{BB962C8B-B14F-4D97-AF65-F5344CB8AC3E}">
        <p14:creationId xmlns:p14="http://schemas.microsoft.com/office/powerpoint/2010/main" val="1295456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457199" y="975820"/>
            <a:ext cx="8277225" cy="5586476"/>
            <a:chOff x="501671" y="884232"/>
            <a:chExt cx="7884244" cy="5897568"/>
          </a:xfrm>
        </p:grpSpPr>
        <p:grpSp>
          <p:nvGrpSpPr>
            <p:cNvPr id="3" name="Group 2"/>
            <p:cNvGrpSpPr/>
            <p:nvPr/>
          </p:nvGrpSpPr>
          <p:grpSpPr>
            <a:xfrm>
              <a:off x="501671" y="1545067"/>
              <a:ext cx="7884244" cy="596759"/>
              <a:chOff x="589837" y="1071088"/>
              <a:chExt cx="9220185" cy="657954"/>
            </a:xfrm>
          </p:grpSpPr>
          <p:sp>
            <p:nvSpPr>
              <p:cNvPr id="44"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5" name="40 CuadroTexto"/>
              <p:cNvSpPr txBox="1">
                <a:spLocks/>
              </p:cNvSpPr>
              <p:nvPr/>
            </p:nvSpPr>
            <p:spPr>
              <a:xfrm>
                <a:off x="1461058" y="1115940"/>
                <a:ext cx="8348964" cy="537831"/>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Executive Summary and Risk Appetite Statement Update</a:t>
                </a:r>
                <a:endParaRPr lang="en-US" sz="1600" b="1" dirty="0">
                  <a:latin typeface="Arial" panose="020B0604020202020204" pitchFamily="34" charset="0"/>
                  <a:cs typeface="Arial" panose="020B0604020202020204" pitchFamily="34" charset="0"/>
                </a:endParaRPr>
              </a:p>
            </p:txBody>
          </p:sp>
          <p:sp>
            <p:nvSpPr>
              <p:cNvPr id="42"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3" name="39 CuadroTexto"/>
              <p:cNvSpPr txBox="1"/>
              <p:nvPr/>
            </p:nvSpPr>
            <p:spPr>
              <a:xfrm>
                <a:off x="754390" y="1230398"/>
                <a:ext cx="405248" cy="339338"/>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1</a:t>
                </a:r>
              </a:p>
            </p:txBody>
          </p:sp>
        </p:grpSp>
        <p:grpSp>
          <p:nvGrpSpPr>
            <p:cNvPr id="46" name="Group 45"/>
            <p:cNvGrpSpPr/>
            <p:nvPr/>
          </p:nvGrpSpPr>
          <p:grpSpPr>
            <a:xfrm>
              <a:off x="501671" y="2205778"/>
              <a:ext cx="7884244" cy="618999"/>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Credit Risk</a:t>
                  </a:r>
                  <a:endParaRPr lang="en-US" sz="1000" b="1" kern="0" dirty="0">
                    <a:latin typeface="Arial" panose="020B0604020202020204" pitchFamily="34" charset="0"/>
                    <a:cs typeface="Arial" panose="020B0604020202020204" pitchFamily="34" charset="0"/>
                  </a:endParaRP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2</a:t>
                  </a:r>
                </a:p>
              </p:txBody>
            </p:sp>
          </p:grpSp>
        </p:grpSp>
        <p:grpSp>
          <p:nvGrpSpPr>
            <p:cNvPr id="53" name="Group 52"/>
            <p:cNvGrpSpPr/>
            <p:nvPr/>
          </p:nvGrpSpPr>
          <p:grpSpPr>
            <a:xfrm>
              <a:off x="501671" y="2911758"/>
              <a:ext cx="7884244" cy="568785"/>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Financial 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3</a:t>
                  </a:r>
                </a:p>
              </p:txBody>
            </p:sp>
          </p:grpSp>
        </p:grpSp>
        <p:grpSp>
          <p:nvGrpSpPr>
            <p:cNvPr id="60" name="Group 59"/>
            <p:cNvGrpSpPr/>
            <p:nvPr/>
          </p:nvGrpSpPr>
          <p:grpSpPr>
            <a:xfrm>
              <a:off x="501671" y="3580879"/>
              <a:ext cx="7884244" cy="568785"/>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Fiduciary 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4</a:t>
                  </a:r>
                </a:p>
              </p:txBody>
            </p:sp>
          </p:grpSp>
        </p:grpSp>
        <p:grpSp>
          <p:nvGrpSpPr>
            <p:cNvPr id="67" name="Group 66"/>
            <p:cNvGrpSpPr/>
            <p:nvPr/>
          </p:nvGrpSpPr>
          <p:grpSpPr>
            <a:xfrm>
              <a:off x="501671" y="4244361"/>
              <a:ext cx="7884244" cy="568785"/>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Operational 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5</a:t>
                  </a:r>
                </a:p>
              </p:txBody>
            </p:sp>
          </p:grpSp>
        </p:grpSp>
        <p:grpSp>
          <p:nvGrpSpPr>
            <p:cNvPr id="74" name="Group 73"/>
            <p:cNvGrpSpPr/>
            <p:nvPr/>
          </p:nvGrpSpPr>
          <p:grpSpPr>
            <a:xfrm>
              <a:off x="501671" y="4896081"/>
              <a:ext cx="7884244" cy="568785"/>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Compliance 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6</a:t>
                  </a:r>
                </a:p>
              </p:txBody>
            </p:sp>
          </p:grpSp>
        </p:grpSp>
        <p:grpSp>
          <p:nvGrpSpPr>
            <p:cNvPr id="81" name="Group 80"/>
            <p:cNvGrpSpPr/>
            <p:nvPr/>
          </p:nvGrpSpPr>
          <p:grpSpPr>
            <a:xfrm>
              <a:off x="501671" y="5566232"/>
              <a:ext cx="7884244" cy="568785"/>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Policies and Procedures</a:t>
                  </a:r>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7</a:t>
                  </a:r>
                </a:p>
              </p:txBody>
            </p:sp>
          </p:grpSp>
        </p:grpSp>
        <p:grpSp>
          <p:nvGrpSpPr>
            <p:cNvPr id="88" name="Group 87"/>
            <p:cNvGrpSpPr/>
            <p:nvPr/>
          </p:nvGrpSpPr>
          <p:grpSpPr>
            <a:xfrm>
              <a:off x="501671" y="6213015"/>
              <a:ext cx="7884244" cy="568785"/>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Model Risk Management</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8</a:t>
                  </a:r>
                </a:p>
              </p:txBody>
            </p:sp>
          </p:grpSp>
        </p:grpSp>
        <p:grpSp>
          <p:nvGrpSpPr>
            <p:cNvPr id="100" name="Group 99"/>
            <p:cNvGrpSpPr/>
            <p:nvPr/>
          </p:nvGrpSpPr>
          <p:grpSpPr>
            <a:xfrm>
              <a:off x="501671" y="884232"/>
              <a:ext cx="7884244" cy="622745"/>
              <a:chOff x="629003" y="4021806"/>
              <a:chExt cx="7854060" cy="521461"/>
            </a:xfrm>
          </p:grpSpPr>
          <p:grpSp>
            <p:nvGrpSpPr>
              <p:cNvPr id="101" name="Group 100"/>
              <p:cNvGrpSpPr/>
              <p:nvPr/>
            </p:nvGrpSpPr>
            <p:grpSpPr>
              <a:xfrm>
                <a:off x="1053953" y="4054153"/>
                <a:ext cx="7429110" cy="489114"/>
                <a:chOff x="1053953" y="3858326"/>
                <a:chExt cx="7429110" cy="489114"/>
              </a:xfrm>
            </p:grpSpPr>
            <p:sp>
              <p:nvSpPr>
                <p:cNvPr id="10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6" name="40 CuadroTexto"/>
                <p:cNvSpPr txBox="1">
                  <a:spLocks/>
                </p:cNvSpPr>
                <p:nvPr/>
              </p:nvSpPr>
              <p:spPr>
                <a:xfrm>
                  <a:off x="1371138" y="385832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000" b="1" kern="0" dirty="0">
                    <a:latin typeface="Arial" panose="020B0604020202020204" pitchFamily="34" charset="0"/>
                    <a:cs typeface="Arial" panose="020B0604020202020204" pitchFamily="34" charset="0"/>
                  </a:endParaRPr>
                </a:p>
              </p:txBody>
            </p:sp>
          </p:grpSp>
          <p:grpSp>
            <p:nvGrpSpPr>
              <p:cNvPr id="102" name="37 Grupo"/>
              <p:cNvGrpSpPr/>
              <p:nvPr/>
            </p:nvGrpSpPr>
            <p:grpSpPr>
              <a:xfrm>
                <a:off x="629003" y="4021806"/>
                <a:ext cx="625545" cy="518324"/>
                <a:chOff x="1554076" y="1048043"/>
                <a:chExt cx="792088" cy="792088"/>
              </a:xfrm>
              <a:solidFill>
                <a:schemeClr val="bg1">
                  <a:lumMod val="75000"/>
                </a:schemeClr>
              </a:solidFill>
            </p:grpSpPr>
            <p:sp>
              <p:nvSpPr>
                <p:cNvPr id="103" name="38 Elipse"/>
                <p:cNvSpPr/>
                <p:nvPr/>
              </p:nvSpPr>
              <p:spPr>
                <a:xfrm>
                  <a:off x="1554076" y="1048043"/>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4"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spTree>
    <p:extLst>
      <p:ext uri="{BB962C8B-B14F-4D97-AF65-F5344CB8AC3E}">
        <p14:creationId xmlns:p14="http://schemas.microsoft.com/office/powerpoint/2010/main" val="37380820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Agenda</a:t>
            </a:r>
            <a:endParaRPr lang="en-US" dirty="0"/>
          </a:p>
        </p:txBody>
      </p:sp>
      <p:grpSp>
        <p:nvGrpSpPr>
          <p:cNvPr id="2" name="Group 1"/>
          <p:cNvGrpSpPr/>
          <p:nvPr/>
        </p:nvGrpSpPr>
        <p:grpSpPr>
          <a:xfrm>
            <a:off x="533399" y="962614"/>
            <a:ext cx="8124825" cy="5639135"/>
            <a:chOff x="454375" y="914400"/>
            <a:chExt cx="7884244" cy="5930759"/>
          </a:xfrm>
        </p:grpSpPr>
        <p:grpSp>
          <p:nvGrpSpPr>
            <p:cNvPr id="3" name="Group 2"/>
            <p:cNvGrpSpPr/>
            <p:nvPr/>
          </p:nvGrpSpPr>
          <p:grpSpPr>
            <a:xfrm>
              <a:off x="454375" y="6248400"/>
              <a:ext cx="7884244" cy="596759"/>
              <a:chOff x="589837" y="1071088"/>
              <a:chExt cx="9220185" cy="657954"/>
            </a:xfrm>
          </p:grpSpPr>
          <p:sp>
            <p:nvSpPr>
              <p:cNvPr id="44" name="35 Rectángulo redondeado"/>
              <p:cNvSpPr/>
              <p:nvPr/>
            </p:nvSpPr>
            <p:spPr>
              <a:xfrm>
                <a:off x="1088702" y="1099171"/>
                <a:ext cx="8413027" cy="601789"/>
              </a:xfrm>
              <a:prstGeom prst="round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5" name="40 CuadroTexto"/>
              <p:cNvSpPr txBox="1">
                <a:spLocks/>
              </p:cNvSpPr>
              <p:nvPr/>
            </p:nvSpPr>
            <p:spPr>
              <a:xfrm>
                <a:off x="1461058" y="1115940"/>
                <a:ext cx="8348964" cy="537831"/>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Audit Updates</a:t>
                </a:r>
                <a:endParaRPr lang="en-US" sz="1600" b="1" dirty="0">
                  <a:latin typeface="Arial" panose="020B0604020202020204" pitchFamily="34" charset="0"/>
                  <a:cs typeface="Arial" panose="020B0604020202020204" pitchFamily="34" charset="0"/>
                </a:endParaRPr>
              </a:p>
            </p:txBody>
          </p:sp>
          <p:sp>
            <p:nvSpPr>
              <p:cNvPr id="42" name="38 Elipse"/>
              <p:cNvSpPr/>
              <p:nvPr/>
            </p:nvSpPr>
            <p:spPr>
              <a:xfrm>
                <a:off x="589837" y="1071088"/>
                <a:ext cx="734351" cy="657954"/>
              </a:xfrm>
              <a:prstGeom prst="ellipse">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43" name="39 CuadroTexto"/>
              <p:cNvSpPr txBox="1"/>
              <p:nvPr/>
            </p:nvSpPr>
            <p:spPr>
              <a:xfrm>
                <a:off x="754390" y="1230398"/>
                <a:ext cx="405248" cy="339338"/>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8</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nvGrpSpPr>
            <p:cNvPr id="46" name="Group 45"/>
            <p:cNvGrpSpPr/>
            <p:nvPr/>
          </p:nvGrpSpPr>
          <p:grpSpPr>
            <a:xfrm>
              <a:off x="454375" y="1590321"/>
              <a:ext cx="7884244" cy="618999"/>
              <a:chOff x="629003" y="4047066"/>
              <a:chExt cx="7854060" cy="518324"/>
            </a:xfrm>
          </p:grpSpPr>
          <p:grpSp>
            <p:nvGrpSpPr>
              <p:cNvPr id="47" name="Group 46"/>
              <p:cNvGrpSpPr/>
              <p:nvPr/>
            </p:nvGrpSpPr>
            <p:grpSpPr>
              <a:xfrm>
                <a:off x="1053953" y="4069189"/>
                <a:ext cx="7429110" cy="474078"/>
                <a:chOff x="1053953" y="3873362"/>
                <a:chExt cx="7429110" cy="474078"/>
              </a:xfrm>
            </p:grpSpPr>
            <p:sp>
              <p:nvSpPr>
                <p:cNvPr id="51"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2" name="40 CuadroTexto"/>
                <p:cNvSpPr txBox="1">
                  <a:spLocks/>
                </p:cNvSpPr>
                <p:nvPr/>
              </p:nvSpPr>
              <p:spPr>
                <a:xfrm>
                  <a:off x="1371138" y="3883586"/>
                  <a:ext cx="7111925" cy="423693"/>
                </a:xfrm>
                <a:prstGeom prst="rect">
                  <a:avLst/>
                </a:prstGeom>
                <a:noFill/>
              </p:spPr>
              <p:txBody>
                <a:bodyPr wrap="square" rtlCol="0" anchor="ctr">
                  <a:noAutofit/>
                </a:bodyPr>
                <a:lstStyle/>
                <a:p>
                  <a:r>
                    <a:rPr lang="en-US" sz="1600" b="1" dirty="0">
                      <a:latin typeface="Arial" panose="020B0604020202020204" pitchFamily="34" charset="0"/>
                      <a:cs typeface="Arial" panose="020B0604020202020204" pitchFamily="34" charset="0"/>
                    </a:rPr>
                    <a:t>Executive Summary, Highlights &amp; Risk Appetite Statement Update</a:t>
                  </a:r>
                </a:p>
              </p:txBody>
            </p:sp>
          </p:grpSp>
          <p:grpSp>
            <p:nvGrpSpPr>
              <p:cNvPr id="48" name="37 Grupo"/>
              <p:cNvGrpSpPr/>
              <p:nvPr/>
            </p:nvGrpSpPr>
            <p:grpSpPr>
              <a:xfrm>
                <a:off x="629003" y="4047066"/>
                <a:ext cx="625545" cy="518324"/>
                <a:chOff x="1554076" y="1086644"/>
                <a:chExt cx="792088" cy="792088"/>
              </a:xfrm>
              <a:solidFill>
                <a:schemeClr val="bg1">
                  <a:lumMod val="75000"/>
                </a:schemeClr>
              </a:solidFill>
            </p:grpSpPr>
            <p:sp>
              <p:nvSpPr>
                <p:cNvPr id="49"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0"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1</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53" name="Group 52"/>
            <p:cNvGrpSpPr/>
            <p:nvPr/>
          </p:nvGrpSpPr>
          <p:grpSpPr>
            <a:xfrm>
              <a:off x="454375" y="2285520"/>
              <a:ext cx="7884244" cy="568785"/>
              <a:chOff x="629003" y="4047066"/>
              <a:chExt cx="7854060" cy="518324"/>
            </a:xfrm>
          </p:grpSpPr>
          <p:grpSp>
            <p:nvGrpSpPr>
              <p:cNvPr id="54" name="Group 53"/>
              <p:cNvGrpSpPr/>
              <p:nvPr/>
            </p:nvGrpSpPr>
            <p:grpSpPr>
              <a:xfrm>
                <a:off x="1053953" y="4069189"/>
                <a:ext cx="7429110" cy="474078"/>
                <a:chOff x="1053953" y="3873362"/>
                <a:chExt cx="7429110" cy="474078"/>
              </a:xfrm>
            </p:grpSpPr>
            <p:sp>
              <p:nvSpPr>
                <p:cNvPr id="58"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9"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Credit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55" name="37 Grupo"/>
              <p:cNvGrpSpPr/>
              <p:nvPr/>
            </p:nvGrpSpPr>
            <p:grpSpPr>
              <a:xfrm>
                <a:off x="629003" y="4047066"/>
                <a:ext cx="625545" cy="518324"/>
                <a:chOff x="1554076" y="1086644"/>
                <a:chExt cx="792088" cy="792088"/>
              </a:xfrm>
              <a:solidFill>
                <a:schemeClr val="bg1">
                  <a:lumMod val="75000"/>
                </a:schemeClr>
              </a:solidFill>
            </p:grpSpPr>
            <p:sp>
              <p:nvSpPr>
                <p:cNvPr id="56"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57" name="39 CuadroTexto"/>
                <p:cNvSpPr txBox="1"/>
                <p:nvPr/>
              </p:nvSpPr>
              <p:spPr>
                <a:xfrm>
                  <a:off x="1647965" y="1268383"/>
                  <a:ext cx="608546"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2</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0" name="Group 59"/>
            <p:cNvGrpSpPr/>
            <p:nvPr/>
          </p:nvGrpSpPr>
          <p:grpSpPr>
            <a:xfrm>
              <a:off x="454375" y="2935935"/>
              <a:ext cx="7884244" cy="568785"/>
              <a:chOff x="629003" y="4047066"/>
              <a:chExt cx="7854060" cy="518324"/>
            </a:xfrm>
          </p:grpSpPr>
          <p:grpSp>
            <p:nvGrpSpPr>
              <p:cNvPr id="61" name="Group 60"/>
              <p:cNvGrpSpPr/>
              <p:nvPr/>
            </p:nvGrpSpPr>
            <p:grpSpPr>
              <a:xfrm>
                <a:off x="1053953" y="4069189"/>
                <a:ext cx="7429110" cy="474078"/>
                <a:chOff x="1053953" y="3873362"/>
                <a:chExt cx="7429110" cy="474078"/>
              </a:xfrm>
            </p:grpSpPr>
            <p:sp>
              <p:nvSpPr>
                <p:cNvPr id="65"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6"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Financial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2" name="37 Grupo"/>
              <p:cNvGrpSpPr/>
              <p:nvPr/>
            </p:nvGrpSpPr>
            <p:grpSpPr>
              <a:xfrm>
                <a:off x="629003" y="4047066"/>
                <a:ext cx="625545" cy="518324"/>
                <a:chOff x="1554076" y="1086644"/>
                <a:chExt cx="792088" cy="792088"/>
              </a:xfrm>
              <a:solidFill>
                <a:schemeClr val="bg1">
                  <a:lumMod val="75000"/>
                </a:schemeClr>
              </a:solidFill>
            </p:grpSpPr>
            <p:sp>
              <p:nvSpPr>
                <p:cNvPr id="63"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64"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3</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67" name="Group 66"/>
            <p:cNvGrpSpPr/>
            <p:nvPr/>
          </p:nvGrpSpPr>
          <p:grpSpPr>
            <a:xfrm>
              <a:off x="454375" y="3621735"/>
              <a:ext cx="7884244" cy="568785"/>
              <a:chOff x="629003" y="4047066"/>
              <a:chExt cx="7854060" cy="518324"/>
            </a:xfrm>
          </p:grpSpPr>
          <p:grpSp>
            <p:nvGrpSpPr>
              <p:cNvPr id="68" name="Group 67"/>
              <p:cNvGrpSpPr/>
              <p:nvPr/>
            </p:nvGrpSpPr>
            <p:grpSpPr>
              <a:xfrm>
                <a:off x="1053953" y="4069189"/>
                <a:ext cx="7429110" cy="474078"/>
                <a:chOff x="1053953" y="3873362"/>
                <a:chExt cx="7429110" cy="474078"/>
              </a:xfrm>
            </p:grpSpPr>
            <p:sp>
              <p:nvSpPr>
                <p:cNvPr id="72"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3"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Fiduciary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69" name="37 Grupo"/>
              <p:cNvGrpSpPr/>
              <p:nvPr/>
            </p:nvGrpSpPr>
            <p:grpSpPr>
              <a:xfrm>
                <a:off x="629003" y="4047066"/>
                <a:ext cx="625545" cy="518324"/>
                <a:chOff x="1554076" y="1086644"/>
                <a:chExt cx="792088" cy="792088"/>
              </a:xfrm>
              <a:solidFill>
                <a:schemeClr val="bg1">
                  <a:lumMod val="75000"/>
                </a:schemeClr>
              </a:solidFill>
            </p:grpSpPr>
            <p:sp>
              <p:nvSpPr>
                <p:cNvPr id="70"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1" name="39 CuadroTexto"/>
                <p:cNvSpPr txBox="1"/>
                <p:nvPr/>
              </p:nvSpPr>
              <p:spPr>
                <a:xfrm>
                  <a:off x="1635156" y="1268383"/>
                  <a:ext cx="614598" cy="428609"/>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4</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74" name="Group 73"/>
            <p:cNvGrpSpPr/>
            <p:nvPr/>
          </p:nvGrpSpPr>
          <p:grpSpPr>
            <a:xfrm>
              <a:off x="454375" y="4266720"/>
              <a:ext cx="7884244" cy="568785"/>
              <a:chOff x="629003" y="4047066"/>
              <a:chExt cx="7854060" cy="518324"/>
            </a:xfrm>
          </p:grpSpPr>
          <p:grpSp>
            <p:nvGrpSpPr>
              <p:cNvPr id="75" name="Group 74"/>
              <p:cNvGrpSpPr/>
              <p:nvPr/>
            </p:nvGrpSpPr>
            <p:grpSpPr>
              <a:xfrm>
                <a:off x="1053953" y="4069189"/>
                <a:ext cx="7429110" cy="474078"/>
                <a:chOff x="1053953" y="3873362"/>
                <a:chExt cx="7429110" cy="474078"/>
              </a:xfrm>
            </p:grpSpPr>
            <p:sp>
              <p:nvSpPr>
                <p:cNvPr id="79"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0"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Operational </a:t>
                  </a:r>
                  <a:r>
                    <a:rPr lang="en-US" sz="1600" b="1" dirty="0">
                      <a:latin typeface="Arial" panose="020B0604020202020204" pitchFamily="34" charset="0"/>
                      <a:cs typeface="Arial" panose="020B0604020202020204" pitchFamily="34" charset="0"/>
                    </a:rPr>
                    <a:t>Risk</a:t>
                  </a:r>
                  <a:endParaRPr lang="en-US" sz="1000" b="1" kern="0" dirty="0">
                    <a:latin typeface="Arial" panose="020B0604020202020204" pitchFamily="34" charset="0"/>
                    <a:cs typeface="Arial" panose="020B0604020202020204" pitchFamily="34" charset="0"/>
                  </a:endParaRPr>
                </a:p>
              </p:txBody>
            </p:sp>
          </p:grpSp>
          <p:grpSp>
            <p:nvGrpSpPr>
              <p:cNvPr id="76" name="37 Grupo"/>
              <p:cNvGrpSpPr/>
              <p:nvPr/>
            </p:nvGrpSpPr>
            <p:grpSpPr>
              <a:xfrm>
                <a:off x="629003" y="4047066"/>
                <a:ext cx="625545" cy="518324"/>
                <a:chOff x="1554076" y="1086644"/>
                <a:chExt cx="792088" cy="792088"/>
              </a:xfrm>
              <a:solidFill>
                <a:schemeClr val="bg1">
                  <a:lumMod val="75000"/>
                </a:schemeClr>
              </a:solidFill>
            </p:grpSpPr>
            <p:sp>
              <p:nvSpPr>
                <p:cNvPr id="77"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78"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5</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81" name="Group 80"/>
            <p:cNvGrpSpPr/>
            <p:nvPr/>
          </p:nvGrpSpPr>
          <p:grpSpPr>
            <a:xfrm>
              <a:off x="454375" y="5601752"/>
              <a:ext cx="7884244" cy="568785"/>
              <a:chOff x="629003" y="4047066"/>
              <a:chExt cx="7854060" cy="518324"/>
            </a:xfrm>
          </p:grpSpPr>
          <p:grpSp>
            <p:nvGrpSpPr>
              <p:cNvPr id="82" name="Group 81"/>
              <p:cNvGrpSpPr/>
              <p:nvPr/>
            </p:nvGrpSpPr>
            <p:grpSpPr>
              <a:xfrm>
                <a:off x="1053953" y="4069189"/>
                <a:ext cx="7429110" cy="474078"/>
                <a:chOff x="1053953" y="3873362"/>
                <a:chExt cx="7429110" cy="474078"/>
              </a:xfrm>
            </p:grpSpPr>
            <p:sp>
              <p:nvSpPr>
                <p:cNvPr id="86"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7"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a:latin typeface="Arial" panose="020B0604020202020204" pitchFamily="34" charset="0"/>
                      <a:cs typeface="Arial" panose="020B0604020202020204" pitchFamily="34" charset="0"/>
                    </a:rPr>
                    <a:t>Policies and Procedures</a:t>
                  </a:r>
                  <a:endParaRPr lang="en-US" sz="1000" b="1" kern="0" dirty="0">
                    <a:latin typeface="Arial" panose="020B0604020202020204" pitchFamily="34" charset="0"/>
                    <a:cs typeface="Arial" panose="020B0604020202020204" pitchFamily="34" charset="0"/>
                  </a:endParaRPr>
                </a:p>
              </p:txBody>
            </p:sp>
          </p:grpSp>
          <p:grpSp>
            <p:nvGrpSpPr>
              <p:cNvPr id="83" name="37 Grupo"/>
              <p:cNvGrpSpPr/>
              <p:nvPr/>
            </p:nvGrpSpPr>
            <p:grpSpPr>
              <a:xfrm>
                <a:off x="629003" y="4047066"/>
                <a:ext cx="625545" cy="518324"/>
                <a:chOff x="1554076" y="1086644"/>
                <a:chExt cx="792088" cy="792088"/>
              </a:xfrm>
              <a:solidFill>
                <a:schemeClr val="bg1">
                  <a:lumMod val="75000"/>
                </a:schemeClr>
              </a:solidFill>
            </p:grpSpPr>
            <p:sp>
              <p:nvSpPr>
                <p:cNvPr id="84"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85"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a:latin typeface="Arial" panose="020B0604020202020204" pitchFamily="34" charset="0"/>
                      <a:ea typeface="ＭＳ Ｐゴシック" pitchFamily="1" charset="-128"/>
                      <a:cs typeface="Arial" panose="020B0604020202020204" pitchFamily="34" charset="0"/>
                    </a:rPr>
                    <a:t>7</a:t>
                  </a:r>
                </a:p>
              </p:txBody>
            </p:sp>
          </p:grpSp>
        </p:grpSp>
        <p:grpSp>
          <p:nvGrpSpPr>
            <p:cNvPr id="88" name="Group 87"/>
            <p:cNvGrpSpPr/>
            <p:nvPr/>
          </p:nvGrpSpPr>
          <p:grpSpPr>
            <a:xfrm>
              <a:off x="454375" y="4952520"/>
              <a:ext cx="7884244" cy="568785"/>
              <a:chOff x="629003" y="4047066"/>
              <a:chExt cx="7854060" cy="518324"/>
            </a:xfrm>
          </p:grpSpPr>
          <p:grpSp>
            <p:nvGrpSpPr>
              <p:cNvPr id="89" name="Group 88"/>
              <p:cNvGrpSpPr/>
              <p:nvPr/>
            </p:nvGrpSpPr>
            <p:grpSpPr>
              <a:xfrm>
                <a:off x="1053953" y="4069189"/>
                <a:ext cx="7429110" cy="474078"/>
                <a:chOff x="1053953" y="3873362"/>
                <a:chExt cx="7429110" cy="474078"/>
              </a:xfrm>
            </p:grpSpPr>
            <p:sp>
              <p:nvSpPr>
                <p:cNvPr id="93"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4"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Compliance Risk</a:t>
                  </a:r>
                  <a:endParaRPr lang="en-US" sz="1000" b="1" kern="0" dirty="0">
                    <a:latin typeface="Arial" panose="020B0604020202020204" pitchFamily="34" charset="0"/>
                    <a:cs typeface="Arial" panose="020B0604020202020204" pitchFamily="34" charset="0"/>
                  </a:endParaRPr>
                </a:p>
              </p:txBody>
            </p:sp>
          </p:grpSp>
          <p:grpSp>
            <p:nvGrpSpPr>
              <p:cNvPr id="90" name="37 Grupo"/>
              <p:cNvGrpSpPr/>
              <p:nvPr/>
            </p:nvGrpSpPr>
            <p:grpSpPr>
              <a:xfrm>
                <a:off x="629003" y="4047066"/>
                <a:ext cx="625545" cy="518324"/>
                <a:chOff x="1554076" y="1086644"/>
                <a:chExt cx="792088" cy="792088"/>
              </a:xfrm>
              <a:solidFill>
                <a:schemeClr val="bg1">
                  <a:lumMod val="75000"/>
                </a:schemeClr>
              </a:solidFill>
            </p:grpSpPr>
            <p:sp>
              <p:nvSpPr>
                <p:cNvPr id="91"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2" name="39 CuadroTexto"/>
                <p:cNvSpPr txBox="1"/>
                <p:nvPr/>
              </p:nvSpPr>
              <p:spPr>
                <a:xfrm>
                  <a:off x="1635155" y="1266612"/>
                  <a:ext cx="614598" cy="432154"/>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6</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nvGrpSpPr>
            <p:cNvPr id="95" name="Group 94"/>
            <p:cNvGrpSpPr/>
            <p:nvPr/>
          </p:nvGrpSpPr>
          <p:grpSpPr>
            <a:xfrm>
              <a:off x="454375" y="914400"/>
              <a:ext cx="7884244" cy="618999"/>
              <a:chOff x="629003" y="4047066"/>
              <a:chExt cx="7854060" cy="518324"/>
            </a:xfrm>
          </p:grpSpPr>
          <p:grpSp>
            <p:nvGrpSpPr>
              <p:cNvPr id="96" name="Group 95"/>
              <p:cNvGrpSpPr/>
              <p:nvPr/>
            </p:nvGrpSpPr>
            <p:grpSpPr>
              <a:xfrm>
                <a:off x="1053953" y="4069189"/>
                <a:ext cx="7429110" cy="474078"/>
                <a:chOff x="1053953" y="3873362"/>
                <a:chExt cx="7429110" cy="474078"/>
              </a:xfrm>
            </p:grpSpPr>
            <p:sp>
              <p:nvSpPr>
                <p:cNvPr id="100" name="35 Rectángulo redondeado"/>
                <p:cNvSpPr/>
                <p:nvPr/>
              </p:nvSpPr>
              <p:spPr>
                <a:xfrm>
                  <a:off x="1053953" y="3873362"/>
                  <a:ext cx="7166496" cy="474078"/>
                </a:xfrm>
                <a:prstGeom prst="round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101" name="40 CuadroTexto"/>
                <p:cNvSpPr txBox="1">
                  <a:spLocks/>
                </p:cNvSpPr>
                <p:nvPr/>
              </p:nvSpPr>
              <p:spPr>
                <a:xfrm>
                  <a:off x="1371138" y="3883586"/>
                  <a:ext cx="7111925" cy="423693"/>
                </a:xfrm>
                <a:prstGeom prst="rect">
                  <a:avLst/>
                </a:prstGeom>
                <a:noFill/>
              </p:spPr>
              <p:txBody>
                <a:bodyPr wrap="square" rtlCol="0" anchor="ctr">
                  <a:noAutofit/>
                </a:bodyPr>
                <a:lstStyle/>
                <a:p>
                  <a:pPr eaLnBrk="0" hangingPunct="0"/>
                  <a:r>
                    <a:rPr lang="en-US" sz="1600" b="1" dirty="0" smtClean="0">
                      <a:latin typeface="Arial" panose="020B0604020202020204" pitchFamily="34" charset="0"/>
                      <a:cs typeface="Arial" panose="020B0604020202020204" pitchFamily="34" charset="0"/>
                    </a:rPr>
                    <a:t>Last Meeting Minutes</a:t>
                  </a:r>
                  <a:endParaRPr lang="en-US" sz="1000" b="1" kern="0" dirty="0">
                    <a:latin typeface="Arial" panose="020B0604020202020204" pitchFamily="34" charset="0"/>
                    <a:cs typeface="Arial" panose="020B0604020202020204" pitchFamily="34" charset="0"/>
                  </a:endParaRPr>
                </a:p>
              </p:txBody>
            </p:sp>
          </p:grpSp>
          <p:grpSp>
            <p:nvGrpSpPr>
              <p:cNvPr id="97" name="37 Grupo"/>
              <p:cNvGrpSpPr/>
              <p:nvPr/>
            </p:nvGrpSpPr>
            <p:grpSpPr>
              <a:xfrm>
                <a:off x="629003" y="4047066"/>
                <a:ext cx="625545" cy="518324"/>
                <a:chOff x="1554076" y="1086644"/>
                <a:chExt cx="792088" cy="792088"/>
              </a:xfrm>
              <a:solidFill>
                <a:schemeClr val="bg1">
                  <a:lumMod val="75000"/>
                </a:schemeClr>
              </a:solidFill>
            </p:grpSpPr>
            <p:sp>
              <p:nvSpPr>
                <p:cNvPr id="98" name="38 Elipse"/>
                <p:cNvSpPr/>
                <p:nvPr/>
              </p:nvSpPr>
              <p:spPr>
                <a:xfrm>
                  <a:off x="1554076" y="1086644"/>
                  <a:ext cx="792088" cy="792088"/>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a:solidFill>
                      <a:schemeClr val="tx1"/>
                    </a:solidFill>
                    <a:latin typeface="Arial" panose="020B0604020202020204" pitchFamily="34" charset="0"/>
                    <a:cs typeface="Arial" panose="020B0604020202020204" pitchFamily="34" charset="0"/>
                  </a:endParaRPr>
                </a:p>
              </p:txBody>
            </p:sp>
            <p:sp>
              <p:nvSpPr>
                <p:cNvPr id="99" name="39 CuadroTexto"/>
                <p:cNvSpPr txBox="1"/>
                <p:nvPr/>
              </p:nvSpPr>
              <p:spPr>
                <a:xfrm>
                  <a:off x="1731566" y="1285771"/>
                  <a:ext cx="437109" cy="393840"/>
                </a:xfrm>
                <a:prstGeom prst="rect">
                  <a:avLst/>
                </a:prstGeom>
                <a:noFill/>
              </p:spPr>
              <p:txBody>
                <a:bodyPr wrap="square" rtlCol="0" anchor="ctr">
                  <a:spAutoFit/>
                </a:bodyPr>
                <a:lstStyle/>
                <a:p>
                  <a:pPr algn="ctr" eaLnBrk="0" hangingPunct="0"/>
                  <a:r>
                    <a:rPr lang="en-US" sz="1400" b="1" dirty="0" smtClean="0">
                      <a:latin typeface="Arial" panose="020B0604020202020204" pitchFamily="34" charset="0"/>
                      <a:ea typeface="ＭＳ Ｐゴシック" pitchFamily="1" charset="-128"/>
                      <a:cs typeface="Arial" panose="020B0604020202020204" pitchFamily="34" charset="0"/>
                    </a:rPr>
                    <a:t>0</a:t>
                  </a:r>
                  <a:endParaRPr lang="en-US" sz="1400" b="1" dirty="0">
                    <a:latin typeface="Arial" panose="020B0604020202020204" pitchFamily="34" charset="0"/>
                    <a:ea typeface="ＭＳ Ｐゴシック" pitchFamily="1" charset="-128"/>
                    <a:cs typeface="Arial" panose="020B0604020202020204" pitchFamily="34" charset="0"/>
                  </a:endParaRPr>
                </a:p>
              </p:txBody>
            </p:sp>
          </p:grpSp>
        </p:grpSp>
      </p:grpSp>
    </p:spTree>
    <p:extLst>
      <p:ext uri="{BB962C8B-B14F-4D97-AF65-F5344CB8AC3E}">
        <p14:creationId xmlns:p14="http://schemas.microsoft.com/office/powerpoint/2010/main" val="39878536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Recommendation Status</a:t>
            </a:r>
          </a:p>
        </p:txBody>
      </p:sp>
      <p:graphicFrame>
        <p:nvGraphicFramePr>
          <p:cNvPr id="3" name="Table 2"/>
          <p:cNvGraphicFramePr>
            <a:graphicFrameLocks noGrp="1"/>
          </p:cNvGraphicFramePr>
          <p:nvPr>
            <p:extLst>
              <p:ext uri="{D42A27DB-BD31-4B8C-83A1-F6EECF244321}">
                <p14:modId xmlns:p14="http://schemas.microsoft.com/office/powerpoint/2010/main" val="287701759"/>
              </p:ext>
            </p:extLst>
          </p:nvPr>
        </p:nvGraphicFramePr>
        <p:xfrm>
          <a:off x="354013" y="1231102"/>
          <a:ext cx="8523286" cy="4807747"/>
        </p:xfrm>
        <a:graphic>
          <a:graphicData uri="http://schemas.openxmlformats.org/drawingml/2006/table">
            <a:tbl>
              <a:tblPr/>
              <a:tblGrid>
                <a:gridCol w="3643896"/>
                <a:gridCol w="676856"/>
                <a:gridCol w="611952"/>
                <a:gridCol w="660630"/>
                <a:gridCol w="806664"/>
                <a:gridCol w="704672"/>
                <a:gridCol w="723216"/>
                <a:gridCol w="695400"/>
              </a:tblGrid>
              <a:tr h="223280">
                <a:tc gridSpan="3">
                  <a:txBody>
                    <a:bodyPr/>
                    <a:lstStyle/>
                    <a:p>
                      <a:pPr algn="l" fontAlgn="b"/>
                      <a:endParaRPr lang="en-US" sz="1300" b="1" i="0" u="none" strike="noStrike" dirty="0">
                        <a:solidFill>
                          <a:srgbClr val="000000"/>
                        </a:solidFill>
                        <a:effectLst/>
                        <a:latin typeface="Arial"/>
                      </a:endParaRPr>
                    </a:p>
                  </a:txBody>
                  <a:tcPr marL="6716" marR="6716" marT="6716" marB="0"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r>
              <a:tr h="151253">
                <a:tc>
                  <a:txBody>
                    <a:bodyPr/>
                    <a:lstStyle/>
                    <a:p>
                      <a:pPr algn="l" fontAlgn="b"/>
                      <a:r>
                        <a:rPr lang="en-US" sz="800" b="0" i="0" u="none" strike="noStrike">
                          <a:solidFill>
                            <a:srgbClr val="000000"/>
                          </a:solidFill>
                          <a:effectLst/>
                          <a:latin typeface="Arial"/>
                        </a:rPr>
                        <a:t> 54% (14) recommendations of all Internal Audits are fully implemented.</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r>
              <a:tr h="145491">
                <a:tc>
                  <a:txBody>
                    <a:bodyPr/>
                    <a:lstStyle/>
                    <a:p>
                      <a:pPr algn="l" fontAlgn="t"/>
                      <a:r>
                        <a:rPr lang="en-US" sz="800" b="0" i="0" u="none" strike="noStrike">
                          <a:solidFill>
                            <a:srgbClr val="000000"/>
                          </a:solidFill>
                          <a:effectLst/>
                          <a:latin typeface="Arial"/>
                        </a:rPr>
                        <a:t> 46% (08) recommendations are unexpired and not implemented.</a:t>
                      </a:r>
                    </a:p>
                  </a:txBody>
                  <a:tcPr marL="6716" marR="6716" marT="6716" marB="0">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r>
              <a:tr h="144051">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r>
              <a:tr h="180064">
                <a:tc>
                  <a:txBody>
                    <a:bodyPr/>
                    <a:lstStyle/>
                    <a:p>
                      <a:pPr algn="l" fontAlgn="b"/>
                      <a:r>
                        <a:rPr lang="en-US" sz="800" b="0" i="0" u="none" strike="noStrike">
                          <a:solidFill>
                            <a:srgbClr val="000000"/>
                          </a:solidFill>
                          <a:effectLst/>
                          <a:latin typeface="Arial"/>
                        </a:rPr>
                        <a:t> </a:t>
                      </a:r>
                    </a:p>
                  </a:txBody>
                  <a:tcPr marL="6716" marR="6716" marT="6716" marB="0" anchor="b">
                    <a:lnL>
                      <a:noFill/>
                    </a:lnL>
                    <a:lnR>
                      <a:noFill/>
                    </a:lnR>
                    <a:lnT>
                      <a:noFill/>
                    </a:lnT>
                    <a:lnB>
                      <a:noFill/>
                    </a:lnB>
                    <a:solidFill>
                      <a:srgbClr val="FFFFFF"/>
                    </a:solidFill>
                  </a:tcPr>
                </a:tc>
                <a:tc gridSpan="7">
                  <a:txBody>
                    <a:bodyPr/>
                    <a:lstStyle/>
                    <a:p>
                      <a:pPr algn="ctr" fontAlgn="ctr"/>
                      <a:r>
                        <a:rPr lang="en-US" sz="1000" b="1" i="0" u="none" strike="noStrike">
                          <a:solidFill>
                            <a:srgbClr val="000000"/>
                          </a:solidFill>
                          <a:effectLst/>
                          <a:latin typeface="Arial"/>
                        </a:rPr>
                        <a:t>As of June 30, 2016</a:t>
                      </a:r>
                    </a:p>
                  </a:txBody>
                  <a:tcPr marL="6716" marR="6716" marT="6716"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58457">
                <a:tc>
                  <a:txBody>
                    <a:bodyPr/>
                    <a:lstStyle/>
                    <a:p>
                      <a:pPr algn="ctr" fontAlgn="ctr"/>
                      <a:r>
                        <a:rPr lang="en-US" sz="800" b="0" i="0" u="none" strike="noStrike">
                          <a:solidFill>
                            <a:srgbClr val="000000"/>
                          </a:solidFill>
                          <a:effectLst/>
                          <a:latin typeface="Arial"/>
                        </a:rPr>
                        <a:t> </a:t>
                      </a:r>
                    </a:p>
                  </a:txBody>
                  <a:tcPr marL="6716" marR="6716" marT="6716" marB="0" anchor="ctr">
                    <a:lnL>
                      <a:noFill/>
                    </a:lnL>
                    <a:lnR w="19050" cap="flat" cmpd="sng" algn="ctr">
                      <a:solidFill>
                        <a:srgbClr val="000000"/>
                      </a:solidFill>
                      <a:prstDash val="solid"/>
                      <a:round/>
                      <a:headEnd type="none" w="med" len="med"/>
                      <a:tailEnd type="none" w="med" len="med"/>
                    </a:lnR>
                    <a:lnT>
                      <a:noFill/>
                    </a:lnT>
                    <a:lnB>
                      <a:noFill/>
                    </a:lnB>
                    <a:solidFill>
                      <a:srgbClr val="FFFFFF"/>
                    </a:solidFill>
                  </a:tcPr>
                </a:tc>
                <a:tc gridSpan="7">
                  <a:txBody>
                    <a:bodyPr/>
                    <a:lstStyle/>
                    <a:p>
                      <a:pPr algn="ctr" fontAlgn="ctr"/>
                      <a:r>
                        <a:rPr lang="en-US" sz="800" b="1" i="0" u="none" strike="noStrike">
                          <a:solidFill>
                            <a:srgbClr val="FFFFFF"/>
                          </a:solidFill>
                          <a:effectLst/>
                          <a:latin typeface="Arial"/>
                        </a:rPr>
                        <a:t>SUMMARY</a:t>
                      </a:r>
                    </a:p>
                  </a:txBody>
                  <a:tcPr marL="6716" marR="6716" marT="671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8700">
                <a:tc>
                  <a:txBody>
                    <a:bodyPr/>
                    <a:lstStyle/>
                    <a:p>
                      <a:pPr algn="ctr" fontAlgn="ctr"/>
                      <a:r>
                        <a:rPr lang="en-US" sz="800" b="0" i="0" u="none" strike="noStrike">
                          <a:solidFill>
                            <a:srgbClr val="000000"/>
                          </a:solidFill>
                          <a:effectLst/>
                          <a:latin typeface="Arial"/>
                        </a:rPr>
                        <a:t> </a:t>
                      </a:r>
                    </a:p>
                  </a:txBody>
                  <a:tcPr marL="6716" marR="6716" marT="6716" marB="0" anchor="ctr">
                    <a:lnL>
                      <a:noFill/>
                    </a:lnL>
                    <a:lnR w="19050" cap="flat" cmpd="sng" algn="ctr">
                      <a:solidFill>
                        <a:srgbClr val="000000"/>
                      </a:solidFill>
                      <a:prstDash val="solid"/>
                      <a:round/>
                      <a:headEnd type="none" w="med" len="med"/>
                      <a:tailEnd type="none" w="med" len="med"/>
                    </a:lnR>
                    <a:lnT>
                      <a:noFill/>
                    </a:lnT>
                    <a:lnB>
                      <a:noFill/>
                    </a:lnB>
                    <a:solidFill>
                      <a:srgbClr val="FFFFFF"/>
                    </a:solidFill>
                  </a:tcPr>
                </a:tc>
                <a:tc rowSpan="2">
                  <a:txBody>
                    <a:bodyPr/>
                    <a:lstStyle/>
                    <a:p>
                      <a:pPr algn="ctr" fontAlgn="ctr"/>
                      <a:r>
                        <a:rPr lang="en-US" sz="800" b="1" i="0" u="none" strike="noStrike">
                          <a:solidFill>
                            <a:srgbClr val="FFFFFF"/>
                          </a:solidFill>
                          <a:effectLst/>
                          <a:latin typeface="Arial"/>
                        </a:rPr>
                        <a:t>Rating</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800" b="1" i="0" u="none" strike="noStrike">
                          <a:solidFill>
                            <a:srgbClr val="FFFFFF"/>
                          </a:solidFill>
                          <a:effectLst/>
                          <a:latin typeface="Arial"/>
                        </a:rPr>
                        <a:t>Total</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800" b="1" i="0" u="none" strike="noStrike">
                          <a:solidFill>
                            <a:srgbClr val="FFFFFF"/>
                          </a:solidFill>
                          <a:effectLst/>
                          <a:latin typeface="Arial"/>
                        </a:rPr>
                        <a:t>Fully Implemented</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1" i="0" u="none" strike="noStrike">
                          <a:solidFill>
                            <a:srgbClr val="FFFFFF"/>
                          </a:solidFill>
                          <a:effectLst/>
                          <a:latin typeface="Arial"/>
                        </a:rPr>
                        <a:t>Past Due</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gridSpan="2">
                  <a:txBody>
                    <a:bodyPr/>
                    <a:lstStyle/>
                    <a:p>
                      <a:pPr algn="ctr" fontAlgn="ctr"/>
                      <a:r>
                        <a:rPr lang="en-US" sz="800" b="1" i="0" u="none" strike="noStrike">
                          <a:solidFill>
                            <a:srgbClr val="FFFFFF"/>
                          </a:solidFill>
                          <a:effectLst/>
                          <a:latin typeface="Arial"/>
                        </a:rPr>
                        <a:t>Unexpired Recommendations</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r>
              <a:tr h="295305">
                <a:tc>
                  <a:txBody>
                    <a:bodyPr/>
                    <a:lstStyle/>
                    <a:p>
                      <a:pPr algn="ctr" fontAlgn="ctr"/>
                      <a:r>
                        <a:rPr lang="en-US" sz="800" b="0" i="0" u="none" strike="noStrike">
                          <a:solidFill>
                            <a:srgbClr val="000000"/>
                          </a:solidFill>
                          <a:effectLst/>
                          <a:latin typeface="Arial"/>
                        </a:rPr>
                        <a:t> </a:t>
                      </a:r>
                    </a:p>
                  </a:txBody>
                  <a:tcPr marL="6716" marR="6716" marT="6716"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1" i="0" u="none" strike="noStrike">
                          <a:solidFill>
                            <a:srgbClr val="FFFFFF"/>
                          </a:solidFill>
                          <a:effectLst/>
                          <a:latin typeface="Arial"/>
                        </a:rPr>
                        <a:t>Partially Implemented</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a:solidFill>
                            <a:srgbClr val="FFFFFF"/>
                          </a:solidFill>
                          <a:effectLst/>
                          <a:latin typeface="Arial"/>
                        </a:rPr>
                        <a:t>Not Implemented</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a:solidFill>
                            <a:srgbClr val="FFFFFF"/>
                          </a:solidFill>
                          <a:effectLst/>
                          <a:latin typeface="Arial"/>
                        </a:rPr>
                        <a:t>Partially Implemented</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a:solidFill>
                            <a:srgbClr val="FFFFFF"/>
                          </a:solidFill>
                          <a:effectLst/>
                          <a:latin typeface="Arial"/>
                        </a:rPr>
                        <a:t>Not Implemented</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r>
              <a:tr h="316912">
                <a:tc>
                  <a:txBody>
                    <a:bodyPr/>
                    <a:lstStyle/>
                    <a:p>
                      <a:pPr algn="l" fontAlgn="ctr"/>
                      <a:r>
                        <a:rPr lang="en-US" sz="800" b="1" i="1" u="none" strike="noStrike">
                          <a:solidFill>
                            <a:srgbClr val="FF0000"/>
                          </a:solidFill>
                          <a:effectLst/>
                          <a:latin typeface="Arial"/>
                        </a:rPr>
                        <a:t>BSI  - FINANCIAL STATEMENTS 2015</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a:rPr>
                        <a:t>B</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3</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3</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912">
                <a:tc>
                  <a:txBody>
                    <a:bodyPr/>
                    <a:lstStyle/>
                    <a:p>
                      <a:pPr algn="l" fontAlgn="ctr"/>
                      <a:r>
                        <a:rPr lang="en-US" sz="800" b="1" i="1" u="none" strike="noStrike">
                          <a:solidFill>
                            <a:srgbClr val="FF0000"/>
                          </a:solidFill>
                          <a:effectLst/>
                          <a:latin typeface="Arial"/>
                        </a:rPr>
                        <a:t>BSI  - BRANCHES AUDIT 2015</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a:rPr>
                        <a:t>No Rating</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1</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1</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912">
                <a:tc>
                  <a:txBody>
                    <a:bodyPr/>
                    <a:lstStyle/>
                    <a:p>
                      <a:pPr algn="l" fontAlgn="ctr"/>
                      <a:r>
                        <a:rPr lang="en-US" sz="800" b="1" i="1" u="none" strike="noStrike">
                          <a:solidFill>
                            <a:srgbClr val="FF0000"/>
                          </a:solidFill>
                          <a:effectLst/>
                          <a:latin typeface="Arial"/>
                        </a:rPr>
                        <a:t>BSI - IT APPLICATION AUDIT 2015</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a:rPr>
                        <a:t>Satisfactory</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1</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1</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912">
                <a:tc>
                  <a:txBody>
                    <a:bodyPr/>
                    <a:lstStyle/>
                    <a:p>
                      <a:pPr algn="l" fontAlgn="ctr"/>
                      <a:r>
                        <a:rPr lang="en-US" sz="800" b="1" i="1" u="none" strike="noStrike">
                          <a:solidFill>
                            <a:srgbClr val="FF0000"/>
                          </a:solidFill>
                          <a:effectLst/>
                          <a:latin typeface="Arial"/>
                        </a:rPr>
                        <a:t>BSI - IT GOVERNANCE, PLANNING AND MANAGEMENT 2015</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a:rPr>
                        <a:t>Satisfactory</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3</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3</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912">
                <a:tc>
                  <a:txBody>
                    <a:bodyPr/>
                    <a:lstStyle/>
                    <a:p>
                      <a:pPr algn="l" fontAlgn="ctr"/>
                      <a:r>
                        <a:rPr lang="en-US" sz="800" b="1" i="1" u="none" strike="noStrike">
                          <a:solidFill>
                            <a:srgbClr val="FF0000"/>
                          </a:solidFill>
                          <a:effectLst/>
                          <a:latin typeface="Arial"/>
                        </a:rPr>
                        <a:t>BSI - BUSINESS CONTINUITY PLAN 2015</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a:rPr>
                        <a:t>Satisfactory</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1</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1100" b="1" i="0" u="none" strike="noStrike" dirty="0">
                        <a:solidFill>
                          <a:srgbClr val="000000"/>
                        </a:solidFill>
                        <a:effectLst/>
                        <a:latin typeface="Arial"/>
                      </a:endParaRP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0000"/>
                          </a:solidFill>
                          <a:effectLst/>
                          <a:latin typeface="Arial"/>
                        </a:rPr>
                        <a:t>1</a:t>
                      </a:r>
                      <a:r>
                        <a:rPr lang="en-US" sz="1100" b="1" i="0" u="none" strike="noStrike" dirty="0">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912">
                <a:tc>
                  <a:txBody>
                    <a:bodyPr/>
                    <a:lstStyle/>
                    <a:p>
                      <a:pPr algn="l" fontAlgn="ctr"/>
                      <a:r>
                        <a:rPr lang="en-US" sz="800" b="1" i="1" u="none" strike="noStrike">
                          <a:solidFill>
                            <a:srgbClr val="FF0000"/>
                          </a:solidFill>
                          <a:effectLst/>
                          <a:latin typeface="Arial"/>
                        </a:rPr>
                        <a:t>BSI - IT SECURITY 2015</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a:rPr>
                        <a:t>Needs Improvement</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5</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5</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912">
                <a:tc>
                  <a:txBody>
                    <a:bodyPr/>
                    <a:lstStyle/>
                    <a:p>
                      <a:pPr algn="l" fontAlgn="ctr"/>
                      <a:r>
                        <a:rPr lang="en-US" sz="800" b="1" i="1" u="none" strike="noStrike">
                          <a:solidFill>
                            <a:srgbClr val="FF0000"/>
                          </a:solidFill>
                          <a:effectLst/>
                          <a:latin typeface="Arial"/>
                        </a:rPr>
                        <a:t>BSI  - FIDUCIARY PRINCIPLES AND STANDARDS 2016</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1" i="0" u="none" strike="noStrike">
                          <a:solidFill>
                            <a:srgbClr val="000000"/>
                          </a:solidFill>
                          <a:effectLst/>
                          <a:latin typeface="Arial"/>
                        </a:rPr>
                        <a:t>Satisfactory</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4</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Arial"/>
                        </a:rPr>
                        <a:t> </a:t>
                      </a:r>
                      <a:r>
                        <a:rPr lang="en-US" sz="1100" b="1" i="0" u="none" strike="noStrike" dirty="0" smtClean="0">
                          <a:solidFill>
                            <a:srgbClr val="000000"/>
                          </a:solidFill>
                          <a:effectLst/>
                          <a:latin typeface="Arial"/>
                        </a:rPr>
                        <a:t>1</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1100" b="1" i="0" u="none" strike="noStrike" dirty="0">
                        <a:solidFill>
                          <a:srgbClr val="000000"/>
                        </a:solidFill>
                        <a:effectLst/>
                        <a:latin typeface="Arial"/>
                      </a:endParaRP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3</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912">
                <a:tc>
                  <a:txBody>
                    <a:bodyPr/>
                    <a:lstStyle/>
                    <a:p>
                      <a:pPr algn="l" fontAlgn="ctr"/>
                      <a:r>
                        <a:rPr lang="en-US" sz="800" b="1" i="1" u="none" strike="noStrike">
                          <a:solidFill>
                            <a:srgbClr val="FF0000"/>
                          </a:solidFill>
                          <a:effectLst/>
                          <a:latin typeface="Arial"/>
                        </a:rPr>
                        <a:t>SHUSA - VOLCKER RULE AUDIT 2016</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1" i="0" u="none" strike="noStrike">
                          <a:solidFill>
                            <a:srgbClr val="000000"/>
                          </a:solidFill>
                          <a:effectLst/>
                          <a:latin typeface="Arial"/>
                        </a:rPr>
                        <a:t>Satisfactory</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4</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4</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912">
                <a:tc>
                  <a:txBody>
                    <a:bodyPr/>
                    <a:lstStyle/>
                    <a:p>
                      <a:pPr algn="l" fontAlgn="ctr"/>
                      <a:r>
                        <a:rPr lang="en-US" sz="800" b="1" i="1" u="none" strike="noStrike">
                          <a:solidFill>
                            <a:srgbClr val="FF0000"/>
                          </a:solidFill>
                          <a:effectLst/>
                          <a:latin typeface="Arial"/>
                        </a:rPr>
                        <a:t>BSI  - BSA/AML/ AUDIT 2016</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a:rPr>
                        <a:t>Needs Improvement</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4</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latin typeface="Arial"/>
                        </a:rPr>
                        <a:t>4</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4469">
                <a:tc>
                  <a:txBody>
                    <a:bodyPr/>
                    <a:lstStyle/>
                    <a:p>
                      <a:pPr algn="l" fontAlgn="ctr"/>
                      <a:r>
                        <a:rPr lang="en-US" sz="800" b="1" i="1" u="none" strike="noStrike">
                          <a:solidFill>
                            <a:srgbClr val="FFFFFF"/>
                          </a:solidFill>
                          <a:effectLst/>
                          <a:latin typeface="Arial"/>
                        </a:rPr>
                        <a:t>TOTAL</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ctr"/>
                      <a:r>
                        <a:rPr lang="en-US" sz="800" b="1" i="0" u="none" strike="noStrike">
                          <a:solidFill>
                            <a:srgbClr val="FFFFFF"/>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FFFFFF"/>
                          </a:solidFill>
                          <a:effectLst/>
                          <a:latin typeface="Arial"/>
                        </a:rPr>
                        <a:t>26</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FFFFFF"/>
                          </a:solidFill>
                          <a:effectLst/>
                          <a:latin typeface="Arial"/>
                        </a:rPr>
                        <a:t>14</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dirty="0" smtClean="0">
                          <a:solidFill>
                            <a:srgbClr val="FFFFFF"/>
                          </a:solidFill>
                          <a:effectLst/>
                          <a:latin typeface="Arial"/>
                        </a:rPr>
                        <a:t>1</a:t>
                      </a:r>
                      <a:endParaRPr lang="en-US" sz="1100" b="1" i="0" u="none" strike="noStrike" dirty="0">
                        <a:solidFill>
                          <a:srgbClr val="FFFFFF"/>
                        </a:solidFill>
                        <a:effectLst/>
                        <a:latin typeface="Arial"/>
                      </a:endParaRP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FFFFFF"/>
                          </a:solidFill>
                          <a:effectLst/>
                          <a:latin typeface="Arial"/>
                        </a:rPr>
                        <a:t>0</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dirty="0" smtClean="0">
                          <a:solidFill>
                            <a:srgbClr val="FFFFFF"/>
                          </a:solidFill>
                          <a:effectLst/>
                          <a:latin typeface="Arial"/>
                        </a:rPr>
                        <a:t>0</a:t>
                      </a:r>
                      <a:endParaRPr lang="en-US" sz="1100" b="1" i="0" u="none" strike="noStrike" dirty="0">
                        <a:solidFill>
                          <a:srgbClr val="FFFFFF"/>
                        </a:solidFill>
                        <a:effectLst/>
                        <a:latin typeface="Arial"/>
                      </a:endParaRP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FFFFFF"/>
                          </a:solidFill>
                          <a:effectLst/>
                          <a:latin typeface="Arial"/>
                        </a:rPr>
                        <a:t>11</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r>
              <a:tr h="194469">
                <a:tc>
                  <a:txBody>
                    <a:bodyPr/>
                    <a:lstStyle/>
                    <a:p>
                      <a:pPr algn="l" fontAlgn="ctr"/>
                      <a:r>
                        <a:rPr lang="en-US" sz="800" b="1" i="1" u="none" strike="noStrike">
                          <a:solidFill>
                            <a:srgbClr val="FFFFFF"/>
                          </a:solidFill>
                          <a:effectLst/>
                          <a:latin typeface="Arial"/>
                        </a:rPr>
                        <a:t>% of Total</a:t>
                      </a:r>
                    </a:p>
                  </a:txBody>
                  <a:tcPr marL="6716" marR="6716" marT="671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l" fontAlgn="ctr"/>
                      <a:r>
                        <a:rPr lang="en-US" sz="800" b="1" i="0" u="none" strike="noStrike">
                          <a:solidFill>
                            <a:srgbClr val="FFFFFF"/>
                          </a:solidFill>
                          <a:effectLst/>
                          <a:latin typeface="Arial"/>
                        </a:rPr>
                        <a:t> </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FFFFFF"/>
                          </a:solidFill>
                          <a:effectLst/>
                          <a:latin typeface="Arial"/>
                        </a:rPr>
                        <a:t>100%</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FFFFFF"/>
                          </a:solidFill>
                          <a:effectLst/>
                          <a:latin typeface="Arial"/>
                        </a:rPr>
                        <a:t>54%</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dirty="0" smtClean="0">
                          <a:solidFill>
                            <a:srgbClr val="FFFFFF"/>
                          </a:solidFill>
                          <a:effectLst/>
                          <a:latin typeface="Arial"/>
                        </a:rPr>
                        <a:t>4%</a:t>
                      </a:r>
                      <a:endParaRPr lang="en-US" sz="1100" b="1" i="0" u="none" strike="noStrike" dirty="0">
                        <a:solidFill>
                          <a:srgbClr val="FFFFFF"/>
                        </a:solidFill>
                        <a:effectLst/>
                        <a:latin typeface="Arial"/>
                      </a:endParaRP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FFFFFF"/>
                          </a:solidFill>
                          <a:effectLst/>
                          <a:latin typeface="Arial"/>
                        </a:rPr>
                        <a:t>0%</a:t>
                      </a: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dirty="0" smtClean="0">
                          <a:solidFill>
                            <a:srgbClr val="FFFFFF"/>
                          </a:solidFill>
                          <a:effectLst/>
                          <a:latin typeface="Arial"/>
                        </a:rPr>
                        <a:t>0%</a:t>
                      </a:r>
                      <a:endParaRPr lang="en-US" sz="1100" b="1" i="0" u="none" strike="noStrike" dirty="0">
                        <a:solidFill>
                          <a:srgbClr val="FFFFFF"/>
                        </a:solidFill>
                        <a:effectLst/>
                        <a:latin typeface="Arial"/>
                      </a:endParaRPr>
                    </a:p>
                  </a:txBody>
                  <a:tcPr marL="6716" marR="6716" marT="67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dirty="0">
                          <a:solidFill>
                            <a:srgbClr val="FFFFFF"/>
                          </a:solidFill>
                          <a:effectLst/>
                          <a:latin typeface="Arial"/>
                        </a:rPr>
                        <a:t>42%</a:t>
                      </a:r>
                    </a:p>
                  </a:txBody>
                  <a:tcPr marL="6716" marR="6716" marT="6716"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tr>
            </a:tbl>
          </a:graphicData>
        </a:graphic>
      </p:graphicFrame>
    </p:spTree>
    <p:extLst>
      <p:ext uri="{BB962C8B-B14F-4D97-AF65-F5344CB8AC3E}">
        <p14:creationId xmlns:p14="http://schemas.microsoft.com/office/powerpoint/2010/main" val="192088298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Past Due Item</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200150"/>
            <a:ext cx="2079625"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1200150"/>
            <a:ext cx="4419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2293938"/>
            <a:ext cx="4419600"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 y="4699000"/>
            <a:ext cx="4419600" cy="168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8"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3425" y="5595735"/>
            <a:ext cx="4465638"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1903413"/>
            <a:ext cx="4486275"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35728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38931" y="2963670"/>
            <a:ext cx="8142287" cy="350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auto">
              <a:lnSpc>
                <a:spcPts val="2700"/>
              </a:lnSpc>
              <a:spcAft>
                <a:spcPts val="600"/>
              </a:spcAft>
            </a:pPr>
            <a:r>
              <a:rPr lang="en-US" b="1" dirty="0" smtClean="0">
                <a:solidFill>
                  <a:srgbClr val="FF0000"/>
                </a:solidFill>
                <a:latin typeface="Arial"/>
                <a:cs typeface="Arial"/>
              </a:rPr>
              <a:t>Appendix</a:t>
            </a:r>
            <a:endParaRPr lang="en-US" b="1" dirty="0">
              <a:solidFill>
                <a:srgbClr val="FF0000"/>
              </a:solidFill>
              <a:latin typeface="Arial"/>
              <a:cs typeface="Arial"/>
            </a:endParaRPr>
          </a:p>
        </p:txBody>
      </p:sp>
    </p:spTree>
    <p:extLst>
      <p:ext uri="{BB962C8B-B14F-4D97-AF65-F5344CB8AC3E}">
        <p14:creationId xmlns:p14="http://schemas.microsoft.com/office/powerpoint/2010/main" val="36793892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Stale Price – Top 25</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560" y="1394376"/>
            <a:ext cx="7040880" cy="4791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271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lvl="0"/>
            <a:r>
              <a:rPr lang="en-GB" kern="0" dirty="0"/>
              <a:t>Stale Price </a:t>
            </a:r>
            <a:r>
              <a:rPr lang="en-GB" kern="0" dirty="0" smtClean="0"/>
              <a:t>Report</a:t>
            </a:r>
            <a:endParaRPr lang="en-GB" kern="0" baseline="30000" dirty="0"/>
          </a:p>
        </p:txBody>
      </p:sp>
      <p:sp>
        <p:nvSpPr>
          <p:cNvPr id="4" name="Text Box 12"/>
          <p:cNvSpPr txBox="1">
            <a:spLocks noChangeArrowheads="1"/>
          </p:cNvSpPr>
          <p:nvPr/>
        </p:nvSpPr>
        <p:spPr bwMode="auto">
          <a:xfrm>
            <a:off x="2121120" y="1383565"/>
            <a:ext cx="4971844" cy="969496"/>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fontAlgn="base">
              <a:spcBef>
                <a:spcPct val="50000"/>
              </a:spcBef>
              <a:spcAft>
                <a:spcPct val="0"/>
              </a:spcAft>
              <a:buFont typeface="Wingdings" pitchFamily="2" charset="2"/>
              <a:buChar char="ü"/>
            </a:pPr>
            <a:r>
              <a:rPr lang="en-US" sz="1400" dirty="0">
                <a:solidFill>
                  <a:srgbClr val="5F5F5F"/>
                </a:solidFill>
              </a:rPr>
              <a:t>The following is the “Stale Price” control by categories totaling </a:t>
            </a:r>
            <a:r>
              <a:rPr lang="en-US" sz="1400" dirty="0" smtClean="0">
                <a:solidFill>
                  <a:srgbClr val="5F5F5F"/>
                </a:solidFill>
              </a:rPr>
              <a:t>57 securities (41 reported in May) with an </a:t>
            </a:r>
            <a:r>
              <a:rPr lang="en-US" sz="1400" dirty="0">
                <a:solidFill>
                  <a:srgbClr val="5F5F5F"/>
                </a:solidFill>
              </a:rPr>
              <a:t>exposure of </a:t>
            </a:r>
            <a:r>
              <a:rPr lang="en-US" sz="1400" dirty="0" smtClean="0">
                <a:solidFill>
                  <a:srgbClr val="5F5F5F"/>
                </a:solidFill>
              </a:rPr>
              <a:t>USD 10.56 MM (USD 27.19 in last committee).</a:t>
            </a:r>
            <a:endParaRPr lang="en-US" sz="1400" dirty="0">
              <a:solidFill>
                <a:srgbClr val="5F5F5F"/>
              </a:solidFill>
            </a:endParaRPr>
          </a:p>
          <a:p>
            <a:pPr algn="just" fontAlgn="base">
              <a:spcBef>
                <a:spcPct val="50000"/>
              </a:spcBef>
              <a:spcAft>
                <a:spcPct val="0"/>
              </a:spcAft>
              <a:buFont typeface="Wingdings" pitchFamily="2" charset="2"/>
              <a:buChar char="ü"/>
            </a:pPr>
            <a:r>
              <a:rPr lang="en-US" sz="1400" dirty="0">
                <a:solidFill>
                  <a:srgbClr val="5F5F5F"/>
                </a:solidFill>
              </a:rPr>
              <a:t>None of them has LV</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4824" y="2392945"/>
            <a:ext cx="3274353" cy="38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706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sz="quarter" idx="11"/>
          </p:nvPr>
        </p:nvSpPr>
        <p:spPr>
          <a:xfrm>
            <a:off x="331788" y="452438"/>
            <a:ext cx="8251825" cy="434975"/>
          </a:xfrm>
        </p:spPr>
        <p:txBody>
          <a:bodyPr/>
          <a:lstStyle/>
          <a:p>
            <a:pPr>
              <a:spcBef>
                <a:spcPct val="0"/>
              </a:spcBef>
            </a:pPr>
            <a:r>
              <a:rPr lang="en-US" dirty="0"/>
              <a:t>Compliance – </a:t>
            </a:r>
            <a:r>
              <a:rPr lang="en-US" altLang="en-US" dirty="0" smtClean="0">
                <a:latin typeface="Arial" charset="0"/>
                <a:cs typeface="Arial" charset="0"/>
              </a:rPr>
              <a:t>Summary of SARs</a:t>
            </a:r>
            <a:endParaRPr lang="en-US" altLang="en-US" sz="2800" dirty="0" smtClean="0">
              <a:latin typeface="Arial" charset="0"/>
              <a:cs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048419946"/>
              </p:ext>
            </p:extLst>
          </p:nvPr>
        </p:nvGraphicFramePr>
        <p:xfrm>
          <a:off x="76200" y="914400"/>
          <a:ext cx="8915399" cy="5638799"/>
        </p:xfrm>
        <a:graphic>
          <a:graphicData uri="http://schemas.openxmlformats.org/drawingml/2006/table">
            <a:tbl>
              <a:tblPr/>
              <a:tblGrid>
                <a:gridCol w="418878"/>
                <a:gridCol w="41591"/>
                <a:gridCol w="709393"/>
                <a:gridCol w="41591"/>
                <a:gridCol w="639579"/>
                <a:gridCol w="41591"/>
                <a:gridCol w="702636"/>
                <a:gridCol w="41591"/>
                <a:gridCol w="736417"/>
                <a:gridCol w="41591"/>
                <a:gridCol w="4558133"/>
                <a:gridCol w="41591"/>
                <a:gridCol w="900817"/>
              </a:tblGrid>
              <a:tr h="300221">
                <a:tc gridSpan="13">
                  <a:txBody>
                    <a:bodyPr/>
                    <a:lstStyle/>
                    <a:p>
                      <a:pPr algn="ctr" fontAlgn="b"/>
                      <a:r>
                        <a:rPr lang="en-US" sz="700" b="1" i="0" u="none" strike="noStrike" dirty="0">
                          <a:solidFill>
                            <a:srgbClr val="000000"/>
                          </a:solidFill>
                          <a:effectLst/>
                          <a:latin typeface="Arial" panose="020B0604020202020204" pitchFamily="34" charset="0"/>
                          <a:cs typeface="Arial" panose="020B0604020202020204" pitchFamily="34" charset="0"/>
                        </a:rPr>
                        <a:t>SUMMARY OF SARs FOR THE PERIOD APRIL 1, 2016 THROUGH JUNE 30, 2016</a:t>
                      </a:r>
                    </a:p>
                  </a:txBody>
                  <a:tcPr marL="6075" marR="6075" marT="6075" marB="0" anchor="b">
                    <a:lnL>
                      <a:noFill/>
                    </a:lnL>
                    <a:lnR>
                      <a:noFill/>
                    </a:lnR>
                    <a:lnT>
                      <a:noFill/>
                    </a:lnT>
                    <a:lnB>
                      <a:noFill/>
                    </a:lnB>
                    <a:solidFill>
                      <a:srgbClr val="FFFFFF"/>
                    </a:solidFill>
                  </a:tcPr>
                </a:tc>
                <a:tc hMerge="1">
                  <a:txBody>
                    <a:bodyPr/>
                    <a:lstStyle/>
                    <a:p>
                      <a:endParaRPr lang="es-US"/>
                    </a:p>
                  </a:txBody>
                  <a:tcPr/>
                </a:tc>
                <a:tc hMerge="1">
                  <a:txBody>
                    <a:bodyPr/>
                    <a:lstStyle/>
                    <a:p>
                      <a:endParaRPr lang="es-US"/>
                    </a:p>
                  </a:txBody>
                  <a:tcPr/>
                </a:tc>
                <a:tc hMerge="1">
                  <a:txBody>
                    <a:bodyPr/>
                    <a:lstStyle/>
                    <a:p>
                      <a:endParaRPr lang="es-US"/>
                    </a:p>
                  </a:txBody>
                  <a:tcPr/>
                </a:tc>
                <a:tc hMerge="1">
                  <a:txBody>
                    <a:bodyPr/>
                    <a:lstStyle/>
                    <a:p>
                      <a:endParaRPr lang="es-US"/>
                    </a:p>
                  </a:txBody>
                  <a:tcPr/>
                </a:tc>
                <a:tc hMerge="1">
                  <a:txBody>
                    <a:bodyPr/>
                    <a:lstStyle/>
                    <a:p>
                      <a:endParaRPr lang="es-US"/>
                    </a:p>
                  </a:txBody>
                  <a:tcPr/>
                </a:tc>
                <a:tc hMerge="1">
                  <a:txBody>
                    <a:bodyPr/>
                    <a:lstStyle/>
                    <a:p>
                      <a:endParaRPr lang="es-US"/>
                    </a:p>
                  </a:txBody>
                  <a:tcPr/>
                </a:tc>
                <a:tc hMerge="1">
                  <a:txBody>
                    <a:bodyPr/>
                    <a:lstStyle/>
                    <a:p>
                      <a:endParaRPr lang="es-US"/>
                    </a:p>
                  </a:txBody>
                  <a:tcPr/>
                </a:tc>
                <a:tc hMerge="1">
                  <a:txBody>
                    <a:bodyPr/>
                    <a:lstStyle/>
                    <a:p>
                      <a:endParaRPr lang="es-US"/>
                    </a:p>
                  </a:txBody>
                  <a:tcPr/>
                </a:tc>
                <a:tc hMerge="1">
                  <a:txBody>
                    <a:bodyPr/>
                    <a:lstStyle/>
                    <a:p>
                      <a:endParaRPr lang="es-US"/>
                    </a:p>
                  </a:txBody>
                  <a:tcPr/>
                </a:tc>
                <a:tc hMerge="1">
                  <a:txBody>
                    <a:bodyPr/>
                    <a:lstStyle/>
                    <a:p>
                      <a:endParaRPr lang="es-US"/>
                    </a:p>
                  </a:txBody>
                  <a:tcPr/>
                </a:tc>
                <a:tc hMerge="1">
                  <a:txBody>
                    <a:bodyPr/>
                    <a:lstStyle/>
                    <a:p>
                      <a:endParaRPr lang="es-US"/>
                    </a:p>
                  </a:txBody>
                  <a:tcPr/>
                </a:tc>
                <a:tc hMerge="1">
                  <a:txBody>
                    <a:bodyPr/>
                    <a:lstStyle/>
                    <a:p>
                      <a:endParaRPr lang="es-US"/>
                    </a:p>
                  </a:txBody>
                  <a:tcPr/>
                </a:tc>
              </a:tr>
              <a:tr h="127995">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a:t>
                      </a:r>
                    </a:p>
                  </a:txBody>
                  <a:tcPr marL="6075" marR="6075" marT="6075"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Date of Report</a:t>
                      </a:r>
                    </a:p>
                  </a:txBody>
                  <a:tcPr marL="6075" marR="6075" marT="6075"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Financial Loss</a:t>
                      </a:r>
                    </a:p>
                  </a:txBody>
                  <a:tcPr marL="6075" marR="6075" marT="6075"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Relation to BSI</a:t>
                      </a:r>
                    </a:p>
                  </a:txBody>
                  <a:tcPr marL="6075" marR="6075" marT="6075"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Reason</a:t>
                      </a:r>
                    </a:p>
                  </a:txBody>
                  <a:tcPr marL="6075" marR="6075" marT="6075"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Description of Suspicious Activity</a:t>
                      </a:r>
                    </a:p>
                  </a:txBody>
                  <a:tcPr marL="6075" marR="6075" marT="6075"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Action Taken</a:t>
                      </a:r>
                    </a:p>
                  </a:txBody>
                  <a:tcPr marL="6075" marR="6075" marT="6075" marB="0" anchor="ctr">
                    <a:lnL>
                      <a:noFill/>
                    </a:lnL>
                    <a:lnR>
                      <a:noFill/>
                    </a:lnR>
                    <a:lnT>
                      <a:noFill/>
                    </a:lnT>
                    <a:lnB>
                      <a:noFill/>
                    </a:lnB>
                    <a:solidFill>
                      <a:srgbClr val="FF0000"/>
                    </a:solidFill>
                  </a:tcPr>
                </a:tc>
              </a:tr>
              <a:tr h="562383">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10/16</a:t>
                      </a:r>
                    </a:p>
                  </a:txBody>
                  <a:tcPr marL="6075" marR="6075" marT="6075"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4/1/2016</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6075" marR="6075" marT="6075"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IVTS</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just" fontAlgn="ctr"/>
                      <a:r>
                        <a:rPr lang="en-US" sz="700" b="0" i="0" u="none" strike="noStrike" dirty="0" smtClean="0">
                          <a:solidFill>
                            <a:srgbClr val="000000"/>
                          </a:solidFill>
                          <a:effectLst/>
                          <a:latin typeface="Arial" panose="020B0604020202020204" pitchFamily="34" charset="0"/>
                          <a:cs typeface="Arial" panose="020B0604020202020204" pitchFamily="34" charset="0"/>
                        </a:rPr>
                        <a:t>The</a:t>
                      </a:r>
                      <a:r>
                        <a:rPr lang="en-US" sz="700" b="0" i="0" u="none" strike="noStrike" baseline="0" dirty="0" smtClean="0">
                          <a:solidFill>
                            <a:srgbClr val="000000"/>
                          </a:solidFill>
                          <a:effectLst/>
                          <a:latin typeface="Arial" panose="020B0604020202020204" pitchFamily="34" charset="0"/>
                          <a:cs typeface="Arial" panose="020B0604020202020204" pitchFamily="34" charset="0"/>
                        </a:rPr>
                        <a:t> customer</a:t>
                      </a:r>
                      <a:r>
                        <a:rPr lang="en-US" sz="700" b="0" i="0" u="none" strike="noStrike" dirty="0" smtClean="0">
                          <a:solidFill>
                            <a:srgbClr val="000000"/>
                          </a:solidFill>
                          <a:effectLst/>
                          <a:latin typeface="Arial" panose="020B0604020202020204" pitchFamily="34" charset="0"/>
                          <a:cs typeface="Arial" panose="020B0604020202020204" pitchFamily="34" charset="0"/>
                        </a:rPr>
                        <a:t> </a:t>
                      </a:r>
                      <a:r>
                        <a:rPr lang="en-US" sz="700" b="0" i="0" u="none" strike="noStrike" dirty="0">
                          <a:solidFill>
                            <a:srgbClr val="000000"/>
                          </a:solidFill>
                          <a:effectLst/>
                          <a:latin typeface="Arial" panose="020B0604020202020204" pitchFamily="34" charset="0"/>
                          <a:cs typeface="Arial" panose="020B0604020202020204" pitchFamily="34" charset="0"/>
                        </a:rPr>
                        <a:t>received eight wire </a:t>
                      </a:r>
                      <a:r>
                        <a:rPr lang="en-US" sz="700" b="0" i="0" u="none" strike="noStrike" dirty="0" smtClean="0">
                          <a:solidFill>
                            <a:srgbClr val="000000"/>
                          </a:solidFill>
                          <a:effectLst/>
                          <a:latin typeface="Arial" panose="020B0604020202020204" pitchFamily="34" charset="0"/>
                          <a:cs typeface="Arial" panose="020B0604020202020204" pitchFamily="34" charset="0"/>
                        </a:rPr>
                        <a:t>transfers </a:t>
                      </a:r>
                      <a:r>
                        <a:rPr lang="en-US" sz="700" b="0" i="0" u="none" strike="noStrike" dirty="0">
                          <a:solidFill>
                            <a:srgbClr val="000000"/>
                          </a:solidFill>
                          <a:effectLst/>
                          <a:latin typeface="Arial" panose="020B0604020202020204" pitchFamily="34" charset="0"/>
                          <a:cs typeface="Arial" panose="020B0604020202020204" pitchFamily="34" charset="0"/>
                        </a:rPr>
                        <a:t>totaling US$ </a:t>
                      </a:r>
                      <a:r>
                        <a:rPr lang="en-US" sz="700" b="0" i="0" u="none" strike="noStrike" dirty="0" smtClean="0">
                          <a:solidFill>
                            <a:srgbClr val="000000"/>
                          </a:solidFill>
                          <a:effectLst/>
                          <a:latin typeface="Arial" panose="020B0604020202020204" pitchFamily="34" charset="0"/>
                          <a:cs typeface="Arial" panose="020B0604020202020204" pitchFamily="34" charset="0"/>
                        </a:rPr>
                        <a:t>396,580  (each for ≈ US$ 50k). The customer explained </a:t>
                      </a:r>
                      <a:r>
                        <a:rPr lang="en-US" sz="700" b="0" i="0" u="none" strike="noStrike" dirty="0">
                          <a:solidFill>
                            <a:srgbClr val="000000"/>
                          </a:solidFill>
                          <a:effectLst/>
                          <a:latin typeface="Arial" panose="020B0604020202020204" pitchFamily="34" charset="0"/>
                          <a:cs typeface="Arial" panose="020B0604020202020204" pitchFamily="34" charset="0"/>
                        </a:rPr>
                        <a:t>that the wires were due to the currency limit of US$ 50k in China for each transaction and </a:t>
                      </a:r>
                      <a:r>
                        <a:rPr lang="en-US" sz="700" b="0" i="0" u="none" strike="noStrike" dirty="0" smtClean="0">
                          <a:solidFill>
                            <a:srgbClr val="000000"/>
                          </a:solidFill>
                          <a:effectLst/>
                          <a:latin typeface="Arial" panose="020B0604020202020204" pitchFamily="34" charset="0"/>
                          <a:cs typeface="Arial" panose="020B0604020202020204" pitchFamily="34" charset="0"/>
                        </a:rPr>
                        <a:t>that the </a:t>
                      </a:r>
                      <a:r>
                        <a:rPr lang="en-US" sz="700" b="0" i="0" u="none" strike="noStrike" dirty="0">
                          <a:solidFill>
                            <a:srgbClr val="000000"/>
                          </a:solidFill>
                          <a:effectLst/>
                          <a:latin typeface="Arial" panose="020B0604020202020204" pitchFamily="34" charset="0"/>
                          <a:cs typeface="Arial" panose="020B0604020202020204" pitchFamily="34" charset="0"/>
                        </a:rPr>
                        <a:t>payments were sent by friends and relatives to purposely avoid the currency quota</a:t>
                      </a:r>
                      <a:r>
                        <a:rPr lang="en-US" sz="700" b="0" i="0" u="none" strike="noStrike" dirty="0" smtClean="0">
                          <a:solidFill>
                            <a:srgbClr val="000000"/>
                          </a:solidFill>
                          <a:effectLst/>
                          <a:latin typeface="Arial" panose="020B0604020202020204" pitchFamily="34" charset="0"/>
                          <a:cs typeface="Arial" panose="020B0604020202020204" pitchFamily="34" charset="0"/>
                        </a:rPr>
                        <a:t>.  BSI</a:t>
                      </a:r>
                      <a:r>
                        <a:rPr lang="en-US" sz="700" b="0" i="0" u="none" strike="noStrike" baseline="0" dirty="0" smtClean="0">
                          <a:solidFill>
                            <a:srgbClr val="000000"/>
                          </a:solidFill>
                          <a:effectLst/>
                          <a:latin typeface="Arial" panose="020B0604020202020204" pitchFamily="34" charset="0"/>
                          <a:cs typeface="Arial" panose="020B0604020202020204" pitchFamily="34" charset="0"/>
                        </a:rPr>
                        <a:t> filed a SAR as a result of the client’s structuring of wire transfer payments to circumvent requirements</a:t>
                      </a:r>
                      <a:r>
                        <a:rPr lang="en-US" sz="700" b="0" i="0" u="none" strike="noStrike" dirty="0" smtClean="0">
                          <a:solidFill>
                            <a:srgbClr val="000000"/>
                          </a:solidFill>
                          <a:effectLst/>
                          <a:latin typeface="Arial" panose="020B0604020202020204" pitchFamily="34" charset="0"/>
                          <a:cs typeface="Arial" panose="020B0604020202020204" pitchFamily="34" charset="0"/>
                        </a:rPr>
                        <a:t> in China.</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In process of De-marketing</a:t>
                      </a:r>
                    </a:p>
                  </a:txBody>
                  <a:tcPr marL="6075" marR="6075" marT="6075" marB="0" anchor="ctr">
                    <a:lnL>
                      <a:noFill/>
                    </a:lnL>
                    <a:lnR>
                      <a:noFill/>
                    </a:lnR>
                    <a:lnT>
                      <a:noFill/>
                    </a:lnT>
                    <a:lnB>
                      <a:noFill/>
                    </a:lnB>
                    <a:solidFill>
                      <a:srgbClr val="D9D9D9"/>
                    </a:solidFill>
                  </a:tcPr>
                </a:tc>
              </a:tr>
              <a:tr h="479528">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11/16</a:t>
                      </a:r>
                    </a:p>
                  </a:txBody>
                  <a:tcPr marL="6075" marR="6075" marT="6075"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4/1/2016</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6075" marR="6075" marT="6075"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IVTS</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Client sent funds for four months totaling US$ 400K to an unknown beneficiary. When questioned the client was unable to provide information justifying the transactions received in his account.  As a result, a SAR was filed for potentially conducting transactions in the informal value transfer system, commonly known as IVTS.</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De-marketed</a:t>
                      </a:r>
                    </a:p>
                  </a:txBody>
                  <a:tcPr marL="6075" marR="6075" marT="6075" marB="0" anchor="ctr">
                    <a:lnL>
                      <a:noFill/>
                    </a:lnL>
                    <a:lnR>
                      <a:noFill/>
                    </a:lnR>
                    <a:lnT>
                      <a:noFill/>
                    </a:lnT>
                    <a:lnB>
                      <a:noFill/>
                    </a:lnB>
                    <a:solidFill>
                      <a:srgbClr val="BFBFBF"/>
                    </a:solidFill>
                  </a:tcPr>
                </a:tc>
              </a:tr>
              <a:tr h="1082620">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12/16</a:t>
                      </a:r>
                    </a:p>
                  </a:txBody>
                  <a:tcPr marL="6075" marR="6075" marT="6075"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4/15/2016</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6075" marR="6075" marT="6075"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IVTS</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BSI was contacted by Homeland Security as a result of a personal check in the amount of US$ 500,000.00 sent via DHL to the bank for deposit without being properly </a:t>
                      </a:r>
                      <a:r>
                        <a:rPr lang="en-US" sz="700" b="0" i="0" u="none" strike="noStrike" dirty="0" smtClean="0">
                          <a:solidFill>
                            <a:srgbClr val="000000"/>
                          </a:solidFill>
                          <a:effectLst/>
                          <a:latin typeface="Arial" panose="020B0604020202020204" pitchFamily="34" charset="0"/>
                          <a:cs typeface="Arial" panose="020B0604020202020204" pitchFamily="34" charset="0"/>
                        </a:rPr>
                        <a:t>reported.  The</a:t>
                      </a:r>
                      <a:r>
                        <a:rPr lang="en-US" sz="700" b="0" i="0" u="none" strike="noStrike" baseline="0" dirty="0" smtClean="0">
                          <a:solidFill>
                            <a:srgbClr val="000000"/>
                          </a:solidFill>
                          <a:effectLst/>
                          <a:latin typeface="Arial" panose="020B0604020202020204" pitchFamily="34" charset="0"/>
                          <a:cs typeface="Arial" panose="020B0604020202020204" pitchFamily="34" charset="0"/>
                        </a:rPr>
                        <a:t> check </a:t>
                      </a:r>
                      <a:r>
                        <a:rPr lang="en-US" sz="700" b="0" i="0" u="none" strike="noStrike" dirty="0" smtClean="0">
                          <a:solidFill>
                            <a:srgbClr val="000000"/>
                          </a:solidFill>
                          <a:effectLst/>
                          <a:latin typeface="Arial" panose="020B0604020202020204" pitchFamily="34" charset="0"/>
                          <a:cs typeface="Arial" panose="020B0604020202020204" pitchFamily="34" charset="0"/>
                        </a:rPr>
                        <a:t>was </a:t>
                      </a:r>
                      <a:r>
                        <a:rPr lang="en-US" sz="700" b="0" i="0" u="none" strike="noStrike" dirty="0">
                          <a:solidFill>
                            <a:srgbClr val="000000"/>
                          </a:solidFill>
                          <a:effectLst/>
                          <a:latin typeface="Arial" panose="020B0604020202020204" pitchFamily="34" charset="0"/>
                          <a:cs typeface="Arial" panose="020B0604020202020204" pitchFamily="34" charset="0"/>
                        </a:rPr>
                        <a:t>confiscated by U.S. Customs and Border Protection.  The bank conducted a review and learned that the personal check was issued by a BSI client and payable to </a:t>
                      </a:r>
                      <a:r>
                        <a:rPr lang="en-US" sz="700" b="0" i="0" u="none" strike="noStrike" dirty="0" smtClean="0">
                          <a:solidFill>
                            <a:srgbClr val="000000"/>
                          </a:solidFill>
                          <a:effectLst/>
                          <a:latin typeface="Arial" panose="020B0604020202020204" pitchFamily="34" charset="0"/>
                          <a:cs typeface="Arial" panose="020B0604020202020204" pitchFamily="34" charset="0"/>
                        </a:rPr>
                        <a:t>a</a:t>
                      </a:r>
                      <a:r>
                        <a:rPr lang="en-US" sz="700" b="0" i="0" u="none" strike="noStrike" baseline="0" dirty="0" smtClean="0">
                          <a:solidFill>
                            <a:srgbClr val="000000"/>
                          </a:solidFill>
                          <a:effectLst/>
                          <a:latin typeface="Arial" panose="020B0604020202020204" pitchFamily="34" charset="0"/>
                          <a:cs typeface="Arial" panose="020B0604020202020204" pitchFamily="34" charset="0"/>
                        </a:rPr>
                        <a:t> second</a:t>
                      </a:r>
                      <a:r>
                        <a:rPr lang="en-US" sz="700" b="0" i="0" u="none" strike="noStrike" dirty="0" smtClean="0">
                          <a:solidFill>
                            <a:srgbClr val="000000"/>
                          </a:solidFill>
                          <a:effectLst/>
                          <a:latin typeface="Arial" panose="020B0604020202020204" pitchFamily="34" charset="0"/>
                          <a:cs typeface="Arial" panose="020B0604020202020204" pitchFamily="34" charset="0"/>
                        </a:rPr>
                        <a:t> </a:t>
                      </a:r>
                      <a:r>
                        <a:rPr lang="en-US" sz="700" b="0" i="0" u="none" strike="noStrike" dirty="0">
                          <a:solidFill>
                            <a:srgbClr val="000000"/>
                          </a:solidFill>
                          <a:effectLst/>
                          <a:latin typeface="Arial" panose="020B0604020202020204" pitchFamily="34" charset="0"/>
                          <a:cs typeface="Arial" panose="020B0604020202020204" pitchFamily="34" charset="0"/>
                        </a:rPr>
                        <a:t>BSI client.   In the course of it's due diligence, BSI requested corroborating information and documentation from both customers to substantiate the transaction behind the issuance of the personal check.  The clients failed to provide sufficient information or documentation supporting the transaction.  A SAR was filed given the lack of transparency and the method by which the transaction was conducted.</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n-US" sz="700" b="0" i="0" u="none" strike="noStrike" dirty="0">
                          <a:solidFill>
                            <a:srgbClr val="000000"/>
                          </a:solidFill>
                          <a:effectLst/>
                          <a:latin typeface="Arial" panose="020B0604020202020204" pitchFamily="34" charset="0"/>
                          <a:cs typeface="Arial" panose="020B0604020202020204" pitchFamily="34" charset="0"/>
                        </a:rPr>
                        <a:t>One client has been De-marketed; the other is in process</a:t>
                      </a:r>
                    </a:p>
                  </a:txBody>
                  <a:tcPr marL="6075" marR="6075" marT="6075" marB="0" anchor="ctr">
                    <a:lnL>
                      <a:noFill/>
                    </a:lnL>
                    <a:lnR>
                      <a:noFill/>
                    </a:lnR>
                    <a:lnT>
                      <a:noFill/>
                    </a:lnT>
                    <a:lnB>
                      <a:noFill/>
                    </a:lnB>
                    <a:solidFill>
                      <a:srgbClr val="D9D9D9"/>
                    </a:solidFill>
                  </a:tcPr>
                </a:tc>
              </a:tr>
              <a:tr h="710785">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14/16</a:t>
                      </a:r>
                    </a:p>
                  </a:txBody>
                  <a:tcPr marL="6075" marR="6075" marT="6075"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5/17/2016</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6075" marR="6075" marT="6075"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Non-Client</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Fraud attempt</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Bank received an email attempting to defraud client of US$ 90K.  After receiving the wire transfer instructions, the bank proceeded to conduct its security call back procedure and contact the customer to confirm the instructions.  The customer informed  they had not submitted the wire transfer instructions.  As a result, the payment was not processed and a SAR was filed due to the attempt by an unknown suspect to commit the crimes of identity theft and wire transfer fraud.</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n-US" sz="700" b="0" i="0" u="none" strike="noStrike" dirty="0">
                          <a:solidFill>
                            <a:srgbClr val="000000"/>
                          </a:solidFill>
                          <a:effectLst/>
                          <a:latin typeface="Arial" panose="020B0604020202020204" pitchFamily="34" charset="0"/>
                          <a:cs typeface="Arial" panose="020B0604020202020204" pitchFamily="34" charset="0"/>
                        </a:rPr>
                        <a:t>Accounts have been blocked internally</a:t>
                      </a:r>
                    </a:p>
                  </a:txBody>
                  <a:tcPr marL="6075" marR="6075" marT="6075" marB="0" anchor="ctr">
                    <a:lnL>
                      <a:noFill/>
                    </a:lnL>
                    <a:lnR>
                      <a:noFill/>
                    </a:lnR>
                    <a:lnT>
                      <a:noFill/>
                    </a:lnT>
                    <a:lnB>
                      <a:noFill/>
                    </a:lnB>
                    <a:solidFill>
                      <a:srgbClr val="BFBFBF"/>
                    </a:solidFill>
                  </a:tcPr>
                </a:tc>
              </a:tr>
              <a:tr h="628510">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15/16</a:t>
                      </a:r>
                    </a:p>
                  </a:txBody>
                  <a:tcPr marL="6075" marR="6075" marT="6075"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5/5/2016</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6075" marR="6075" marT="6075"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Negative Media</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The bank identified negative media articles alleging foreign corruption &amp; money laundering.  The clients, both attorneys and owners of a law firm in Brazil are accused of bribing a judge to favor a </a:t>
                      </a:r>
                      <a:r>
                        <a:rPr lang="en-US" sz="700" b="0" i="0" u="none" strike="noStrike" dirty="0" smtClean="0">
                          <a:solidFill>
                            <a:srgbClr val="000000"/>
                          </a:solidFill>
                          <a:effectLst/>
                          <a:latin typeface="Arial" panose="020B0604020202020204" pitchFamily="34" charset="0"/>
                          <a:cs typeface="Arial" panose="020B0604020202020204" pitchFamily="34" charset="0"/>
                        </a:rPr>
                        <a:t>verdict </a:t>
                      </a:r>
                      <a:r>
                        <a:rPr lang="en-US" sz="700" b="0" i="0" u="none" strike="noStrike" dirty="0">
                          <a:solidFill>
                            <a:srgbClr val="000000"/>
                          </a:solidFill>
                          <a:effectLst/>
                          <a:latin typeface="Arial" panose="020B0604020202020204" pitchFamily="34" charset="0"/>
                          <a:cs typeface="Arial" panose="020B0604020202020204" pitchFamily="34" charset="0"/>
                        </a:rPr>
                        <a:t>for a client of their firm.  The transactions in the account did not appear to relate to the allegations, however in light of the allegations a SAR was filed.</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In process of De-marketing</a:t>
                      </a:r>
                    </a:p>
                  </a:txBody>
                  <a:tcPr marL="6075" marR="6075" marT="6075" marB="0" anchor="ctr">
                    <a:lnL>
                      <a:noFill/>
                    </a:lnL>
                    <a:lnR>
                      <a:noFill/>
                    </a:lnR>
                    <a:lnT>
                      <a:noFill/>
                    </a:lnT>
                    <a:lnB>
                      <a:noFill/>
                    </a:lnB>
                    <a:solidFill>
                      <a:srgbClr val="D9D9D9"/>
                    </a:solidFill>
                  </a:tcPr>
                </a:tc>
              </a:tr>
              <a:tr h="744355">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16/16</a:t>
                      </a:r>
                    </a:p>
                  </a:txBody>
                  <a:tcPr marL="6075" marR="6075" marT="6075"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4/29/2016</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6075" marR="6075" marT="6075"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Non-Client</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Negative Media</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BSI filed a SAR as a result of negative open source information on non-BSI clients. Nestor Marcelo Ramos, Helvetic Services Group SA, and Lazaro Baez.   The Article alleges that Helvetic Services Group SA was the company used by Lazaro Baez, an associate of Nestor and Cristina Kirchner, the former presidents of Argentina, to steal money from Argentina.  The SAR listed ten clients that were indirectly involved due to the utilization of the same registered agent (Marcelo Ramos) and the negative media articles.</a:t>
                      </a:r>
                    </a:p>
                  </a:txBody>
                  <a:tcPr marL="6075" marR="6075" marT="6075"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N/A</a:t>
                      </a:r>
                    </a:p>
                  </a:txBody>
                  <a:tcPr marL="6075" marR="6075" marT="6075" marB="0" anchor="ctr">
                    <a:lnL>
                      <a:noFill/>
                    </a:lnL>
                    <a:lnR>
                      <a:noFill/>
                    </a:lnR>
                    <a:lnT>
                      <a:noFill/>
                    </a:lnT>
                    <a:lnB>
                      <a:noFill/>
                    </a:lnB>
                    <a:solidFill>
                      <a:srgbClr val="BFBFBF"/>
                    </a:solidFill>
                  </a:tcPr>
                </a:tc>
              </a:tr>
              <a:tr h="1002402">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17/16</a:t>
                      </a:r>
                    </a:p>
                  </a:txBody>
                  <a:tcPr marL="6075" marR="6075" marT="6075"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4/21/2016</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6075" marR="6075" marT="6075"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IVTS</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BSI identified one hundred-eleven incoming ACH transactions totaling US$ 83,950 from account opening to present received from a Federal Credit Union in Washington DC that did not appear to be in line with the transactions the customer would normally be expected to </a:t>
                      </a:r>
                      <a:r>
                        <a:rPr lang="en-US" sz="700" b="0" i="0" u="none" strike="noStrike" dirty="0" smtClean="0">
                          <a:solidFill>
                            <a:srgbClr val="000000"/>
                          </a:solidFill>
                          <a:effectLst/>
                          <a:latin typeface="Arial" panose="020B0604020202020204" pitchFamily="34" charset="0"/>
                          <a:cs typeface="Arial" panose="020B0604020202020204" pitchFamily="34" charset="0"/>
                        </a:rPr>
                        <a:t>engage.  </a:t>
                      </a:r>
                      <a:r>
                        <a:rPr lang="en-US" sz="700" b="0" i="0" u="none" strike="noStrike" dirty="0">
                          <a:solidFill>
                            <a:srgbClr val="000000"/>
                          </a:solidFill>
                          <a:effectLst/>
                          <a:latin typeface="Arial" panose="020B0604020202020204" pitchFamily="34" charset="0"/>
                          <a:cs typeface="Arial" panose="020B0604020202020204" pitchFamily="34" charset="0"/>
                        </a:rPr>
                        <a:t>The customer informed the bank that the ACH transactions were from US$ currency </a:t>
                      </a:r>
                      <a:r>
                        <a:rPr lang="en-US" sz="700" b="0" i="0" u="none" strike="noStrike" dirty="0" smtClean="0">
                          <a:solidFill>
                            <a:srgbClr val="000000"/>
                          </a:solidFill>
                          <a:effectLst/>
                          <a:latin typeface="Arial" panose="020B0604020202020204" pitchFamily="34" charset="0"/>
                          <a:cs typeface="Arial" panose="020B0604020202020204" pitchFamily="34" charset="0"/>
                        </a:rPr>
                        <a:t>exchanges </a:t>
                      </a:r>
                      <a:r>
                        <a:rPr lang="en-US" sz="700" b="0" i="0" u="none" strike="noStrike" dirty="0">
                          <a:solidFill>
                            <a:srgbClr val="000000"/>
                          </a:solidFill>
                          <a:effectLst/>
                          <a:latin typeface="Arial" panose="020B0604020202020204" pitchFamily="34" charset="0"/>
                          <a:cs typeface="Arial" panose="020B0604020202020204" pitchFamily="34" charset="0"/>
                        </a:rPr>
                        <a:t>with a friend in Venezuela.  As a result, BSI filed a SAR on the customer for engaging in transactions involving the unofficial exchange of US Dollars for the local currency in Venezuela, also known as the Informal Value Transfer System ("IVTS"). </a:t>
                      </a:r>
                    </a:p>
                  </a:txBody>
                  <a:tcPr marL="6075" marR="6075" marT="6075"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6075" marR="6075" marT="6075"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De-marketed</a:t>
                      </a:r>
                    </a:p>
                  </a:txBody>
                  <a:tcPr marL="6075" marR="6075" marT="6075" marB="0" anchor="ctr">
                    <a:lnL>
                      <a:noFill/>
                    </a:lnL>
                    <a:lnR>
                      <a:noFill/>
                    </a:lnR>
                    <a:lnT>
                      <a:noFill/>
                    </a:lnT>
                    <a:lnB>
                      <a:noFill/>
                    </a:lnB>
                    <a:solidFill>
                      <a:srgbClr val="D9D9D9"/>
                    </a:solidFill>
                  </a:tcPr>
                </a:tc>
              </a:tr>
            </a:tbl>
          </a:graphicData>
        </a:graphic>
      </p:graphicFrame>
    </p:spTree>
    <p:extLst>
      <p:ext uri="{BB962C8B-B14F-4D97-AF65-F5344CB8AC3E}">
        <p14:creationId xmlns:p14="http://schemas.microsoft.com/office/powerpoint/2010/main" val="3155171763"/>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p:cNvSpPr>
            <a:spLocks noGrp="1"/>
          </p:cNvSpPr>
          <p:nvPr>
            <p:ph sz="quarter" idx="11"/>
          </p:nvPr>
        </p:nvSpPr>
        <p:spPr>
          <a:xfrm>
            <a:off x="331788" y="452438"/>
            <a:ext cx="8251825" cy="434975"/>
          </a:xfrm>
        </p:spPr>
        <p:txBody>
          <a:bodyPr/>
          <a:lstStyle/>
          <a:p>
            <a:pPr>
              <a:spcBef>
                <a:spcPct val="0"/>
              </a:spcBef>
            </a:pPr>
            <a:r>
              <a:rPr lang="en-US" dirty="0"/>
              <a:t>Compliance – </a:t>
            </a:r>
            <a:r>
              <a:rPr lang="en-US" altLang="en-US" dirty="0" smtClean="0">
                <a:latin typeface="Arial" charset="0"/>
                <a:cs typeface="Arial" charset="0"/>
              </a:rPr>
              <a:t>Summary of SARs</a:t>
            </a:r>
            <a:endParaRPr lang="en-US" altLang="en-US" sz="2800" dirty="0" smtClean="0">
              <a:latin typeface="Arial" charset="0"/>
              <a:cs typeface="Arial"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779096187"/>
              </p:ext>
            </p:extLst>
          </p:nvPr>
        </p:nvGraphicFramePr>
        <p:xfrm>
          <a:off x="76200" y="936625"/>
          <a:ext cx="8991601" cy="5856288"/>
        </p:xfrm>
        <a:graphic>
          <a:graphicData uri="http://schemas.openxmlformats.org/drawingml/2006/table">
            <a:tbl>
              <a:tblPr/>
              <a:tblGrid>
                <a:gridCol w="425059"/>
                <a:gridCol w="47064"/>
                <a:gridCol w="714465"/>
                <a:gridCol w="47064"/>
                <a:gridCol w="642113"/>
                <a:gridCol w="47064"/>
                <a:gridCol w="705420"/>
                <a:gridCol w="47064"/>
                <a:gridCol w="741595"/>
                <a:gridCol w="47064"/>
                <a:gridCol w="4576180"/>
                <a:gridCol w="47064"/>
                <a:gridCol w="904385"/>
              </a:tblGrid>
              <a:tr h="132413">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a:t>
                      </a:r>
                    </a:p>
                  </a:txBody>
                  <a:tcPr marL="5143" marR="5143" marT="5143"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Date of Report</a:t>
                      </a:r>
                    </a:p>
                  </a:txBody>
                  <a:tcPr marL="5143" marR="5143" marT="5143"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Financial Loss</a:t>
                      </a:r>
                    </a:p>
                  </a:txBody>
                  <a:tcPr marL="5143" marR="5143" marT="5143"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Relation to BSI</a:t>
                      </a:r>
                    </a:p>
                  </a:txBody>
                  <a:tcPr marL="5143" marR="5143" marT="5143"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Reason</a:t>
                      </a:r>
                    </a:p>
                  </a:txBody>
                  <a:tcPr marL="5143" marR="5143" marT="5143"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Description of Suspicious Activity</a:t>
                      </a:r>
                    </a:p>
                  </a:txBody>
                  <a:tcPr marL="5143" marR="5143" marT="5143" marB="0" anchor="ctr">
                    <a:lnL>
                      <a:noFill/>
                    </a:lnL>
                    <a:lnR>
                      <a:noFill/>
                    </a:lnR>
                    <a:lnT>
                      <a:noFill/>
                    </a:lnT>
                    <a:lnB>
                      <a:noFill/>
                    </a:lnB>
                    <a:solidFill>
                      <a:srgbClr val="FF0000"/>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1" i="0" u="none" strike="noStrike" dirty="0">
                          <a:solidFill>
                            <a:srgbClr val="FFFFFF"/>
                          </a:solidFill>
                          <a:effectLst/>
                          <a:latin typeface="Arial" panose="020B0604020202020204" pitchFamily="34" charset="0"/>
                          <a:cs typeface="Arial" panose="020B0604020202020204" pitchFamily="34" charset="0"/>
                        </a:rPr>
                        <a:t>Action Taken</a:t>
                      </a:r>
                    </a:p>
                  </a:txBody>
                  <a:tcPr marL="5143" marR="5143" marT="5143" marB="0" anchor="ctr">
                    <a:lnL>
                      <a:noFill/>
                    </a:lnL>
                    <a:lnR>
                      <a:noFill/>
                    </a:lnR>
                    <a:lnT>
                      <a:noFill/>
                    </a:lnT>
                    <a:lnB>
                      <a:noFill/>
                    </a:lnB>
                    <a:solidFill>
                      <a:srgbClr val="FF0000"/>
                    </a:solidFill>
                  </a:tcPr>
                </a:tc>
              </a:tr>
              <a:tr h="683445">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18/16</a:t>
                      </a:r>
                    </a:p>
                  </a:txBody>
                  <a:tcPr marL="5143" marR="5143" marT="5143"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4/29/2016</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5143" marR="5143" marT="5143"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IVTS</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BSI filed a SAR supplementing a previously submitted SAR on April 15, 2016,  in connection with a seizure order received from the department of Homeland Security.  During its ongoing review of the entire relationship, BSI reported a total of US$ 10,140,609 in activity that did not seem to have any apparent economic, business or lawful purpose and appears to have been conducted in a manner that is consistent with the informal value transfer system (IVTS).</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De-marketed</a:t>
                      </a:r>
                    </a:p>
                  </a:txBody>
                  <a:tcPr marL="5143" marR="5143" marT="5143" marB="0" anchor="ctr">
                    <a:lnL>
                      <a:noFill/>
                    </a:lnL>
                    <a:lnR>
                      <a:noFill/>
                    </a:lnR>
                    <a:lnT>
                      <a:noFill/>
                    </a:lnT>
                    <a:lnB>
                      <a:noFill/>
                    </a:lnB>
                    <a:solidFill>
                      <a:srgbClr val="BFBFBF"/>
                    </a:solidFill>
                  </a:tcPr>
                </a:tc>
              </a:tr>
              <a:tr h="858551">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19/16</a:t>
                      </a:r>
                    </a:p>
                  </a:txBody>
                  <a:tcPr marL="5143" marR="5143" marT="5143"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5/4/2016</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5143" marR="5143" marT="5143"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Negative Media</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BSI identified </a:t>
                      </a:r>
                      <a:r>
                        <a:rPr lang="en-US" sz="700" b="0" i="0" u="none" strike="noStrike" dirty="0" smtClean="0">
                          <a:solidFill>
                            <a:srgbClr val="000000"/>
                          </a:solidFill>
                          <a:effectLst/>
                          <a:latin typeface="Arial" panose="020B0604020202020204" pitchFamily="34" charset="0"/>
                          <a:cs typeface="Arial" panose="020B0604020202020204" pitchFamily="34" charset="0"/>
                        </a:rPr>
                        <a:t>an online </a:t>
                      </a:r>
                      <a:r>
                        <a:rPr lang="en-US" sz="700" b="0" i="0" u="none" strike="noStrike" dirty="0">
                          <a:solidFill>
                            <a:srgbClr val="000000"/>
                          </a:solidFill>
                          <a:effectLst/>
                          <a:latin typeface="Arial" panose="020B0604020202020204" pitchFamily="34" charset="0"/>
                          <a:cs typeface="Arial" panose="020B0604020202020204" pitchFamily="34" charset="0"/>
                        </a:rPr>
                        <a:t>negative media </a:t>
                      </a:r>
                      <a:r>
                        <a:rPr lang="en-US" sz="700" b="0" i="0" u="none" strike="noStrike" dirty="0" smtClean="0">
                          <a:solidFill>
                            <a:srgbClr val="000000"/>
                          </a:solidFill>
                          <a:effectLst/>
                          <a:latin typeface="Arial" panose="020B0604020202020204" pitchFamily="34" charset="0"/>
                          <a:cs typeface="Arial" panose="020B0604020202020204" pitchFamily="34" charset="0"/>
                        </a:rPr>
                        <a:t>article dated March 28, 2016 </a:t>
                      </a:r>
                      <a:r>
                        <a:rPr lang="en-US" sz="700" b="0" i="0" u="none" strike="noStrike" dirty="0">
                          <a:solidFill>
                            <a:srgbClr val="000000"/>
                          </a:solidFill>
                          <a:effectLst/>
                          <a:latin typeface="Arial" panose="020B0604020202020204" pitchFamily="34" charset="0"/>
                          <a:cs typeface="Arial" panose="020B0604020202020204" pitchFamily="34" charset="0"/>
                        </a:rPr>
                        <a:t>alleging a potential foreign corruption scheme that may have included the payment of bribes to foreign officials in the Republic of Panama. </a:t>
                      </a:r>
                      <a:r>
                        <a:rPr lang="en-US" sz="700" b="0" i="0" u="none" strike="noStrike" dirty="0" smtClean="0">
                          <a:solidFill>
                            <a:srgbClr val="000000"/>
                          </a:solidFill>
                          <a:effectLst/>
                          <a:latin typeface="Arial" panose="020B0604020202020204" pitchFamily="34" charset="0"/>
                          <a:cs typeface="Arial" panose="020B0604020202020204" pitchFamily="34" charset="0"/>
                        </a:rPr>
                        <a:t>According to the article the customer through his</a:t>
                      </a:r>
                      <a:r>
                        <a:rPr lang="en-US" sz="700" b="0" i="0" u="none" strike="noStrike" baseline="0" dirty="0" smtClean="0">
                          <a:solidFill>
                            <a:srgbClr val="000000"/>
                          </a:solidFill>
                          <a:effectLst/>
                          <a:latin typeface="Arial" panose="020B0604020202020204" pitchFamily="34" charset="0"/>
                          <a:cs typeface="Arial" panose="020B0604020202020204" pitchFamily="34" charset="0"/>
                        </a:rPr>
                        <a:t> accounts at Citibank and Banco Universal </a:t>
                      </a:r>
                      <a:r>
                        <a:rPr lang="en-US" sz="700" b="0" i="0" u="none" strike="noStrike" dirty="0" smtClean="0">
                          <a:solidFill>
                            <a:srgbClr val="000000"/>
                          </a:solidFill>
                          <a:effectLst/>
                          <a:latin typeface="Arial" panose="020B0604020202020204" pitchFamily="34" charset="0"/>
                          <a:cs typeface="Arial" panose="020B0604020202020204" pitchFamily="34" charset="0"/>
                        </a:rPr>
                        <a:t>allegedly made payments to the former vice president of Panama</a:t>
                      </a:r>
                      <a:r>
                        <a:rPr lang="en-US" sz="700" b="0" i="0" u="none" strike="noStrike" baseline="0" dirty="0" smtClean="0">
                          <a:solidFill>
                            <a:srgbClr val="000000"/>
                          </a:solidFill>
                          <a:effectLst/>
                          <a:latin typeface="Arial" panose="020B0604020202020204" pitchFamily="34" charset="0"/>
                          <a:cs typeface="Arial" panose="020B0604020202020204" pitchFamily="34" charset="0"/>
                        </a:rPr>
                        <a:t> after </a:t>
                      </a:r>
                      <a:r>
                        <a:rPr lang="en-US" sz="700" b="0" i="0" u="none" strike="noStrike" dirty="0" smtClean="0">
                          <a:solidFill>
                            <a:srgbClr val="000000"/>
                          </a:solidFill>
                          <a:effectLst/>
                          <a:latin typeface="Arial" panose="020B0604020202020204" pitchFamily="34" charset="0"/>
                          <a:cs typeface="Arial" panose="020B0604020202020204" pitchFamily="34" charset="0"/>
                        </a:rPr>
                        <a:t>the Customer was awarded the contract for a construction project in Panama.  In </a:t>
                      </a:r>
                      <a:r>
                        <a:rPr lang="en-US" sz="700" b="0" i="0" u="none" strike="noStrike" dirty="0">
                          <a:solidFill>
                            <a:srgbClr val="000000"/>
                          </a:solidFill>
                          <a:effectLst/>
                          <a:latin typeface="Arial" panose="020B0604020202020204" pitchFamily="34" charset="0"/>
                          <a:cs typeface="Arial" panose="020B0604020202020204" pitchFamily="34" charset="0"/>
                        </a:rPr>
                        <a:t>light of the alleged accusations, a SAR was filed.  The bank will continue its due diligence to identify any additional possible suspicious activity and will file additional SARs as deemed necessary.</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Watch List</a:t>
                      </a:r>
                    </a:p>
                  </a:txBody>
                  <a:tcPr marL="5143" marR="5143" marT="5143" marB="0" anchor="ctr">
                    <a:lnL>
                      <a:noFill/>
                    </a:lnL>
                    <a:lnR>
                      <a:noFill/>
                    </a:lnR>
                    <a:lnT>
                      <a:noFill/>
                    </a:lnT>
                    <a:lnB>
                      <a:noFill/>
                    </a:lnB>
                    <a:solidFill>
                      <a:srgbClr val="D9D9D9"/>
                    </a:solidFill>
                  </a:tcPr>
                </a:tc>
              </a:tr>
              <a:tr h="614720">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20/16</a:t>
                      </a:r>
                    </a:p>
                  </a:txBody>
                  <a:tcPr marL="5143" marR="5143" marT="5143"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5/12/2016</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5143" marR="5143" marT="5143"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Negative Media</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BSI identified online negative media articles alleging the company owned by the client in Guatemala was found guilty of tax </a:t>
                      </a:r>
                      <a:r>
                        <a:rPr lang="en-US" sz="700" b="0" i="0" u="none" strike="noStrike" dirty="0" smtClean="0">
                          <a:solidFill>
                            <a:srgbClr val="000000"/>
                          </a:solidFill>
                          <a:effectLst/>
                          <a:latin typeface="Arial" panose="020B0604020202020204" pitchFamily="34" charset="0"/>
                          <a:cs typeface="Arial" panose="020B0604020202020204" pitchFamily="34" charset="0"/>
                        </a:rPr>
                        <a:t>evasion.  The articles allege that the company owed approximately </a:t>
                      </a:r>
                      <a:r>
                        <a:rPr lang="en-US" sz="700" b="0" i="0" u="none" strike="noStrike" dirty="0">
                          <a:solidFill>
                            <a:srgbClr val="000000"/>
                          </a:solidFill>
                          <a:effectLst/>
                          <a:latin typeface="Arial" panose="020B0604020202020204" pitchFamily="34" charset="0"/>
                          <a:cs typeface="Arial" panose="020B0604020202020204" pitchFamily="34" charset="0"/>
                        </a:rPr>
                        <a:t>US$ 35MM </a:t>
                      </a:r>
                      <a:r>
                        <a:rPr lang="en-US" sz="700" b="0" i="0" u="none" strike="noStrike" dirty="0" smtClean="0">
                          <a:solidFill>
                            <a:srgbClr val="000000"/>
                          </a:solidFill>
                          <a:effectLst/>
                          <a:latin typeface="Arial" panose="020B0604020202020204" pitchFamily="34" charset="0"/>
                          <a:cs typeface="Arial" panose="020B0604020202020204" pitchFamily="34" charset="0"/>
                        </a:rPr>
                        <a:t>in taxes and </a:t>
                      </a:r>
                      <a:r>
                        <a:rPr lang="en-US" sz="700" b="0" i="0" u="none" strike="noStrike" dirty="0">
                          <a:solidFill>
                            <a:srgbClr val="000000"/>
                          </a:solidFill>
                          <a:effectLst/>
                          <a:latin typeface="Arial" panose="020B0604020202020204" pitchFamily="34" charset="0"/>
                          <a:cs typeface="Arial" panose="020B0604020202020204" pitchFamily="34" charset="0"/>
                        </a:rPr>
                        <a:t>that the local company paid bribes to members of the Guatemalan tax </a:t>
                      </a:r>
                      <a:r>
                        <a:rPr lang="en-US" sz="700" b="0" i="0" u="none" strike="noStrike" dirty="0" smtClean="0">
                          <a:solidFill>
                            <a:srgbClr val="000000"/>
                          </a:solidFill>
                          <a:effectLst/>
                          <a:latin typeface="Arial" panose="020B0604020202020204" pitchFamily="34" charset="0"/>
                          <a:cs typeface="Arial" panose="020B0604020202020204" pitchFamily="34" charset="0"/>
                        </a:rPr>
                        <a:t>authority </a:t>
                      </a:r>
                      <a:r>
                        <a:rPr lang="en-US" sz="700" b="0" i="0" u="none" strike="noStrike" dirty="0">
                          <a:solidFill>
                            <a:srgbClr val="000000"/>
                          </a:solidFill>
                          <a:effectLst/>
                          <a:latin typeface="Arial" panose="020B0604020202020204" pitchFamily="34" charset="0"/>
                          <a:cs typeface="Arial" panose="020B0604020202020204" pitchFamily="34" charset="0"/>
                        </a:rPr>
                        <a:t>in order to facilitate its tax evasion.  None of the alleged transactions were conducted through BSI, however a SAR was filed due to the negative media.</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In process of De-marketing</a:t>
                      </a:r>
                    </a:p>
                  </a:txBody>
                  <a:tcPr marL="5143" marR="5143" marT="5143" marB="0" anchor="ctr">
                    <a:lnL>
                      <a:noFill/>
                    </a:lnL>
                    <a:lnR>
                      <a:noFill/>
                    </a:lnR>
                    <a:lnT>
                      <a:noFill/>
                    </a:lnT>
                    <a:lnB>
                      <a:noFill/>
                    </a:lnB>
                    <a:solidFill>
                      <a:srgbClr val="BFBFBF"/>
                    </a:solidFill>
                  </a:tcPr>
                </a:tc>
              </a:tr>
              <a:tr h="866529">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21/16</a:t>
                      </a:r>
                    </a:p>
                  </a:txBody>
                  <a:tcPr marL="5143" marR="5143" marT="5143"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5/19/2016</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5143" marR="5143" marT="5143"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Negative Media</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BSI identified recent open source media articles alleging that during the period of 2009 through 2013, an alleged front company was used to launder money in Brazil.  The article indicates a total of US$ 1,065,514.76 was sent to a brokerage </a:t>
                      </a:r>
                      <a:r>
                        <a:rPr lang="en-US" sz="700" b="0" i="0" u="none" strike="noStrike" dirty="0" smtClean="0">
                          <a:solidFill>
                            <a:srgbClr val="000000"/>
                          </a:solidFill>
                          <a:effectLst/>
                          <a:latin typeface="Arial" panose="020B0604020202020204" pitchFamily="34" charset="0"/>
                          <a:cs typeface="Arial" panose="020B0604020202020204" pitchFamily="34" charset="0"/>
                        </a:rPr>
                        <a:t>company where the BSI client is the majority shareholder.  </a:t>
                      </a:r>
                      <a:r>
                        <a:rPr lang="en-US" sz="700" b="0" i="0" u="none" strike="noStrike" dirty="0">
                          <a:solidFill>
                            <a:srgbClr val="000000"/>
                          </a:solidFill>
                          <a:effectLst/>
                          <a:latin typeface="Arial" panose="020B0604020202020204" pitchFamily="34" charset="0"/>
                          <a:cs typeface="Arial" panose="020B0604020202020204" pitchFamily="34" charset="0"/>
                        </a:rPr>
                        <a:t/>
                      </a:r>
                      <a:br>
                        <a:rPr lang="en-US" sz="700" b="0" i="0" u="none" strike="noStrike" dirty="0">
                          <a:solidFill>
                            <a:srgbClr val="000000"/>
                          </a:solidFill>
                          <a:effectLst/>
                          <a:latin typeface="Arial" panose="020B0604020202020204" pitchFamily="34" charset="0"/>
                          <a:cs typeface="Arial" panose="020B0604020202020204" pitchFamily="34" charset="0"/>
                        </a:rPr>
                      </a:br>
                      <a:r>
                        <a:rPr lang="en-US" sz="700" b="0" i="0" u="none" strike="noStrike" dirty="0">
                          <a:solidFill>
                            <a:srgbClr val="000000"/>
                          </a:solidFill>
                          <a:effectLst/>
                          <a:latin typeface="Arial" panose="020B0604020202020204" pitchFamily="34" charset="0"/>
                          <a:cs typeface="Arial" panose="020B0604020202020204" pitchFamily="34" charset="0"/>
                        </a:rPr>
                        <a:t>BSI reviewed the accounts' activity from May 17, 2013 until May 18, 2016 totaling one hundred and ten transactions, with a total of US$ 20,200,672.63, however the transactions in the customers' accounts do not appear to relate to the allegations in the negative media.  In light of the allegations against the client's </a:t>
                      </a:r>
                      <a:r>
                        <a:rPr lang="en-US" sz="700" b="0" i="0" u="none" strike="noStrike" dirty="0" smtClean="0">
                          <a:solidFill>
                            <a:srgbClr val="000000"/>
                          </a:solidFill>
                          <a:effectLst/>
                          <a:latin typeface="Arial" panose="020B0604020202020204" pitchFamily="34" charset="0"/>
                          <a:cs typeface="Arial" panose="020B0604020202020204" pitchFamily="34" charset="0"/>
                        </a:rPr>
                        <a:t>brokerage </a:t>
                      </a:r>
                      <a:r>
                        <a:rPr lang="en-US" sz="700" b="0" i="0" u="none" strike="noStrike" dirty="0">
                          <a:solidFill>
                            <a:srgbClr val="000000"/>
                          </a:solidFill>
                          <a:effectLst/>
                          <a:latin typeface="Arial" panose="020B0604020202020204" pitchFamily="34" charset="0"/>
                          <a:cs typeface="Arial" panose="020B0604020202020204" pitchFamily="34" charset="0"/>
                        </a:rPr>
                        <a:t>firm, BSI filed a SAR.</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Watch List</a:t>
                      </a:r>
                    </a:p>
                  </a:txBody>
                  <a:tcPr marL="5143" marR="5143" marT="5143" marB="0" anchor="ctr">
                    <a:lnL>
                      <a:noFill/>
                    </a:lnL>
                    <a:lnR>
                      <a:noFill/>
                    </a:lnR>
                    <a:lnT>
                      <a:noFill/>
                    </a:lnT>
                    <a:lnB>
                      <a:noFill/>
                    </a:lnB>
                    <a:solidFill>
                      <a:srgbClr val="D9D9D9"/>
                    </a:solidFill>
                  </a:tcPr>
                </a:tc>
              </a:tr>
              <a:tr h="767680">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22/16</a:t>
                      </a:r>
                    </a:p>
                  </a:txBody>
                  <a:tcPr marL="5143" marR="5143" marT="5143"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6/14/2016</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5143" marR="5143" marT="5143"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Non-Client</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Fraud Attempt</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just" rtl="0" fontAlgn="ctr"/>
                      <a:r>
                        <a:rPr lang="en-US" sz="700" b="0" i="0" u="none" strike="noStrike" dirty="0">
                          <a:solidFill>
                            <a:srgbClr val="000000"/>
                          </a:solidFill>
                          <a:effectLst/>
                          <a:latin typeface="Arial" panose="020B0604020202020204" pitchFamily="34" charset="0"/>
                          <a:cs typeface="Arial" panose="020B0604020202020204" pitchFamily="34" charset="0"/>
                        </a:rPr>
                        <a:t>BSI received an email attempting to defraud client of US$ 250K.  After receiving the wire transfer instructions, the bank proceeded to conduct its security call back procedure and contacted the customer to confirm the instructions.  The customer informed the bank that they had not submitted the wire transfer instructions.  As a result, the payment was not processed. The </a:t>
                      </a:r>
                      <a:r>
                        <a:rPr lang="en-US" sz="700" b="0" i="0" u="none" strike="noStrike" dirty="0" smtClean="0">
                          <a:solidFill>
                            <a:srgbClr val="000000"/>
                          </a:solidFill>
                          <a:effectLst/>
                          <a:latin typeface="Arial" panose="020B0604020202020204" pitchFamily="34" charset="0"/>
                          <a:cs typeface="Arial" panose="020B0604020202020204" pitchFamily="34" charset="0"/>
                        </a:rPr>
                        <a:t>bank </a:t>
                      </a:r>
                      <a:r>
                        <a:rPr lang="en-US" sz="700" b="0" i="0" u="none" strike="noStrike" dirty="0">
                          <a:solidFill>
                            <a:srgbClr val="000000"/>
                          </a:solidFill>
                          <a:effectLst/>
                          <a:latin typeface="Arial" panose="020B0604020202020204" pitchFamily="34" charset="0"/>
                          <a:cs typeface="Arial" panose="020B0604020202020204" pitchFamily="34" charset="0"/>
                        </a:rPr>
                        <a:t>deems this event suspicious as the wire transfer instructions received was an attempt by an unknown suspect to commit the crimes of identity theft and wire transfer fraud.</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N/A</a:t>
                      </a:r>
                    </a:p>
                  </a:txBody>
                  <a:tcPr marL="5143" marR="5143" marT="5143" marB="0" anchor="ctr">
                    <a:lnL>
                      <a:noFill/>
                    </a:lnL>
                    <a:lnR>
                      <a:noFill/>
                    </a:lnR>
                    <a:lnT>
                      <a:noFill/>
                    </a:lnT>
                    <a:lnB>
                      <a:noFill/>
                    </a:lnB>
                    <a:solidFill>
                      <a:srgbClr val="BFBFBF"/>
                    </a:solidFill>
                  </a:tcPr>
                </a:tc>
              </a:tr>
              <a:tr h="626181">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23/16</a:t>
                      </a:r>
                    </a:p>
                  </a:txBody>
                  <a:tcPr marL="5143" marR="5143" marT="5143"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5/31/2016</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5143" marR="5143" marT="5143"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IVTS</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During the course of bank's review of activity in the accounts for the period of March 18, 2016 to May 5, 2016, the bank identified twelve  outgoing wire transfers totaling US$ 642,456.30 that did not seem to have any apparent economic, business or lawful purpose.  The customer failed to produce sufficient information or documentation supporting the funds transfers.   As a result, the bank suspects Customer may have engaged in transactions through the informal value transfer system (IVTS) and filed a SAR accordingly.</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In process of De-marketing</a:t>
                      </a:r>
                    </a:p>
                  </a:txBody>
                  <a:tcPr marL="5143" marR="5143" marT="5143" marB="0" anchor="ctr">
                    <a:lnL>
                      <a:noFill/>
                    </a:lnL>
                    <a:lnR>
                      <a:noFill/>
                    </a:lnR>
                    <a:lnT>
                      <a:noFill/>
                    </a:lnT>
                    <a:lnB>
                      <a:noFill/>
                    </a:lnB>
                    <a:solidFill>
                      <a:srgbClr val="D9D9D9"/>
                    </a:solidFill>
                  </a:tcPr>
                </a:tc>
              </a:tr>
              <a:tr h="666142">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24/16</a:t>
                      </a:r>
                    </a:p>
                  </a:txBody>
                  <a:tcPr marL="5143" marR="5143" marT="5143"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5/31/2016</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5143" marR="5143" marT="5143" marB="0" anchor="ctr">
                    <a:lnL>
                      <a:noFill/>
                    </a:lnL>
                    <a:lnR>
                      <a:noFill/>
                    </a:lnR>
                    <a:lnT>
                      <a:noFill/>
                    </a:lnT>
                    <a:lnB>
                      <a:noFill/>
                    </a:lnB>
                    <a:solidFill>
                      <a:srgbClr val="BFBFB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Taxes</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just" fontAlgn="ctr"/>
                      <a:r>
                        <a:rPr lang="en-US" sz="700" b="0" i="0" u="none" strike="noStrike" dirty="0">
                          <a:solidFill>
                            <a:srgbClr val="000000"/>
                          </a:solidFill>
                          <a:effectLst/>
                          <a:latin typeface="Arial" panose="020B0604020202020204" pitchFamily="34" charset="0"/>
                          <a:cs typeface="Arial" panose="020B0604020202020204" pitchFamily="34" charset="0"/>
                        </a:rPr>
                        <a:t>BSI received communication from a Brazilian law firm representing the client in relation to the regularization of client's financial resources abroad. The documents refer to the Brazilian law that allows individuals or legal entities, residing or domiciled in Brazil to voluntarily </a:t>
                      </a:r>
                      <a:r>
                        <a:rPr lang="en-US" sz="700" b="0" i="0" u="none" strike="noStrike" dirty="0" smtClean="0">
                          <a:solidFill>
                            <a:srgbClr val="000000"/>
                          </a:solidFill>
                          <a:effectLst/>
                          <a:latin typeface="Arial" panose="020B0604020202020204" pitchFamily="34" charset="0"/>
                          <a:cs typeface="Arial" panose="020B0604020202020204" pitchFamily="34" charset="0"/>
                        </a:rPr>
                        <a:t>declare </a:t>
                      </a:r>
                      <a:r>
                        <a:rPr lang="en-US" sz="700" b="0" i="0" u="none" strike="noStrike" dirty="0">
                          <a:solidFill>
                            <a:srgbClr val="000000"/>
                          </a:solidFill>
                          <a:effectLst/>
                          <a:latin typeface="Arial" panose="020B0604020202020204" pitchFamily="34" charset="0"/>
                          <a:cs typeface="Arial" panose="020B0604020202020204" pitchFamily="34" charset="0"/>
                        </a:rPr>
                        <a:t>legally obtained goods or titles that were previously undeclared.  BSI filed this SAR given the fact the client 's funds at BSI appeared to be undeclared to the Brazilian tax authorities.</a:t>
                      </a:r>
                    </a:p>
                  </a:txBody>
                  <a:tcPr marL="5143" marR="5143" marT="5143" marB="0" anchor="ctr">
                    <a:lnL>
                      <a:noFill/>
                    </a:lnL>
                    <a:lnR>
                      <a:noFill/>
                    </a:lnR>
                    <a:lnT>
                      <a:noFill/>
                    </a:lnT>
                    <a:lnB>
                      <a:noFill/>
                    </a:lnB>
                    <a:solidFill>
                      <a:srgbClr val="BFBFBF"/>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In process of De-marketing</a:t>
                      </a:r>
                    </a:p>
                  </a:txBody>
                  <a:tcPr marL="5143" marR="5143" marT="5143" marB="0" anchor="ctr">
                    <a:lnL>
                      <a:noFill/>
                    </a:lnL>
                    <a:lnR>
                      <a:noFill/>
                    </a:lnR>
                    <a:lnT>
                      <a:noFill/>
                    </a:lnT>
                    <a:lnB>
                      <a:noFill/>
                    </a:lnB>
                    <a:solidFill>
                      <a:srgbClr val="BFBFBF"/>
                    </a:solidFill>
                  </a:tcPr>
                </a:tc>
              </a:tr>
              <a:tr h="640627">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25/16</a:t>
                      </a:r>
                    </a:p>
                  </a:txBody>
                  <a:tcPr marL="5143" marR="5143" marT="5143"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6/3/2016</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No</a:t>
                      </a:r>
                    </a:p>
                  </a:txBody>
                  <a:tcPr marL="5143" marR="5143" marT="5143" marB="0" anchor="ctr">
                    <a:lnL>
                      <a:noFill/>
                    </a:lnL>
                    <a:lnR>
                      <a:noFill/>
                    </a:lnR>
                    <a:lnT>
                      <a:noFill/>
                    </a:lnT>
                    <a:lnB>
                      <a:noFill/>
                    </a:lnB>
                    <a:solidFill>
                      <a:srgbClr val="D9D9D9"/>
                    </a:solidFill>
                  </a:tcPr>
                </a:tc>
                <a:tc>
                  <a:txBody>
                    <a:bodyPr/>
                    <a:lstStyle/>
                    <a:p>
                      <a:pPr algn="ctr"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Client</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IVTS</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just" rtl="0" fontAlgn="ctr"/>
                      <a:r>
                        <a:rPr lang="en-US" sz="700" b="0" i="0" u="none" strike="noStrike" dirty="0">
                          <a:solidFill>
                            <a:srgbClr val="000000"/>
                          </a:solidFill>
                          <a:effectLst/>
                          <a:latin typeface="Arial" panose="020B0604020202020204" pitchFamily="34" charset="0"/>
                          <a:cs typeface="Arial" panose="020B0604020202020204" pitchFamily="34" charset="0"/>
                        </a:rPr>
                        <a:t>BSI identified twenty-six incoming transactions totaling US$ 3,384,109.01 and twenty-one outgoing transactions totaling US$ </a:t>
                      </a:r>
                      <a:r>
                        <a:rPr lang="en-US" sz="700" b="0" i="0" u="none" strike="noStrike" dirty="0" smtClean="0">
                          <a:solidFill>
                            <a:srgbClr val="000000"/>
                          </a:solidFill>
                          <a:effectLst/>
                          <a:latin typeface="Arial" panose="020B0604020202020204" pitchFamily="34" charset="0"/>
                          <a:cs typeface="Arial" panose="020B0604020202020204" pitchFamily="34" charset="0"/>
                        </a:rPr>
                        <a:t>4,694,137.00 </a:t>
                      </a:r>
                      <a:r>
                        <a:rPr lang="en-US" sz="700" b="0" i="0" u="none" strike="noStrike" dirty="0">
                          <a:solidFill>
                            <a:srgbClr val="000000"/>
                          </a:solidFill>
                          <a:effectLst/>
                          <a:latin typeface="Arial" panose="020B0604020202020204" pitchFamily="34" charset="0"/>
                          <a:cs typeface="Arial" panose="020B0604020202020204" pitchFamily="34" charset="0"/>
                        </a:rPr>
                        <a:t>that appeared to be inconsistent with the client's normal activity and stated purpose of the account.  The client failed to produce information or documentation supporting the transactions.  As a result of client's failure to produce documentation, the bank filed a SAR for conducting transactions in what appeared to be the informal value transfer system (IVTS).</a:t>
                      </a:r>
                    </a:p>
                  </a:txBody>
                  <a:tcPr marL="5143" marR="5143" marT="5143" marB="0" anchor="ctr">
                    <a:lnL>
                      <a:noFill/>
                    </a:lnL>
                    <a:lnR>
                      <a:noFill/>
                    </a:lnR>
                    <a:lnT>
                      <a:noFill/>
                    </a:lnT>
                    <a:lnB>
                      <a:noFill/>
                    </a:lnB>
                    <a:solidFill>
                      <a:srgbClr val="D9D9D9"/>
                    </a:solidFill>
                  </a:tcPr>
                </a:tc>
                <a:tc>
                  <a:txBody>
                    <a:bodyPr/>
                    <a:lstStyle/>
                    <a:p>
                      <a:pPr algn="l" fontAlgn="ctr"/>
                      <a:r>
                        <a:rPr lang="es-US" sz="700" b="0" i="0" u="none" strike="noStrike" dirty="0">
                          <a:solidFill>
                            <a:srgbClr val="000000"/>
                          </a:solidFill>
                          <a:effectLst/>
                          <a:latin typeface="Arial" panose="020B0604020202020204" pitchFamily="34" charset="0"/>
                          <a:cs typeface="Arial" panose="020B0604020202020204" pitchFamily="34" charset="0"/>
                        </a:rPr>
                        <a:t> </a:t>
                      </a:r>
                    </a:p>
                  </a:txBody>
                  <a:tcPr marL="5143" marR="5143" marT="5143" marB="0" anchor="ctr">
                    <a:lnL>
                      <a:noFill/>
                    </a:lnL>
                    <a:lnR>
                      <a:noFill/>
                    </a:lnR>
                    <a:lnT>
                      <a:noFill/>
                    </a:lnT>
                    <a:lnB>
                      <a:noFill/>
                    </a:lnB>
                    <a:solidFill>
                      <a:srgbClr val="FFFFFF"/>
                    </a:solidFill>
                  </a:tcPr>
                </a:tc>
                <a:tc>
                  <a:txBody>
                    <a:bodyPr/>
                    <a:lstStyle/>
                    <a:p>
                      <a:pPr algn="ctr" rtl="0" fontAlgn="ctr"/>
                      <a:r>
                        <a:rPr lang="es-US" sz="700" b="0" i="0" u="none" strike="noStrike" dirty="0">
                          <a:solidFill>
                            <a:srgbClr val="000000"/>
                          </a:solidFill>
                          <a:effectLst/>
                          <a:latin typeface="Arial" panose="020B0604020202020204" pitchFamily="34" charset="0"/>
                          <a:cs typeface="Arial" panose="020B0604020202020204" pitchFamily="34" charset="0"/>
                        </a:rPr>
                        <a:t>De-marketed</a:t>
                      </a:r>
                    </a:p>
                  </a:txBody>
                  <a:tcPr marL="5143" marR="5143" marT="5143" marB="0" anchor="ctr">
                    <a:lnL>
                      <a:noFill/>
                    </a:lnL>
                    <a:lnR>
                      <a:noFill/>
                    </a:lnR>
                    <a:lnT>
                      <a:noFill/>
                    </a:lnT>
                    <a:lnB>
                      <a:noFill/>
                    </a:lnB>
                    <a:solidFill>
                      <a:srgbClr val="D9D9D9"/>
                    </a:solidFill>
                  </a:tcPr>
                </a:tc>
              </a:tr>
            </a:tbl>
          </a:graphicData>
        </a:graphic>
      </p:graphicFrame>
    </p:spTree>
    <p:extLst>
      <p:ext uri="{BB962C8B-B14F-4D97-AF65-F5344CB8AC3E}">
        <p14:creationId xmlns:p14="http://schemas.microsoft.com/office/powerpoint/2010/main" val="29691158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sz="quarter" idx="11"/>
          </p:nvPr>
        </p:nvSpPr>
        <p:spPr>
          <a:xfrm>
            <a:off x="331788" y="452438"/>
            <a:ext cx="8251825" cy="434975"/>
          </a:xfrm>
        </p:spPr>
        <p:txBody>
          <a:bodyPr/>
          <a:lstStyle/>
          <a:p>
            <a:pPr>
              <a:spcBef>
                <a:spcPct val="0"/>
              </a:spcBef>
            </a:pPr>
            <a:r>
              <a:rPr lang="en-US" dirty="0"/>
              <a:t>Compliance – </a:t>
            </a:r>
            <a:r>
              <a:rPr lang="en-US" altLang="en-US" dirty="0" smtClean="0">
                <a:latin typeface="Arial" charset="0"/>
                <a:cs typeface="Arial" charset="0"/>
              </a:rPr>
              <a:t>Summary of SARs</a:t>
            </a:r>
            <a:endParaRPr lang="en-US" altLang="en-US" sz="2800" dirty="0" smtClean="0">
              <a:latin typeface="Arial" charset="0"/>
              <a:cs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80392885"/>
              </p:ext>
            </p:extLst>
          </p:nvPr>
        </p:nvGraphicFramePr>
        <p:xfrm>
          <a:off x="76200" y="1295400"/>
          <a:ext cx="8915400" cy="4217987"/>
        </p:xfrm>
        <a:graphic>
          <a:graphicData uri="http://schemas.openxmlformats.org/drawingml/2006/table">
            <a:tbl>
              <a:tblPr/>
              <a:tblGrid>
                <a:gridCol w="421978"/>
                <a:gridCol w="44891"/>
                <a:gridCol w="709281"/>
                <a:gridCol w="44891"/>
                <a:gridCol w="637456"/>
                <a:gridCol w="44891"/>
                <a:gridCol w="700304"/>
                <a:gridCol w="44891"/>
                <a:gridCol w="736216"/>
                <a:gridCol w="44891"/>
                <a:gridCol w="4542995"/>
                <a:gridCol w="44891"/>
                <a:gridCol w="897824"/>
              </a:tblGrid>
              <a:tr h="260442">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a:t>
                      </a:r>
                    </a:p>
                  </a:txBody>
                  <a:tcPr marL="6216" marR="6216" marT="6215" marB="0" anchor="ctr">
                    <a:lnL>
                      <a:noFill/>
                    </a:lnL>
                    <a:lnR>
                      <a:noFill/>
                    </a:lnR>
                    <a:lnT>
                      <a:noFill/>
                    </a:lnT>
                    <a:lnB>
                      <a:noFill/>
                    </a:lnB>
                    <a:solidFill>
                      <a:srgbClr val="FF0000"/>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Date of Report</a:t>
                      </a:r>
                    </a:p>
                  </a:txBody>
                  <a:tcPr marL="6216" marR="6216" marT="6215" marB="0" anchor="ctr">
                    <a:lnL>
                      <a:noFill/>
                    </a:lnL>
                    <a:lnR>
                      <a:noFill/>
                    </a:lnR>
                    <a:lnT>
                      <a:noFill/>
                    </a:lnT>
                    <a:lnB>
                      <a:noFill/>
                    </a:lnB>
                    <a:solidFill>
                      <a:srgbClr val="FF0000"/>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Financial Loss</a:t>
                      </a:r>
                    </a:p>
                  </a:txBody>
                  <a:tcPr marL="6216" marR="6216" marT="6215" marB="0" anchor="ctr">
                    <a:lnL>
                      <a:noFill/>
                    </a:lnL>
                    <a:lnR>
                      <a:noFill/>
                    </a:lnR>
                    <a:lnT>
                      <a:noFill/>
                    </a:lnT>
                    <a:lnB>
                      <a:noFill/>
                    </a:lnB>
                    <a:solidFill>
                      <a:srgbClr val="FF0000"/>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Relation to BSI</a:t>
                      </a:r>
                    </a:p>
                  </a:txBody>
                  <a:tcPr marL="6216" marR="6216" marT="6215" marB="0" anchor="ctr">
                    <a:lnL>
                      <a:noFill/>
                    </a:lnL>
                    <a:lnR>
                      <a:noFill/>
                    </a:lnR>
                    <a:lnT>
                      <a:noFill/>
                    </a:lnT>
                    <a:lnB>
                      <a:noFill/>
                    </a:lnB>
                    <a:solidFill>
                      <a:srgbClr val="FF0000"/>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Reason</a:t>
                      </a:r>
                    </a:p>
                  </a:txBody>
                  <a:tcPr marL="6216" marR="6216" marT="6215" marB="0" anchor="ctr">
                    <a:lnL>
                      <a:noFill/>
                    </a:lnL>
                    <a:lnR>
                      <a:noFill/>
                    </a:lnR>
                    <a:lnT>
                      <a:noFill/>
                    </a:lnT>
                    <a:lnB>
                      <a:noFill/>
                    </a:lnB>
                    <a:solidFill>
                      <a:srgbClr val="FF0000"/>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Description of Suspicious Activity</a:t>
                      </a:r>
                    </a:p>
                  </a:txBody>
                  <a:tcPr marL="6216" marR="6216" marT="6215" marB="0" anchor="ctr">
                    <a:lnL>
                      <a:noFill/>
                    </a:lnL>
                    <a:lnR>
                      <a:noFill/>
                    </a:lnR>
                    <a:lnT>
                      <a:noFill/>
                    </a:lnT>
                    <a:lnB>
                      <a:noFill/>
                    </a:lnB>
                    <a:solidFill>
                      <a:srgbClr val="FF0000"/>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1" i="0" u="none" strike="noStrike" dirty="0">
                          <a:solidFill>
                            <a:srgbClr val="FFFFFF"/>
                          </a:solidFill>
                          <a:effectLst/>
                          <a:latin typeface="Arial" panose="020B0604020202020204" pitchFamily="34" charset="0"/>
                          <a:cs typeface="Arial" panose="020B0604020202020204" pitchFamily="34" charset="0"/>
                        </a:rPr>
                        <a:t>Action Taken</a:t>
                      </a:r>
                    </a:p>
                  </a:txBody>
                  <a:tcPr marL="6216" marR="6216" marT="6215" marB="0" anchor="ctr">
                    <a:lnL>
                      <a:noFill/>
                    </a:lnL>
                    <a:lnR>
                      <a:noFill/>
                    </a:lnR>
                    <a:lnT>
                      <a:noFill/>
                    </a:lnT>
                    <a:lnB>
                      <a:noFill/>
                    </a:lnB>
                    <a:solidFill>
                      <a:srgbClr val="FF0000"/>
                    </a:solidFill>
                  </a:tcPr>
                </a:tc>
              </a:tr>
              <a:tr h="653867">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26/16</a:t>
                      </a:r>
                    </a:p>
                  </a:txBody>
                  <a:tcPr marL="6216" marR="6216" marT="6215" marB="0" anchor="ctr">
                    <a:lnL>
                      <a:noFill/>
                    </a:lnL>
                    <a:lnR>
                      <a:noFill/>
                    </a:lnR>
                    <a:lnT>
                      <a:noFill/>
                    </a:lnT>
                    <a:lnB>
                      <a:noFill/>
                    </a:lnB>
                    <a:solidFill>
                      <a:srgbClr val="BFBFBF"/>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5/27/2016</a:t>
                      </a:r>
                    </a:p>
                  </a:txBody>
                  <a:tcPr marL="6216" marR="6216" marT="6215" marB="0" anchor="ctr">
                    <a:lnL>
                      <a:noFill/>
                    </a:lnL>
                    <a:lnR>
                      <a:noFill/>
                    </a:lnR>
                    <a:lnT>
                      <a:noFill/>
                    </a:lnT>
                    <a:lnB>
                      <a:noFill/>
                    </a:lnB>
                    <a:solidFill>
                      <a:srgbClr val="BFBFBF"/>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No</a:t>
                      </a:r>
                    </a:p>
                  </a:txBody>
                  <a:tcPr marL="6216" marR="6216" marT="6215" marB="0" anchor="ctr">
                    <a:lnL>
                      <a:noFill/>
                    </a:lnL>
                    <a:lnR>
                      <a:noFill/>
                    </a:lnR>
                    <a:lnT>
                      <a:noFill/>
                    </a:lnT>
                    <a:lnB>
                      <a:noFill/>
                    </a:lnB>
                    <a:solidFill>
                      <a:srgbClr val="BFBFBF"/>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Client</a:t>
                      </a:r>
                    </a:p>
                  </a:txBody>
                  <a:tcPr marL="6216" marR="6216" marT="6215" marB="0" anchor="ctr">
                    <a:lnL>
                      <a:noFill/>
                    </a:lnL>
                    <a:lnR>
                      <a:noFill/>
                    </a:lnR>
                    <a:lnT>
                      <a:noFill/>
                    </a:lnT>
                    <a:lnB>
                      <a:noFill/>
                    </a:lnB>
                    <a:solidFill>
                      <a:srgbClr val="BFBFBF"/>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Negative Media</a:t>
                      </a:r>
                    </a:p>
                  </a:txBody>
                  <a:tcPr marL="6216" marR="6216" marT="6215" marB="0" anchor="ctr">
                    <a:lnL>
                      <a:noFill/>
                    </a:lnL>
                    <a:lnR>
                      <a:noFill/>
                    </a:lnR>
                    <a:lnT>
                      <a:noFill/>
                    </a:lnT>
                    <a:lnB>
                      <a:noFill/>
                    </a:lnB>
                    <a:solidFill>
                      <a:srgbClr val="BFBFBF"/>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just" fontAlgn="ctr"/>
                      <a:r>
                        <a:rPr lang="en-US" sz="800" b="0" i="0" u="none" strike="noStrike" dirty="0">
                          <a:solidFill>
                            <a:srgbClr val="000000"/>
                          </a:solidFill>
                          <a:effectLst/>
                          <a:latin typeface="Arial" panose="020B0604020202020204" pitchFamily="34" charset="0"/>
                          <a:cs typeface="Arial" panose="020B0604020202020204" pitchFamily="34" charset="0"/>
                        </a:rPr>
                        <a:t>A SAR was filed due to the client's request to transfer his assets to a different jurisdiction due to the Panama Papers </a:t>
                      </a:r>
                      <a:r>
                        <a:rPr lang="en-US" sz="800" b="0" i="0" u="none" strike="noStrike" dirty="0" smtClean="0">
                          <a:solidFill>
                            <a:srgbClr val="000000"/>
                          </a:solidFill>
                          <a:effectLst/>
                          <a:latin typeface="Arial" panose="020B0604020202020204" pitchFamily="34" charset="0"/>
                          <a:cs typeface="Arial" panose="020B0604020202020204" pitchFamily="34" charset="0"/>
                        </a:rPr>
                        <a:t>leak</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800" b="0" i="0" u="none" strike="noStrike" dirty="0" smtClean="0">
                          <a:solidFill>
                            <a:srgbClr val="000000"/>
                          </a:solidFill>
                          <a:effectLst/>
                          <a:latin typeface="Arial" panose="020B0604020202020204" pitchFamily="34" charset="0"/>
                          <a:cs typeface="Arial" panose="020B0604020202020204" pitchFamily="34" charset="0"/>
                        </a:rPr>
                        <a:t>as </a:t>
                      </a:r>
                      <a:r>
                        <a:rPr lang="en-US" sz="800" b="0" i="0" u="none" strike="noStrike" dirty="0">
                          <a:solidFill>
                            <a:srgbClr val="000000"/>
                          </a:solidFill>
                          <a:effectLst/>
                          <a:latin typeface="Arial" panose="020B0604020202020204" pitchFamily="34" charset="0"/>
                          <a:cs typeface="Arial" panose="020B0604020202020204" pitchFamily="34" charset="0"/>
                        </a:rPr>
                        <a:t>the request could be viewed as an apparent attempt to conceal the true ownership of the accounts.  The SAR was also filed due to the extensive negative media alleging links to illegal mining </a:t>
                      </a:r>
                      <a:r>
                        <a:rPr lang="en-US" sz="800" b="0" i="0" u="none" strike="noStrike" dirty="0" smtClean="0">
                          <a:solidFill>
                            <a:srgbClr val="000000"/>
                          </a:solidFill>
                          <a:effectLst/>
                          <a:latin typeface="Arial" panose="020B0604020202020204" pitchFamily="34" charset="0"/>
                          <a:cs typeface="Arial" panose="020B0604020202020204" pitchFamily="34" charset="0"/>
                        </a:rPr>
                        <a:t>operations.</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216" marR="6216" marT="6215" marB="0" anchor="ctr">
                    <a:lnL>
                      <a:noFill/>
                    </a:lnL>
                    <a:lnR>
                      <a:noFill/>
                    </a:lnR>
                    <a:lnT>
                      <a:noFill/>
                    </a:lnT>
                    <a:lnB>
                      <a:noFill/>
                    </a:lnB>
                    <a:solidFill>
                      <a:srgbClr val="BFBFBF"/>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De-marketed</a:t>
                      </a:r>
                    </a:p>
                  </a:txBody>
                  <a:tcPr marL="6216" marR="6216" marT="6215" marB="0" anchor="ctr">
                    <a:lnL>
                      <a:noFill/>
                    </a:lnL>
                    <a:lnR>
                      <a:noFill/>
                    </a:lnR>
                    <a:lnT>
                      <a:noFill/>
                    </a:lnT>
                    <a:lnB>
                      <a:noFill/>
                    </a:lnB>
                    <a:solidFill>
                      <a:srgbClr val="BFBFBF"/>
                    </a:solidFill>
                  </a:tcPr>
                </a:tc>
              </a:tr>
              <a:tr h="516919">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27/16</a:t>
                      </a:r>
                    </a:p>
                  </a:txBody>
                  <a:tcPr marL="6216" marR="6216" marT="6215" marB="0" anchor="ctr">
                    <a:lnL>
                      <a:noFill/>
                    </a:lnL>
                    <a:lnR>
                      <a:noFill/>
                    </a:lnR>
                    <a:lnT>
                      <a:noFill/>
                    </a:lnT>
                    <a:lnB>
                      <a:noFill/>
                    </a:lnB>
                    <a:solidFill>
                      <a:srgbClr val="D9D9D9"/>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6/3/2016</a:t>
                      </a:r>
                    </a:p>
                  </a:txBody>
                  <a:tcPr marL="6216" marR="6216" marT="6215" marB="0" anchor="ctr">
                    <a:lnL>
                      <a:noFill/>
                    </a:lnL>
                    <a:lnR>
                      <a:noFill/>
                    </a:lnR>
                    <a:lnT>
                      <a:noFill/>
                    </a:lnT>
                    <a:lnB>
                      <a:noFill/>
                    </a:lnB>
                    <a:solidFill>
                      <a:srgbClr val="D9D9D9"/>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No</a:t>
                      </a:r>
                    </a:p>
                  </a:txBody>
                  <a:tcPr marL="6216" marR="6216" marT="6215" marB="0" anchor="ctr">
                    <a:lnL>
                      <a:noFill/>
                    </a:lnL>
                    <a:lnR>
                      <a:noFill/>
                    </a:lnR>
                    <a:lnT>
                      <a:noFill/>
                    </a:lnT>
                    <a:lnB>
                      <a:noFill/>
                    </a:lnB>
                    <a:solidFill>
                      <a:srgbClr val="D9D9D9"/>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Client</a:t>
                      </a:r>
                    </a:p>
                  </a:txBody>
                  <a:tcPr marL="6216" marR="6216" marT="6215" marB="0" anchor="ctr">
                    <a:lnL>
                      <a:noFill/>
                    </a:lnL>
                    <a:lnR>
                      <a:noFill/>
                    </a:lnR>
                    <a:lnT>
                      <a:noFill/>
                    </a:lnT>
                    <a:lnB>
                      <a:noFill/>
                    </a:lnB>
                    <a:solidFill>
                      <a:srgbClr val="D9D9D9"/>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IVTS</a:t>
                      </a:r>
                    </a:p>
                  </a:txBody>
                  <a:tcPr marL="6216" marR="6216" marT="6215" marB="0" anchor="ctr">
                    <a:lnL>
                      <a:noFill/>
                    </a:lnL>
                    <a:lnR>
                      <a:noFill/>
                    </a:lnR>
                    <a:lnT>
                      <a:noFill/>
                    </a:lnT>
                    <a:lnB>
                      <a:noFill/>
                    </a:lnB>
                    <a:solidFill>
                      <a:srgbClr val="D9D9D9"/>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just" rtl="0" fontAlgn="ctr"/>
                      <a:r>
                        <a:rPr lang="en-US" sz="800" b="0" i="0" u="none" strike="noStrike" dirty="0">
                          <a:solidFill>
                            <a:srgbClr val="000000"/>
                          </a:solidFill>
                          <a:effectLst/>
                          <a:latin typeface="Arial" panose="020B0604020202020204" pitchFamily="34" charset="0"/>
                          <a:cs typeface="Arial" panose="020B0604020202020204" pitchFamily="34" charset="0"/>
                        </a:rPr>
                        <a:t>BSI filed a second SAR on the client for an ongoing ACH transaction conducted in the informal value transfer system (IVTS) by a client reported in April 2016.  In its ongoing review the client received one ACH transaction for US$ 1,200 as a result of an informal currency exchange in Venezuela.</a:t>
                      </a:r>
                    </a:p>
                  </a:txBody>
                  <a:tcPr marL="6216" marR="6216" marT="6215" marB="0" anchor="ctr">
                    <a:lnL>
                      <a:noFill/>
                    </a:lnL>
                    <a:lnR>
                      <a:noFill/>
                    </a:lnR>
                    <a:lnT>
                      <a:noFill/>
                    </a:lnT>
                    <a:lnB>
                      <a:noFill/>
                    </a:lnB>
                    <a:solidFill>
                      <a:srgbClr val="D9D9D9"/>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De-marketed</a:t>
                      </a:r>
                    </a:p>
                  </a:txBody>
                  <a:tcPr marL="6216" marR="6216" marT="6215" marB="0" anchor="ctr">
                    <a:lnL>
                      <a:noFill/>
                    </a:lnL>
                    <a:lnR>
                      <a:noFill/>
                    </a:lnR>
                    <a:lnT>
                      <a:noFill/>
                    </a:lnT>
                    <a:lnB>
                      <a:noFill/>
                    </a:lnB>
                    <a:solidFill>
                      <a:srgbClr val="D9D9D9"/>
                    </a:solidFill>
                  </a:tcPr>
                </a:tc>
              </a:tr>
              <a:tr h="585640">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28/16</a:t>
                      </a:r>
                    </a:p>
                  </a:txBody>
                  <a:tcPr marL="6216" marR="6216" marT="6215" marB="0" anchor="ctr">
                    <a:lnL>
                      <a:noFill/>
                    </a:lnL>
                    <a:lnR>
                      <a:noFill/>
                    </a:lnR>
                    <a:lnT>
                      <a:noFill/>
                    </a:lnT>
                    <a:lnB>
                      <a:noFill/>
                    </a:lnB>
                    <a:solidFill>
                      <a:srgbClr val="BFBFBF"/>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6/17/2016</a:t>
                      </a:r>
                    </a:p>
                  </a:txBody>
                  <a:tcPr marL="6216" marR="6216" marT="6215" marB="0" anchor="ctr">
                    <a:lnL>
                      <a:noFill/>
                    </a:lnL>
                    <a:lnR>
                      <a:noFill/>
                    </a:lnR>
                    <a:lnT>
                      <a:noFill/>
                    </a:lnT>
                    <a:lnB>
                      <a:noFill/>
                    </a:lnB>
                    <a:solidFill>
                      <a:srgbClr val="BFBFBF"/>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No</a:t>
                      </a:r>
                    </a:p>
                  </a:txBody>
                  <a:tcPr marL="6216" marR="6216" marT="6215" marB="0" anchor="ctr">
                    <a:lnL>
                      <a:noFill/>
                    </a:lnL>
                    <a:lnR>
                      <a:noFill/>
                    </a:lnR>
                    <a:lnT>
                      <a:noFill/>
                    </a:lnT>
                    <a:lnB>
                      <a:noFill/>
                    </a:lnB>
                    <a:solidFill>
                      <a:srgbClr val="BFBFBF"/>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Client</a:t>
                      </a:r>
                    </a:p>
                  </a:txBody>
                  <a:tcPr marL="6216" marR="6216" marT="6215" marB="0" anchor="ctr">
                    <a:lnL>
                      <a:noFill/>
                    </a:lnL>
                    <a:lnR>
                      <a:noFill/>
                    </a:lnR>
                    <a:lnT>
                      <a:noFill/>
                    </a:lnT>
                    <a:lnB>
                      <a:noFill/>
                    </a:lnB>
                    <a:solidFill>
                      <a:srgbClr val="BFBFBF"/>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Negative Media</a:t>
                      </a:r>
                    </a:p>
                  </a:txBody>
                  <a:tcPr marL="6216" marR="6216" marT="6215" marB="0" anchor="ctr">
                    <a:lnL>
                      <a:noFill/>
                    </a:lnL>
                    <a:lnR>
                      <a:noFill/>
                    </a:lnR>
                    <a:lnT>
                      <a:noFill/>
                    </a:lnT>
                    <a:lnB>
                      <a:noFill/>
                    </a:lnB>
                    <a:solidFill>
                      <a:srgbClr val="BFBFBF"/>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just" rtl="0" fontAlgn="ctr"/>
                      <a:r>
                        <a:rPr lang="en-US" sz="800" b="0" i="0" u="none" strike="noStrike" dirty="0">
                          <a:solidFill>
                            <a:srgbClr val="000000"/>
                          </a:solidFill>
                          <a:effectLst/>
                          <a:latin typeface="Arial" panose="020B0604020202020204" pitchFamily="34" charset="0"/>
                          <a:cs typeface="Arial" panose="020B0604020202020204" pitchFamily="34" charset="0"/>
                        </a:rPr>
                        <a:t>BSI identified negative media articles alleging the client through his bank was involved in a money laundering </a:t>
                      </a:r>
                      <a:r>
                        <a:rPr lang="en-US" sz="800" b="0" i="0" u="none" strike="noStrike" dirty="0" smtClean="0">
                          <a:solidFill>
                            <a:srgbClr val="000000"/>
                          </a:solidFill>
                          <a:effectLst/>
                          <a:latin typeface="Arial" panose="020B0604020202020204" pitchFamily="34" charset="0"/>
                          <a:cs typeface="Arial" panose="020B0604020202020204" pitchFamily="34" charset="0"/>
                        </a:rPr>
                        <a:t>and </a:t>
                      </a:r>
                      <a:r>
                        <a:rPr lang="en-US" sz="800" b="0" i="0" u="none" strike="noStrike" dirty="0">
                          <a:solidFill>
                            <a:srgbClr val="000000"/>
                          </a:solidFill>
                          <a:effectLst/>
                          <a:latin typeface="Arial" panose="020B0604020202020204" pitchFamily="34" charset="0"/>
                          <a:cs typeface="Arial" panose="020B0604020202020204" pitchFamily="34" charset="0"/>
                        </a:rPr>
                        <a:t>corruption scheme with the governments of Venezuela and Ecuador.  The open source information also indicated the client’s related companies were also involved in the corruption scheme.  As a result of these findings, BSI proceeded to file a SAR.</a:t>
                      </a:r>
                    </a:p>
                  </a:txBody>
                  <a:tcPr marL="6216" marR="6216" marT="6215" marB="0" anchor="ctr">
                    <a:lnL>
                      <a:noFill/>
                    </a:lnL>
                    <a:lnR>
                      <a:noFill/>
                    </a:lnR>
                    <a:lnT>
                      <a:noFill/>
                    </a:lnT>
                    <a:lnB>
                      <a:noFill/>
                    </a:lnB>
                    <a:solidFill>
                      <a:srgbClr val="BFBFBF"/>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In process of De-marketing</a:t>
                      </a:r>
                    </a:p>
                  </a:txBody>
                  <a:tcPr marL="6216" marR="6216" marT="6215" marB="0" anchor="ctr">
                    <a:lnL>
                      <a:noFill/>
                    </a:lnL>
                    <a:lnR>
                      <a:noFill/>
                    </a:lnR>
                    <a:lnT>
                      <a:noFill/>
                    </a:lnT>
                    <a:lnB>
                      <a:noFill/>
                    </a:lnB>
                    <a:solidFill>
                      <a:srgbClr val="BFBFBF"/>
                    </a:solidFill>
                  </a:tcPr>
                </a:tc>
              </a:tr>
              <a:tr h="2201119">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31/16</a:t>
                      </a:r>
                    </a:p>
                  </a:txBody>
                  <a:tcPr marL="6216" marR="6216" marT="6215" marB="0" anchor="ctr">
                    <a:lnL>
                      <a:noFill/>
                    </a:lnL>
                    <a:lnR>
                      <a:noFill/>
                    </a:lnR>
                    <a:lnT>
                      <a:noFill/>
                    </a:lnT>
                    <a:lnB>
                      <a:noFill/>
                    </a:lnB>
                    <a:solidFill>
                      <a:srgbClr val="D9D9D9"/>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6/27/2016</a:t>
                      </a:r>
                    </a:p>
                  </a:txBody>
                  <a:tcPr marL="6216" marR="6216" marT="6215" marB="0" anchor="ctr">
                    <a:lnL>
                      <a:noFill/>
                    </a:lnL>
                    <a:lnR>
                      <a:noFill/>
                    </a:lnR>
                    <a:lnT>
                      <a:noFill/>
                    </a:lnT>
                    <a:lnB>
                      <a:noFill/>
                    </a:lnB>
                    <a:solidFill>
                      <a:srgbClr val="D9D9D9"/>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No</a:t>
                      </a:r>
                    </a:p>
                  </a:txBody>
                  <a:tcPr marL="6216" marR="6216" marT="6215" marB="0" anchor="ctr">
                    <a:lnL>
                      <a:noFill/>
                    </a:lnL>
                    <a:lnR>
                      <a:noFill/>
                    </a:lnR>
                    <a:lnT>
                      <a:noFill/>
                    </a:lnT>
                    <a:lnB>
                      <a:noFill/>
                    </a:lnB>
                    <a:solidFill>
                      <a:srgbClr val="D9D9D9"/>
                    </a:solidFill>
                  </a:tcPr>
                </a:tc>
                <a:tc>
                  <a:txBody>
                    <a:bodyPr/>
                    <a:lstStyle/>
                    <a:p>
                      <a:pPr algn="ctr"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Client</a:t>
                      </a:r>
                    </a:p>
                  </a:txBody>
                  <a:tcPr marL="6216" marR="6216" marT="6215" marB="0" anchor="ctr">
                    <a:lnL>
                      <a:noFill/>
                    </a:lnL>
                    <a:lnR>
                      <a:noFill/>
                    </a:lnR>
                    <a:lnT>
                      <a:noFill/>
                    </a:lnT>
                    <a:lnB>
                      <a:noFill/>
                    </a:lnB>
                    <a:solidFill>
                      <a:srgbClr val="D9D9D9"/>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Negative Media</a:t>
                      </a:r>
                    </a:p>
                  </a:txBody>
                  <a:tcPr marL="6216" marR="6216" marT="6215" marB="0" anchor="ctr">
                    <a:lnL>
                      <a:noFill/>
                    </a:lnL>
                    <a:lnR>
                      <a:noFill/>
                    </a:lnR>
                    <a:lnT>
                      <a:noFill/>
                    </a:lnT>
                    <a:lnB>
                      <a:noFill/>
                    </a:lnB>
                    <a:solidFill>
                      <a:srgbClr val="D9D9D9"/>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just" rtl="0" fontAlgn="ctr"/>
                      <a:r>
                        <a:rPr lang="en-US" sz="800" b="0" i="0" u="none" strike="noStrike" dirty="0">
                          <a:solidFill>
                            <a:srgbClr val="000000"/>
                          </a:solidFill>
                          <a:effectLst/>
                          <a:latin typeface="Arial" panose="020B0604020202020204" pitchFamily="34" charset="0"/>
                          <a:cs typeface="Arial" panose="020B0604020202020204" pitchFamily="34" charset="0"/>
                        </a:rPr>
                        <a:t>According to open source media articles, an investigation by the government of Guatemala found that the client, together with several prominent businessmen from Guatemala, donated large sums of money to political party candidates during the 2011 Guatemalan general elections.  Allegedly, in return for their donations, the client and the other donors would receive exclusive government contracts.  The client's companies, according to the investigation, received an equivalent of US$ 100MM in contracts between 2005 and 2016.  The companies allegedly received millions worth of government contracts during the Presidency of Otto Perez Molina, who has since been impeached.  Recently, both ex-president Perez Molina and ex-vice-president Roxana Baldetti were placed in jail on allegations of corruption and money laundering.   The individuals allegedly involved in this scandal including the client, are being accused of money laundering, illicit association, and bribery.  The </a:t>
                      </a:r>
                      <a:r>
                        <a:rPr lang="en-US" sz="800" b="0" i="0" u="none" strike="noStrike" dirty="0" smtClean="0">
                          <a:solidFill>
                            <a:srgbClr val="000000"/>
                          </a:solidFill>
                          <a:effectLst/>
                          <a:latin typeface="Arial" panose="020B0604020202020204" pitchFamily="34" charset="0"/>
                          <a:cs typeface="Arial" panose="020B0604020202020204" pitchFamily="34" charset="0"/>
                        </a:rPr>
                        <a:t>article further </a:t>
                      </a:r>
                      <a:r>
                        <a:rPr lang="en-US" sz="800" b="0" i="0" u="none" strike="noStrike" dirty="0">
                          <a:solidFill>
                            <a:srgbClr val="000000"/>
                          </a:solidFill>
                          <a:effectLst/>
                          <a:latin typeface="Arial" panose="020B0604020202020204" pitchFamily="34" charset="0"/>
                          <a:cs typeface="Arial" panose="020B0604020202020204" pitchFamily="34" charset="0"/>
                        </a:rPr>
                        <a:t>states that Guatemalan authorities have </a:t>
                      </a:r>
                      <a:r>
                        <a:rPr lang="en-US" sz="800" b="0" i="0" u="none" strike="noStrike" dirty="0" smtClean="0">
                          <a:solidFill>
                            <a:srgbClr val="000000"/>
                          </a:solidFill>
                          <a:effectLst/>
                          <a:latin typeface="Arial" panose="020B0604020202020204" pitchFamily="34" charset="0"/>
                          <a:cs typeface="Arial" panose="020B0604020202020204" pitchFamily="34" charset="0"/>
                        </a:rPr>
                        <a:t>alerted Interpol</a:t>
                      </a:r>
                      <a:r>
                        <a:rPr lang="en-US" sz="800" b="0" i="0" u="none" strike="noStrike" dirty="0">
                          <a:solidFill>
                            <a:srgbClr val="000000"/>
                          </a:solidFill>
                          <a:effectLst/>
                          <a:latin typeface="Arial" panose="020B0604020202020204" pitchFamily="34" charset="0"/>
                          <a:cs typeface="Arial" panose="020B0604020202020204" pitchFamily="34" charset="0"/>
                        </a:rPr>
                        <a:t>.</a:t>
                      </a:r>
                      <a:br>
                        <a:rPr lang="en-US" sz="800" b="0" i="0" u="none" strike="noStrike" dirty="0">
                          <a:solidFill>
                            <a:srgbClr val="000000"/>
                          </a:solidFill>
                          <a:effectLst/>
                          <a:latin typeface="Arial" panose="020B0604020202020204" pitchFamily="34" charset="0"/>
                          <a:cs typeface="Arial" panose="020B0604020202020204" pitchFamily="34" charset="0"/>
                        </a:rPr>
                      </a:br>
                      <a:r>
                        <a:rPr lang="en-US" sz="800" b="0" i="0" u="none" strike="noStrike" dirty="0">
                          <a:solidFill>
                            <a:srgbClr val="000000"/>
                          </a:solidFill>
                          <a:effectLst/>
                          <a:latin typeface="Arial" panose="020B0604020202020204" pitchFamily="34" charset="0"/>
                          <a:cs typeface="Arial" panose="020B0604020202020204" pitchFamily="34" charset="0"/>
                        </a:rPr>
                        <a:t/>
                      </a:r>
                      <a:br>
                        <a:rPr lang="en-US" sz="800" b="0" i="0" u="none" strike="noStrike" dirty="0">
                          <a:solidFill>
                            <a:srgbClr val="000000"/>
                          </a:solidFill>
                          <a:effectLst/>
                          <a:latin typeface="Arial" panose="020B0604020202020204" pitchFamily="34" charset="0"/>
                          <a:cs typeface="Arial" panose="020B0604020202020204" pitchFamily="34" charset="0"/>
                        </a:rPr>
                      </a:br>
                      <a:r>
                        <a:rPr lang="en-US" sz="800" b="0" i="0" u="none" strike="noStrike" dirty="0">
                          <a:solidFill>
                            <a:srgbClr val="000000"/>
                          </a:solidFill>
                          <a:effectLst/>
                          <a:latin typeface="Arial" panose="020B0604020202020204" pitchFamily="34" charset="0"/>
                          <a:cs typeface="Arial" panose="020B0604020202020204" pitchFamily="34" charset="0"/>
                        </a:rPr>
                        <a:t>During the period ranging between March 20, 2012 and June 15, 2016  the client had two incoming wires totaling US $2,044,104.04 in April 2012 from a personal account at Standard Chartered and a check payment totaling $120.00.  No further activity occurred during the review Period; however, in light of the negative open source media alleging the client's involvement in a foreign corruption scandal, related to the former President and Vice-President of Guatemala, the Bank files this SAR.  </a:t>
                      </a:r>
                    </a:p>
                  </a:txBody>
                  <a:tcPr marL="6216" marR="6216" marT="6215" marB="0" anchor="ctr">
                    <a:lnL>
                      <a:noFill/>
                    </a:lnL>
                    <a:lnR>
                      <a:noFill/>
                    </a:lnR>
                    <a:lnT>
                      <a:noFill/>
                    </a:lnT>
                    <a:lnB>
                      <a:noFill/>
                    </a:lnB>
                    <a:solidFill>
                      <a:srgbClr val="D9D9D9"/>
                    </a:solidFill>
                  </a:tcPr>
                </a:tc>
                <a:tc>
                  <a:txBody>
                    <a:bodyPr/>
                    <a:lstStyle/>
                    <a:p>
                      <a:pPr algn="l" fontAlgn="ctr"/>
                      <a:r>
                        <a:rPr lang="es-US" sz="800" b="0" i="0" u="none" strike="noStrike" dirty="0">
                          <a:solidFill>
                            <a:srgbClr val="000000"/>
                          </a:solidFill>
                          <a:effectLst/>
                          <a:latin typeface="Arial" panose="020B0604020202020204" pitchFamily="34" charset="0"/>
                          <a:cs typeface="Arial" panose="020B0604020202020204" pitchFamily="34" charset="0"/>
                        </a:rPr>
                        <a:t> </a:t>
                      </a:r>
                    </a:p>
                  </a:txBody>
                  <a:tcPr marL="6216" marR="6216" marT="6215" marB="0" anchor="ctr">
                    <a:lnL>
                      <a:noFill/>
                    </a:lnL>
                    <a:lnR>
                      <a:noFill/>
                    </a:lnR>
                    <a:lnT>
                      <a:noFill/>
                    </a:lnT>
                    <a:lnB>
                      <a:noFill/>
                    </a:lnB>
                    <a:solidFill>
                      <a:srgbClr val="FFFFFF"/>
                    </a:solidFill>
                  </a:tcPr>
                </a:tc>
                <a:tc>
                  <a:txBody>
                    <a:bodyPr/>
                    <a:lstStyle/>
                    <a:p>
                      <a:pPr algn="ctr" rtl="0" fontAlgn="ctr"/>
                      <a:r>
                        <a:rPr lang="es-US" sz="800" b="0" i="0" u="none" strike="noStrike" dirty="0">
                          <a:solidFill>
                            <a:srgbClr val="000000"/>
                          </a:solidFill>
                          <a:effectLst/>
                          <a:latin typeface="Arial" panose="020B0604020202020204" pitchFamily="34" charset="0"/>
                          <a:cs typeface="Arial" panose="020B0604020202020204" pitchFamily="34" charset="0"/>
                        </a:rPr>
                        <a:t>Watch List</a:t>
                      </a:r>
                    </a:p>
                  </a:txBody>
                  <a:tcPr marL="6216" marR="6216" marT="6215" marB="0" anchor="ctr">
                    <a:lnL>
                      <a:noFill/>
                    </a:lnL>
                    <a:lnR>
                      <a:noFill/>
                    </a:lnR>
                    <a:lnT>
                      <a:noFill/>
                    </a:lnT>
                    <a:lnB>
                      <a:noFill/>
                    </a:lnB>
                    <a:solidFill>
                      <a:srgbClr val="D9D9D9"/>
                    </a:solidFill>
                  </a:tcPr>
                </a:tc>
              </a:tr>
            </a:tbl>
          </a:graphicData>
        </a:graphic>
      </p:graphicFrame>
    </p:spTree>
    <p:extLst>
      <p:ext uri="{BB962C8B-B14F-4D97-AF65-F5344CB8AC3E}">
        <p14:creationId xmlns:p14="http://schemas.microsoft.com/office/powerpoint/2010/main" val="238535633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Fiduciary Principles and Standards Audit</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7" y="982133"/>
            <a:ext cx="8490479" cy="529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29563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122 Tabla"/>
          <p:cNvGraphicFramePr>
            <a:graphicFrameLocks noGrp="1"/>
          </p:cNvGraphicFramePr>
          <p:nvPr>
            <p:extLst>
              <p:ext uri="{D42A27DB-BD31-4B8C-83A1-F6EECF244321}">
                <p14:modId xmlns:p14="http://schemas.microsoft.com/office/powerpoint/2010/main" val="1744832969"/>
              </p:ext>
            </p:extLst>
          </p:nvPr>
        </p:nvGraphicFramePr>
        <p:xfrm>
          <a:off x="238126" y="981075"/>
          <a:ext cx="8783011" cy="5245989"/>
        </p:xfrm>
        <a:graphic>
          <a:graphicData uri="http://schemas.openxmlformats.org/drawingml/2006/table">
            <a:tbl>
              <a:tblPr firstRow="1" bandRow="1"/>
              <a:tblGrid>
                <a:gridCol w="960223"/>
                <a:gridCol w="1751585"/>
                <a:gridCol w="1321815"/>
                <a:gridCol w="3122964"/>
                <a:gridCol w="1601024"/>
                <a:gridCol w="25400"/>
              </a:tblGrid>
              <a:tr h="31432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noProof="0" dirty="0" smtClean="0">
                          <a:solidFill>
                            <a:srgbClr val="000000"/>
                          </a:solidFill>
                          <a:latin typeface="Arial" panose="020B0604020202020204" pitchFamily="34" charset="0"/>
                          <a:ea typeface="Tahoma" panose="020B0604030504040204" pitchFamily="34" charset="0"/>
                          <a:cs typeface="Arial" panose="020B0604020202020204" pitchFamily="34" charset="0"/>
                        </a:rPr>
                        <a:t>Key Highlights</a:t>
                      </a:r>
                      <a:endParaRPr lang="en-US" sz="1000" noProof="0" dirty="0">
                        <a:solidFill>
                          <a:schemeClr val="tx1"/>
                        </a:solidFill>
                        <a:latin typeface="Arial" panose="020B0604020202020204" pitchFamily="34" charset="0"/>
                        <a:cs typeface="Arial" panose="020B0604020202020204" pitchFamily="34" charset="0"/>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noProof="0" dirty="0" smtClean="0">
                          <a:solidFill>
                            <a:srgbClr val="000000"/>
                          </a:solidFill>
                          <a:latin typeface="Arial" panose="020B0604020202020204" pitchFamily="34" charset="0"/>
                          <a:ea typeface="Tahoma" panose="020B0604030504040204" pitchFamily="34" charset="0"/>
                          <a:cs typeface="Arial" panose="020B0604020202020204" pitchFamily="34" charset="0"/>
                        </a:rPr>
                        <a:t>Description</a:t>
                      </a:r>
                      <a:endParaRPr lang="en-US" sz="1000" noProof="0" dirty="0">
                        <a:solidFill>
                          <a:schemeClr val="tx1"/>
                        </a:solidFill>
                        <a:latin typeface="Arial" panose="020B0604020202020204" pitchFamily="34" charset="0"/>
                        <a:cs typeface="Arial" panose="020B0604020202020204" pitchFamily="34" charset="0"/>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kern="1200" noProof="0" dirty="0" smtClean="0">
                          <a:solidFill>
                            <a:srgbClr val="000000"/>
                          </a:solidFill>
                          <a:effectLst/>
                          <a:latin typeface="Arial" panose="020B0604020202020204" pitchFamily="34" charset="0"/>
                          <a:ea typeface="Tahoma"/>
                          <a:cs typeface="Arial" panose="020B0604020202020204" pitchFamily="34" charset="0"/>
                        </a:rPr>
                        <a:t>Potential</a:t>
                      </a:r>
                      <a:r>
                        <a:rPr lang="en-US" sz="1000" b="1" kern="1200" baseline="0" noProof="0" dirty="0" smtClean="0">
                          <a:solidFill>
                            <a:srgbClr val="000000"/>
                          </a:solidFill>
                          <a:effectLst/>
                          <a:latin typeface="Arial" panose="020B0604020202020204" pitchFamily="34" charset="0"/>
                          <a:ea typeface="Tahoma"/>
                          <a:cs typeface="Arial" panose="020B0604020202020204" pitchFamily="34" charset="0"/>
                        </a:rPr>
                        <a:t> </a:t>
                      </a:r>
                      <a:r>
                        <a:rPr lang="en-US" sz="1000" b="1" kern="1200" noProof="0" dirty="0" smtClean="0">
                          <a:solidFill>
                            <a:srgbClr val="000000"/>
                          </a:solidFill>
                          <a:effectLst/>
                          <a:latin typeface="Arial" panose="020B0604020202020204" pitchFamily="34" charset="0"/>
                          <a:ea typeface="Tahoma"/>
                          <a:cs typeface="Arial" panose="020B0604020202020204" pitchFamily="34" charset="0"/>
                        </a:rPr>
                        <a:t>Impact</a:t>
                      </a:r>
                      <a:endParaRPr lang="en-US" sz="1000" noProof="0" dirty="0">
                        <a:solidFill>
                          <a:schemeClr val="tx1"/>
                        </a:solidFill>
                        <a:latin typeface="Arial" panose="020B0604020202020204" pitchFamily="34" charset="0"/>
                        <a:cs typeface="Arial" panose="020B0604020202020204" pitchFamily="34" charset="0"/>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r>
                        <a:rPr lang="en-US" sz="1000" b="1" noProof="0" dirty="0" smtClean="0">
                          <a:solidFill>
                            <a:schemeClr val="tx1"/>
                          </a:solidFill>
                          <a:latin typeface="Arial" panose="020B0604020202020204" pitchFamily="34" charset="0"/>
                          <a:cs typeface="Arial" panose="020B0604020202020204" pitchFamily="34" charset="0"/>
                        </a:rPr>
                        <a:t>Key Actions</a:t>
                      </a:r>
                      <a:endParaRPr lang="en-US" sz="1000" b="1" noProof="0" dirty="0">
                        <a:solidFill>
                          <a:schemeClr val="tx1"/>
                        </a:solidFill>
                        <a:latin typeface="Arial" panose="020B0604020202020204" pitchFamily="34" charset="0"/>
                        <a:cs typeface="Arial" panose="020B0604020202020204" pitchFamily="34" charset="0"/>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noProof="0" dirty="0" smtClean="0">
                          <a:solidFill>
                            <a:schemeClr val="tx1"/>
                          </a:solidFill>
                          <a:latin typeface="Arial" panose="020B0604020202020204" pitchFamily="34" charset="0"/>
                          <a:cs typeface="Arial" panose="020B0604020202020204" pitchFamily="34" charset="0"/>
                        </a:rPr>
                        <a:t>Material Risk reference</a:t>
                      </a: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n-US" sz="1000" noProof="0" dirty="0">
                        <a:solidFill>
                          <a:schemeClr val="tx1"/>
                        </a:solidFill>
                        <a:latin typeface="Arial" panose="020B0604020202020204" pitchFamily="34" charset="0"/>
                        <a:cs typeface="Arial" panose="020B0604020202020204" pitchFamily="34" charset="0"/>
                      </a:endParaRPr>
                    </a:p>
                  </a:txBody>
                  <a:tcPr marL="0" marR="0" marT="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4086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noProof="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D9D9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noProof="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D9D9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noProof="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D9D9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endParaRPr lang="en-US" sz="1000" noProof="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D9D9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a:endParaRPr lang="en-US" sz="1000" noProof="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D9D9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noProof="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490926">
                <a:tc>
                  <a:txBody>
                    <a:bodyPr/>
                    <a:lstStyle/>
                    <a:p>
                      <a:pPr marL="0" marR="0" lvl="1" indent="0" algn="l" defTabSz="914400" rtl="0" eaLnBrk="1" fontAlgn="auto" latinLnBrk="0" hangingPunct="1">
                        <a:lnSpc>
                          <a:spcPct val="100000"/>
                        </a:lnSpc>
                        <a:spcBef>
                          <a:spcPts val="0"/>
                        </a:spcBef>
                        <a:spcAft>
                          <a:spcPts val="600"/>
                        </a:spcAft>
                        <a:buClr>
                          <a:srgbClr val="FF0000"/>
                        </a:buClr>
                        <a:buSzTx/>
                        <a:buFontTx/>
                        <a:buNone/>
                        <a:tabLst/>
                        <a:defRPr/>
                      </a:pPr>
                      <a:r>
                        <a:rPr lang="en-US" altLang="en-US" sz="1000" b="1" dirty="0" smtClean="0">
                          <a:latin typeface="Arial" panose="020B0604020202020204" pitchFamily="34" charset="0"/>
                          <a:cs typeface="Arial" panose="020B0604020202020204" pitchFamily="34" charset="0"/>
                        </a:rPr>
                        <a:t>Panama Papers Phases </a:t>
                      </a:r>
                      <a:r>
                        <a:rPr lang="en-US" sz="1000" b="1" kern="0" dirty="0" smtClean="0">
                          <a:ln>
                            <a:prstDash val="solid"/>
                          </a:ln>
                          <a:solidFill>
                            <a:srgbClr val="000000"/>
                          </a:solidFill>
                          <a:latin typeface="Arial" panose="020B0604020202020204" pitchFamily="34" charset="0"/>
                          <a:cs typeface="Arial" panose="020B0604020202020204" pitchFamily="34" charset="0"/>
                        </a:rPr>
                        <a:t>I</a:t>
                      </a:r>
                      <a:r>
                        <a:rPr lang="en-US" sz="1000" b="1" kern="0" baseline="0" dirty="0" smtClean="0">
                          <a:ln>
                            <a:prstDash val="solid"/>
                          </a:ln>
                          <a:solidFill>
                            <a:srgbClr val="000000"/>
                          </a:solidFill>
                          <a:latin typeface="Arial" panose="020B0604020202020204" pitchFamily="34" charset="0"/>
                          <a:cs typeface="Arial" panose="020B0604020202020204" pitchFamily="34" charset="0"/>
                        </a:rPr>
                        <a:t> &amp; II </a:t>
                      </a:r>
                      <a:r>
                        <a:rPr lang="en-US" sz="1000" b="1" kern="0" dirty="0" smtClean="0">
                          <a:ln>
                            <a:prstDash val="solid"/>
                          </a:ln>
                          <a:solidFill>
                            <a:srgbClr val="000000"/>
                          </a:solidFill>
                          <a:latin typeface="Arial" panose="020B0604020202020204" pitchFamily="34" charset="0"/>
                          <a:cs typeface="Arial" panose="020B0604020202020204" pitchFamily="34" charset="0"/>
                        </a:rPr>
                        <a:t>status as of</a:t>
                      </a:r>
                      <a:r>
                        <a:rPr lang="en-US" sz="1000" b="1" i="1" kern="0" dirty="0" smtClean="0">
                          <a:ln>
                            <a:prstDash val="solid"/>
                          </a:ln>
                          <a:solidFill>
                            <a:srgbClr val="000000"/>
                          </a:solidFill>
                          <a:latin typeface="Arial" panose="020B0604020202020204" pitchFamily="34" charset="0"/>
                          <a:cs typeface="Arial" panose="020B0604020202020204" pitchFamily="34" charset="0"/>
                        </a:rPr>
                        <a:t>:  </a:t>
                      </a:r>
                      <a:r>
                        <a:rPr lang="en-US" sz="1000" i="1" kern="0" dirty="0" smtClean="0">
                          <a:ln>
                            <a:prstDash val="solid"/>
                          </a:ln>
                          <a:solidFill>
                            <a:srgbClr val="000000"/>
                          </a:solidFill>
                          <a:latin typeface="Arial" panose="020B0604020202020204" pitchFamily="34" charset="0"/>
                          <a:cs typeface="Arial" panose="020B0604020202020204" pitchFamily="34" charset="0"/>
                        </a:rPr>
                        <a:t>July 8</a:t>
                      </a:r>
                      <a:r>
                        <a:rPr lang="en-US" sz="1000" i="1" kern="0" baseline="30000" dirty="0" smtClean="0">
                          <a:ln>
                            <a:prstDash val="solid"/>
                          </a:ln>
                          <a:solidFill>
                            <a:srgbClr val="000000"/>
                          </a:solidFill>
                          <a:latin typeface="Arial" panose="020B0604020202020204" pitchFamily="34" charset="0"/>
                          <a:cs typeface="Arial" panose="020B0604020202020204" pitchFamily="34" charset="0"/>
                        </a:rPr>
                        <a:t>th</a:t>
                      </a:r>
                      <a:r>
                        <a:rPr lang="en-US" sz="1000" i="1" kern="0" dirty="0" smtClean="0">
                          <a:ln>
                            <a:prstDash val="solid"/>
                          </a:ln>
                          <a:solidFill>
                            <a:srgbClr val="000000"/>
                          </a:solidFill>
                          <a:latin typeface="Arial" panose="020B0604020202020204" pitchFamily="34" charset="0"/>
                          <a:cs typeface="Arial" panose="020B0604020202020204" pitchFamily="34" charset="0"/>
                        </a:rPr>
                        <a:t>, 2016</a:t>
                      </a:r>
                      <a:endParaRPr lang="en-US" sz="1000" b="1" i="0" kern="1200" baseline="0" noProof="0" dirty="0" smtClean="0">
                        <a:solidFill>
                          <a:schemeClr val="tx1"/>
                        </a:solidFill>
                        <a:latin typeface="Arial" panose="020B0604020202020204" pitchFamily="34" charset="0"/>
                        <a:ea typeface="+mn-ea"/>
                        <a:cs typeface="Arial" panose="020B0604020202020204" pitchFamily="34" charset="0"/>
                      </a:endParaRPr>
                    </a:p>
                  </a:txBody>
                  <a:tcPr marL="45720" marR="108000" marT="9144" marB="9144" anchor="ctr">
                    <a:lnL w="9525" cap="flat" cmpd="sng" algn="ctr">
                      <a:noFill/>
                      <a:prstDash val="solid"/>
                      <a:round/>
                      <a:headEnd type="none" w="med" len="med"/>
                      <a:tailEnd type="none" w="med" len="med"/>
                    </a:lnL>
                    <a:lnR w="9525"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63500" indent="0" fontAlgn="auto">
                        <a:spcBef>
                          <a:spcPts val="200"/>
                        </a:spcBef>
                        <a:spcAft>
                          <a:spcPts val="0"/>
                        </a:spcAft>
                        <a:buClr>
                          <a:srgbClr val="000000"/>
                        </a:buClr>
                        <a:buSzPct val="100000"/>
                        <a:buFont typeface="Arial"/>
                        <a:buNone/>
                        <a:defRPr sz="1800"/>
                      </a:pPr>
                      <a:r>
                        <a:rPr lang="en-US" sz="1000" baseline="0" dirty="0" smtClean="0">
                          <a:solidFill>
                            <a:srgbClr val="000000"/>
                          </a:solidFill>
                          <a:latin typeface="Arial" panose="020B0604020202020204" pitchFamily="34" charset="0"/>
                          <a:ea typeface="+mn-ea"/>
                          <a:cs typeface="Arial" panose="020B0604020202020204" pitchFamily="34" charset="0"/>
                          <a:sym typeface="Arial"/>
                        </a:rPr>
                        <a:t>Performed a detailed review of 178 clients with AUMs of $431MM that were identified as having exposure to </a:t>
                      </a:r>
                      <a:r>
                        <a:rPr lang="en-US" sz="1000" baseline="0" dirty="0" err="1" smtClean="0">
                          <a:solidFill>
                            <a:srgbClr val="000000"/>
                          </a:solidFill>
                          <a:latin typeface="Arial" panose="020B0604020202020204" pitchFamily="34" charset="0"/>
                          <a:ea typeface="+mn-ea"/>
                          <a:cs typeface="Arial" panose="020B0604020202020204" pitchFamily="34" charset="0"/>
                          <a:sym typeface="Arial"/>
                        </a:rPr>
                        <a:t>Mossack</a:t>
                      </a:r>
                      <a:r>
                        <a:rPr lang="en-US" sz="1000" baseline="0" dirty="0" smtClean="0">
                          <a:solidFill>
                            <a:srgbClr val="000000"/>
                          </a:solidFill>
                          <a:latin typeface="Arial" panose="020B0604020202020204" pitchFamily="34" charset="0"/>
                          <a:ea typeface="+mn-ea"/>
                          <a:cs typeface="Arial" panose="020B0604020202020204" pitchFamily="34" charset="0"/>
                          <a:sym typeface="Arial"/>
                        </a:rPr>
                        <a:t> &amp; Fonseca.</a:t>
                      </a:r>
                    </a:p>
                    <a:p>
                      <a:pPr marL="63500" indent="0" fontAlgn="auto">
                        <a:spcBef>
                          <a:spcPts val="200"/>
                        </a:spcBef>
                        <a:spcAft>
                          <a:spcPts val="0"/>
                        </a:spcAft>
                        <a:buClr>
                          <a:srgbClr val="000000"/>
                        </a:buClr>
                        <a:buSzPct val="100000"/>
                        <a:buFont typeface="Arial"/>
                        <a:buNone/>
                        <a:defRPr sz="1800"/>
                      </a:pPr>
                      <a:r>
                        <a:rPr lang="en-US" sz="1000" baseline="0" dirty="0" smtClean="0">
                          <a:solidFill>
                            <a:srgbClr val="000000"/>
                          </a:solidFill>
                          <a:latin typeface="Arial" panose="020B0604020202020204" pitchFamily="34" charset="0"/>
                          <a:ea typeface="+mn-ea"/>
                          <a:cs typeface="Arial" panose="020B0604020202020204" pitchFamily="34" charset="0"/>
                          <a:sym typeface="Arial"/>
                        </a:rPr>
                        <a:t>Focused on completeness of KYC information &amp; documentation, source of wealth and transactions.</a:t>
                      </a:r>
                      <a:endParaRPr lang="en-US" sz="1000" dirty="0" smtClean="0">
                        <a:solidFill>
                          <a:srgbClr val="000000"/>
                        </a:solidFill>
                        <a:latin typeface="Arial" panose="020B0604020202020204" pitchFamily="34" charset="0"/>
                        <a:ea typeface="+mn-ea"/>
                        <a:cs typeface="Arial" panose="020B0604020202020204" pitchFamily="34" charset="0"/>
                        <a:sym typeface="Arial"/>
                      </a:endParaRPr>
                    </a:p>
                  </a:txBody>
                  <a:tcPr marL="18288" marR="0" marT="9144" marB="9144" anchor="ctr">
                    <a:lnL w="9525" cap="flat" cmpd="sng" algn="ctr">
                      <a:solidFill>
                        <a:srgbClr val="9D9D9C"/>
                      </a:solidFill>
                      <a:prstDash val="solid"/>
                      <a:round/>
                      <a:headEnd type="none" w="med" len="med"/>
                      <a:tailEnd type="none" w="med" len="med"/>
                    </a:lnL>
                    <a:lnR w="12700" cap="flat" cmpd="sng" algn="ctr">
                      <a:solidFill>
                        <a:srgbClr val="C7C6C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1" indent="0" algn="l" defTabSz="914400" rtl="0" eaLnBrk="1" fontAlgn="auto" latinLnBrk="0" hangingPunct="1">
                        <a:lnSpc>
                          <a:spcPct val="100000"/>
                        </a:lnSpc>
                        <a:spcBef>
                          <a:spcPts val="0"/>
                        </a:spcBef>
                        <a:spcAft>
                          <a:spcPts val="600"/>
                        </a:spcAft>
                        <a:buClr>
                          <a:srgbClr val="FF0000"/>
                        </a:buClr>
                        <a:buSzTx/>
                        <a:buFontTx/>
                        <a:buNone/>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Could potentially identify clients who may</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 have been involved in criminal activities.</a:t>
                      </a:r>
                      <a:endParaRPr lang="en-US" sz="1000" kern="1200" dirty="0" smtClean="0">
                        <a:solidFill>
                          <a:schemeClr val="tx1"/>
                        </a:solidFill>
                        <a:effectLst/>
                        <a:latin typeface="Arial" panose="020B0604020202020204" pitchFamily="34" charset="0"/>
                        <a:ea typeface="+mn-ea"/>
                        <a:cs typeface="Arial" panose="020B0604020202020204" pitchFamily="34" charset="0"/>
                      </a:endParaRPr>
                    </a:p>
                  </a:txBody>
                  <a:tcPr marL="108000" marR="0" marT="9144" marB="9144" anchor="ctr">
                    <a:lnL w="12700" cap="flat" cmpd="sng" algn="ctr">
                      <a:solidFill>
                        <a:srgbClr val="C7C6C6"/>
                      </a:solidFill>
                      <a:prstDash val="solid"/>
                      <a:round/>
                      <a:headEnd type="none" w="med" len="med"/>
                      <a:tailEnd type="none" w="med" len="med"/>
                    </a:lnL>
                    <a:lnR w="12700" cap="flat" cmpd="sng" algn="ctr">
                      <a:solidFill>
                        <a:srgbClr val="C7C6C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44488" lvl="0" indent="-173038" fontAlgn="auto">
                        <a:spcBef>
                          <a:spcPts val="200"/>
                        </a:spcBef>
                        <a:spcAft>
                          <a:spcPts val="0"/>
                        </a:spcAft>
                        <a:buClr>
                          <a:srgbClr val="000000"/>
                        </a:buClr>
                        <a:buSzPct val="100000"/>
                        <a:buFont typeface="Arial"/>
                        <a:buChar char="•"/>
                        <a:defRPr sz="1800"/>
                      </a:pPr>
                      <a:r>
                        <a:rPr lang="en-US" sz="1000" b="0" baseline="0" dirty="0" smtClean="0">
                          <a:solidFill>
                            <a:srgbClr val="000000"/>
                          </a:solidFill>
                          <a:latin typeface="Arial" panose="020B0604020202020204" pitchFamily="34" charset="0"/>
                          <a:ea typeface="+mn-ea"/>
                          <a:cs typeface="Arial" panose="020B0604020202020204" pitchFamily="34" charset="0"/>
                          <a:sym typeface="Arial"/>
                        </a:rPr>
                        <a:t>139 clients out of the 178 have been concluded with no findings to report.  </a:t>
                      </a:r>
                    </a:p>
                    <a:p>
                      <a:pPr marL="344488" lvl="0" indent="-173038" fontAlgn="auto">
                        <a:spcBef>
                          <a:spcPts val="200"/>
                        </a:spcBef>
                        <a:spcAft>
                          <a:spcPts val="0"/>
                        </a:spcAft>
                        <a:buClr>
                          <a:srgbClr val="000000"/>
                        </a:buClr>
                        <a:buSzPct val="100000"/>
                        <a:buFont typeface="Arial"/>
                        <a:buChar char="•"/>
                        <a:defRPr sz="1800"/>
                      </a:pPr>
                      <a:r>
                        <a:rPr lang="en-US" sz="1000" b="0" baseline="0" dirty="0" smtClean="0">
                          <a:solidFill>
                            <a:srgbClr val="000000"/>
                          </a:solidFill>
                          <a:latin typeface="Arial" panose="020B0604020202020204" pitchFamily="34" charset="0"/>
                          <a:ea typeface="+mn-ea"/>
                          <a:cs typeface="Arial" panose="020B0604020202020204" pitchFamily="34" charset="0"/>
                          <a:sym typeface="Arial"/>
                        </a:rPr>
                        <a:t>For 39 clients additional information or documentation </a:t>
                      </a:r>
                      <a:r>
                        <a:rPr lang="en-US" sz="1000" baseline="0" dirty="0" smtClean="0">
                          <a:solidFill>
                            <a:srgbClr val="000000"/>
                          </a:solidFill>
                          <a:latin typeface="Arial" panose="020B0604020202020204" pitchFamily="34" charset="0"/>
                          <a:ea typeface="+mn-ea"/>
                          <a:cs typeface="Arial" panose="020B0604020202020204" pitchFamily="34" charset="0"/>
                          <a:sym typeface="Arial"/>
                        </a:rPr>
                        <a:t>has been requested from the relationship managers and clients.</a:t>
                      </a:r>
                    </a:p>
                    <a:p>
                      <a:pPr marL="344488" lvl="0" indent="-173038" fontAlgn="auto">
                        <a:spcBef>
                          <a:spcPts val="200"/>
                        </a:spcBef>
                        <a:spcAft>
                          <a:spcPts val="0"/>
                        </a:spcAft>
                        <a:buClr>
                          <a:srgbClr val="000000"/>
                        </a:buClr>
                        <a:buSzPct val="100000"/>
                        <a:buFont typeface="Arial"/>
                        <a:buChar char="•"/>
                        <a:defRPr sz="1800"/>
                      </a:pPr>
                      <a:r>
                        <a:rPr lang="en-US" sz="1000" baseline="0" dirty="0" smtClean="0">
                          <a:solidFill>
                            <a:srgbClr val="000000"/>
                          </a:solidFill>
                          <a:latin typeface="Arial" panose="020B0604020202020204" pitchFamily="34" charset="0"/>
                          <a:ea typeface="+mn-ea"/>
                          <a:cs typeface="Arial" panose="020B0604020202020204" pitchFamily="34" charset="0"/>
                          <a:sym typeface="Arial"/>
                        </a:rPr>
                        <a:t>A total of 6 material cases have been identified and escalated to SHUSA. The cases included two clients where SARs had been previously filed by BSI, 1 case where a SAR was filed as a result of the review and 3 that are currently being investigated.  Two of the clients are in process of being de-marketed.</a:t>
                      </a:r>
                    </a:p>
                    <a:p>
                      <a:pPr marL="344488" lvl="0" indent="-173038" fontAlgn="auto">
                        <a:spcBef>
                          <a:spcPts val="200"/>
                        </a:spcBef>
                        <a:spcAft>
                          <a:spcPts val="0"/>
                        </a:spcAft>
                        <a:buClr>
                          <a:srgbClr val="000000"/>
                        </a:buClr>
                        <a:buSzPct val="100000"/>
                        <a:buFont typeface="Arial"/>
                        <a:buChar char="•"/>
                        <a:defRPr sz="1800"/>
                      </a:pPr>
                      <a:r>
                        <a:rPr lang="en-US" sz="1000" baseline="0" dirty="0" smtClean="0">
                          <a:solidFill>
                            <a:srgbClr val="000000"/>
                          </a:solidFill>
                          <a:latin typeface="Arial" panose="020B0604020202020204" pitchFamily="34" charset="0"/>
                          <a:ea typeface="+mn-ea"/>
                          <a:cs typeface="Arial" panose="020B0604020202020204" pitchFamily="34" charset="0"/>
                          <a:sym typeface="Arial"/>
                        </a:rPr>
                        <a:t>Currently reviewing potential matches (&gt;95% probability) as result of scrub of ICIJ list against BSI’s client database.  Same due diligence will be performed with confirmed matches.</a:t>
                      </a:r>
                    </a:p>
                  </a:txBody>
                  <a:tcPr marL="108000" marR="0" marT="9144" marB="9144" anchor="ctr">
                    <a:lnL w="12700" cap="flat" cmpd="sng" algn="ctr">
                      <a:solidFill>
                        <a:srgbClr val="C7C6C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14300" marR="0" lvl="1" indent="-114300" algn="l" defTabSz="457200" rtl="0" eaLnBrk="1" fontAlgn="auto" latinLnBrk="0" hangingPunct="1">
                        <a:lnSpc>
                          <a:spcPct val="100000"/>
                        </a:lnSpc>
                        <a:spcBef>
                          <a:spcPts val="200"/>
                        </a:spcBef>
                        <a:spcAft>
                          <a:spcPts val="0"/>
                        </a:spcAft>
                        <a:buClr>
                          <a:srgbClr val="000000"/>
                        </a:buClr>
                        <a:buSzPct val="100000"/>
                        <a:buFont typeface="Arial"/>
                        <a:buChar char="•"/>
                        <a:tabLst/>
                        <a:defRPr sz="1800"/>
                      </a:pPr>
                      <a:r>
                        <a:rPr lang="en-US" sz="1000" b="0" baseline="0" noProof="0" dirty="0" smtClean="0">
                          <a:solidFill>
                            <a:schemeClr val="tx1"/>
                          </a:solidFill>
                          <a:latin typeface="Arial" panose="020B0604020202020204" pitchFamily="34" charset="0"/>
                          <a:ea typeface="Tahoma" panose="020B0604030504040204" pitchFamily="34" charset="0"/>
                          <a:cs typeface="Arial" panose="020B0604020202020204" pitchFamily="34" charset="0"/>
                        </a:rPr>
                        <a:t>Regulatory requirements: AML or OFAC</a:t>
                      </a:r>
                    </a:p>
                    <a:p>
                      <a:pPr marL="114300" indent="-114300" fontAlgn="auto">
                        <a:spcBef>
                          <a:spcPts val="200"/>
                        </a:spcBef>
                        <a:spcAft>
                          <a:spcPts val="0"/>
                        </a:spcAft>
                        <a:buClr>
                          <a:srgbClr val="000000"/>
                        </a:buClr>
                        <a:buSzPct val="100000"/>
                        <a:buFont typeface="Arial"/>
                        <a:buChar char="•"/>
                        <a:defRPr sz="1800"/>
                      </a:pPr>
                      <a:endParaRPr lang="en-US" sz="1000" b="0" baseline="0" dirty="0" smtClean="0">
                        <a:solidFill>
                          <a:schemeClr val="tx1"/>
                        </a:solidFill>
                        <a:latin typeface="Arial" panose="020B0604020202020204" pitchFamily="34" charset="0"/>
                        <a:ea typeface="+mn-ea"/>
                        <a:cs typeface="Arial" panose="020B0604020202020204" pitchFamily="34" charset="0"/>
                        <a:sym typeface="Arial"/>
                      </a:endParaRPr>
                    </a:p>
                  </a:txBody>
                  <a:tcPr marL="108000" marR="0" marT="9144" marB="914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endParaRPr lang="en-US" sz="1000" noProof="0" dirty="0">
                        <a:solidFill>
                          <a:schemeClr val="tx1"/>
                        </a:solidFill>
                        <a:latin typeface="Arial" panose="020B0604020202020204" pitchFamily="34" charset="0"/>
                        <a:cs typeface="Arial" panose="020B0604020202020204" pitchFamily="34" charset="0"/>
                      </a:endParaRPr>
                    </a:p>
                  </a:txBody>
                  <a:tcPr marL="0" marR="0" marT="9144" marB="9144" anchor="ctr">
                    <a:lnL w="12700" cap="flat" cmpd="sng" algn="ctr">
                      <a:noFill/>
                      <a:prstDash val="solid"/>
                      <a:round/>
                      <a:headEnd type="none" w="med" len="med"/>
                      <a:tailEnd type="none" w="med" len="med"/>
                    </a:lnL>
                    <a:lnR w="9525"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46672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l" defTabSz="914400" rtl="0" eaLnBrk="1" fontAlgn="auto" latinLnBrk="0" hangingPunct="1">
                        <a:lnSpc>
                          <a:spcPct val="100000"/>
                        </a:lnSpc>
                        <a:spcBef>
                          <a:spcPts val="0"/>
                        </a:spcBef>
                        <a:spcAft>
                          <a:spcPts val="600"/>
                        </a:spcAft>
                        <a:buClr>
                          <a:srgbClr val="FF0000"/>
                        </a:buClr>
                        <a:buSzTx/>
                        <a:buFontTx/>
                        <a:buNone/>
                        <a:tabLst/>
                        <a:defRPr/>
                      </a:pPr>
                      <a:r>
                        <a:rPr lang="en-US" sz="1000" b="1" i="0" kern="1200" baseline="0" noProof="0" dirty="0" smtClean="0">
                          <a:solidFill>
                            <a:schemeClr val="tx1"/>
                          </a:solidFill>
                          <a:latin typeface="Arial" panose="020B0604020202020204" pitchFamily="34" charset="0"/>
                          <a:ea typeface="+mn-ea"/>
                          <a:cs typeface="Arial" panose="020B0604020202020204" pitchFamily="34" charset="0"/>
                        </a:rPr>
                        <a:t>RAS: PEP levels</a:t>
                      </a:r>
                    </a:p>
                  </a:txBody>
                  <a:tcPr marL="45720" marR="108000" marT="9144" marB="9144" anchor="ctr">
                    <a:lnL w="9525" cap="flat" cmpd="sng" algn="ctr">
                      <a:noFill/>
                      <a:prstDash val="solid"/>
                      <a:round/>
                      <a:headEnd type="none" w="med" len="med"/>
                      <a:tailEnd type="none" w="med" len="med"/>
                    </a:lnL>
                    <a:lnR w="9525"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1" indent="0" algn="l" defTabSz="914400" rtl="0" eaLnBrk="1" fontAlgn="auto" latinLnBrk="0" hangingPunct="1">
                        <a:lnSpc>
                          <a:spcPct val="100000"/>
                        </a:lnSpc>
                        <a:spcBef>
                          <a:spcPts val="600"/>
                        </a:spcBef>
                        <a:spcAft>
                          <a:spcPts val="0"/>
                        </a:spcAft>
                        <a:buClr>
                          <a:srgbClr val="FF0000"/>
                        </a:buClr>
                        <a:buSzTx/>
                        <a:buFontTx/>
                        <a:buNone/>
                        <a:tabLst/>
                        <a:defRPr/>
                      </a:pPr>
                      <a:r>
                        <a:rPr lang="en-US" sz="1000" kern="1200" baseline="0" dirty="0" smtClean="0">
                          <a:solidFill>
                            <a:srgbClr val="000000"/>
                          </a:solidFill>
                          <a:latin typeface="Arial" panose="020B0604020202020204" pitchFamily="34" charset="0"/>
                          <a:ea typeface="+mn-ea"/>
                          <a:cs typeface="Arial" panose="020B0604020202020204" pitchFamily="34" charset="0"/>
                        </a:rPr>
                        <a:t>The RAS has established very restrictive limits for Politically Exposed Persons (PEP) clients over total client base. </a:t>
                      </a:r>
                    </a:p>
                    <a:p>
                      <a:pPr marL="91440" marR="0" lvl="1" indent="0" algn="l" defTabSz="914400" rtl="0" eaLnBrk="1" fontAlgn="auto" latinLnBrk="0" hangingPunct="1">
                        <a:lnSpc>
                          <a:spcPct val="100000"/>
                        </a:lnSpc>
                        <a:spcBef>
                          <a:spcPts val="600"/>
                        </a:spcBef>
                        <a:spcAft>
                          <a:spcPts val="0"/>
                        </a:spcAft>
                        <a:buClr>
                          <a:srgbClr val="FF0000"/>
                        </a:buClr>
                        <a:buSzTx/>
                        <a:buFontTx/>
                        <a:buNone/>
                        <a:tabLst/>
                        <a:defRPr/>
                      </a:pPr>
                      <a:r>
                        <a:rPr lang="en-US" sz="1000" b="0" baseline="0" dirty="0" smtClean="0">
                          <a:solidFill>
                            <a:srgbClr val="000000"/>
                          </a:solidFill>
                          <a:latin typeface="Arial" panose="020B0604020202020204" pitchFamily="34" charset="0"/>
                          <a:ea typeface="+mn-ea"/>
                          <a:cs typeface="Arial" panose="020B0604020202020204" pitchFamily="34" charset="0"/>
                          <a:sym typeface="Arial"/>
                        </a:rPr>
                        <a:t>The limit (5.25%) has already been exceeded since at the end of June 2016 it was 5.40%.</a:t>
                      </a:r>
                      <a:endParaRPr lang="en-US" sz="1000" baseline="0" dirty="0" smtClean="0">
                        <a:solidFill>
                          <a:srgbClr val="000000"/>
                        </a:solidFill>
                        <a:latin typeface="Arial" panose="020B0604020202020204" pitchFamily="34" charset="0"/>
                        <a:ea typeface="+mn-ea"/>
                        <a:cs typeface="Arial" panose="020B0604020202020204" pitchFamily="34" charset="0"/>
                        <a:sym typeface="Arial"/>
                      </a:endParaRPr>
                    </a:p>
                  </a:txBody>
                  <a:tcPr marL="18288" marR="0" marT="9144" marB="9144" anchor="ctr">
                    <a:lnL w="9525" cap="flat" cmpd="sng" algn="ctr">
                      <a:solidFill>
                        <a:srgbClr val="9D9D9C"/>
                      </a:solidFill>
                      <a:prstDash val="solid"/>
                      <a:round/>
                      <a:headEnd type="none" w="med" len="med"/>
                      <a:tailEnd type="none" w="med" len="med"/>
                    </a:lnL>
                    <a:lnR w="12700" cap="flat" cmpd="sng" algn="ctr">
                      <a:solidFill>
                        <a:srgbClr val="C7C6C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914400" rtl="0" eaLnBrk="1" fontAlgn="auto" latinLnBrk="0" hangingPunct="1">
                        <a:lnSpc>
                          <a:spcPct val="100000"/>
                        </a:lnSpc>
                        <a:spcBef>
                          <a:spcPts val="0"/>
                        </a:spcBef>
                        <a:spcAft>
                          <a:spcPts val="600"/>
                        </a:spcAft>
                        <a:buClr>
                          <a:srgbClr val="FF0000"/>
                        </a:buClr>
                        <a:buSzTx/>
                        <a:buFontTx/>
                        <a:buNone/>
                        <a:tabLst/>
                        <a:defRPr/>
                      </a:pPr>
                      <a:r>
                        <a:rPr lang="en-US" sz="1000" kern="1200" baseline="0" dirty="0" smtClean="0">
                          <a:solidFill>
                            <a:schemeClr val="tx1"/>
                          </a:solidFill>
                          <a:effectLst/>
                          <a:latin typeface="Arial" panose="020B0604020202020204" pitchFamily="34" charset="0"/>
                          <a:ea typeface="+mn-ea"/>
                          <a:cs typeface="Arial" panose="020B0604020202020204" pitchFamily="34" charset="0"/>
                        </a:rPr>
                        <a:t>Potential for increase in AML or reputational risk.</a:t>
                      </a:r>
                      <a:endParaRPr lang="en-US" sz="1000" kern="1200" dirty="0" smtClean="0">
                        <a:solidFill>
                          <a:schemeClr val="tx1"/>
                        </a:solidFill>
                        <a:effectLst/>
                        <a:latin typeface="Arial" panose="020B0604020202020204" pitchFamily="34" charset="0"/>
                        <a:ea typeface="+mn-ea"/>
                        <a:cs typeface="Arial" panose="020B0604020202020204" pitchFamily="34" charset="0"/>
                      </a:endParaRPr>
                    </a:p>
                  </a:txBody>
                  <a:tcPr marL="108000" marR="0" marT="9144" marB="9144" anchor="ctr">
                    <a:lnL w="12700" cap="flat" cmpd="sng" algn="ctr">
                      <a:solidFill>
                        <a:srgbClr val="C7C6C6"/>
                      </a:solidFill>
                      <a:prstDash val="solid"/>
                      <a:round/>
                      <a:headEnd type="none" w="med" len="med"/>
                      <a:tailEnd type="none" w="med" len="med"/>
                    </a:lnL>
                    <a:lnR w="12700" cap="flat" cmpd="sng" algn="ctr">
                      <a:solidFill>
                        <a:srgbClr val="C7C6C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4488" lvl="0" indent="-173038" fontAlgn="auto">
                        <a:spcBef>
                          <a:spcPts val="200"/>
                        </a:spcBef>
                        <a:spcAft>
                          <a:spcPts val="0"/>
                        </a:spcAft>
                        <a:buClr>
                          <a:srgbClr val="000000"/>
                        </a:buClr>
                        <a:buSzPct val="100000"/>
                        <a:buFont typeface="Arial"/>
                        <a:buChar char="•"/>
                        <a:defRPr sz="1800"/>
                      </a:pPr>
                      <a:r>
                        <a:rPr lang="en-US" sz="1000" b="0" kern="1200" baseline="0" dirty="0" smtClean="0">
                          <a:solidFill>
                            <a:srgbClr val="000000"/>
                          </a:solidFill>
                          <a:latin typeface="Arial" panose="020B0604020202020204" pitchFamily="34" charset="0"/>
                          <a:ea typeface="+mn-ea"/>
                          <a:cs typeface="Arial" panose="020B0604020202020204" pitchFamily="34" charset="0"/>
                          <a:sym typeface="Arial"/>
                        </a:rPr>
                        <a:t>Currently reviewing PEP population to initiate project to close low AUM clients and reach RAS levels.</a:t>
                      </a:r>
                    </a:p>
                    <a:p>
                      <a:pPr marL="344488" lvl="0" indent="-173038" fontAlgn="auto">
                        <a:spcBef>
                          <a:spcPts val="200"/>
                        </a:spcBef>
                        <a:spcAft>
                          <a:spcPts val="0"/>
                        </a:spcAft>
                        <a:buClr>
                          <a:srgbClr val="000000"/>
                        </a:buClr>
                        <a:buSzPct val="100000"/>
                        <a:buFont typeface="Arial"/>
                        <a:buChar char="•"/>
                        <a:defRPr sz="1800"/>
                      </a:pPr>
                      <a:r>
                        <a:rPr lang="en-US" sz="1000" b="0" kern="1200" baseline="0" dirty="0" smtClean="0">
                          <a:solidFill>
                            <a:srgbClr val="000000"/>
                          </a:solidFill>
                          <a:latin typeface="Arial" panose="020B0604020202020204" pitchFamily="34" charset="0"/>
                          <a:ea typeface="+mn-ea"/>
                          <a:cs typeface="Arial" panose="020B0604020202020204" pitchFamily="34" charset="0"/>
                          <a:sym typeface="Arial"/>
                        </a:rPr>
                        <a:t>In process of defining BSI’s AML Risk Tolerance which may result in the closing of some PEP clients.</a:t>
                      </a:r>
                    </a:p>
                  </a:txBody>
                  <a:tcPr marL="108000" marR="0" marT="9144" marB="9144" anchor="ctr">
                    <a:lnL w="12700" cap="flat" cmpd="sng" algn="ctr">
                      <a:solidFill>
                        <a:srgbClr val="C7C6C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marR="0" lvl="1" indent="-114300" algn="l" defTabSz="457200" rtl="0" eaLnBrk="1" fontAlgn="auto" latinLnBrk="0" hangingPunct="1">
                        <a:lnSpc>
                          <a:spcPct val="100000"/>
                        </a:lnSpc>
                        <a:spcBef>
                          <a:spcPts val="200"/>
                        </a:spcBef>
                        <a:spcAft>
                          <a:spcPts val="0"/>
                        </a:spcAft>
                        <a:buClr>
                          <a:srgbClr val="000000"/>
                        </a:buClr>
                        <a:buSzPct val="100000"/>
                        <a:buFont typeface="Arial"/>
                        <a:buChar char="•"/>
                        <a:tabLst/>
                        <a:defRPr sz="1800"/>
                      </a:pPr>
                      <a:r>
                        <a:rPr lang="en-US" sz="1000" b="0" baseline="0" noProof="0" dirty="0" smtClean="0">
                          <a:solidFill>
                            <a:schemeClr val="tx1"/>
                          </a:solidFill>
                          <a:latin typeface="Arial" panose="020B0604020202020204" pitchFamily="34" charset="0"/>
                          <a:ea typeface="Tahoma" panose="020B0604030504040204" pitchFamily="34" charset="0"/>
                          <a:cs typeface="Arial" panose="020B0604020202020204" pitchFamily="34" charset="0"/>
                        </a:rPr>
                        <a:t>Regulatory requirements: AML or OFAC</a:t>
                      </a:r>
                    </a:p>
                    <a:p>
                      <a:pPr marL="114300" indent="-114300" algn="l" defTabSz="457200" rtl="0" eaLnBrk="1" fontAlgn="auto" latinLnBrk="0" hangingPunct="1">
                        <a:spcBef>
                          <a:spcPts val="200"/>
                        </a:spcBef>
                        <a:spcAft>
                          <a:spcPts val="0"/>
                        </a:spcAft>
                        <a:buClr>
                          <a:srgbClr val="000000"/>
                        </a:buClr>
                        <a:buSzPct val="100000"/>
                        <a:buFont typeface="Arial"/>
                        <a:buChar char="•"/>
                        <a:defRPr sz="1800"/>
                      </a:pPr>
                      <a:endParaRPr lang="en-US" sz="1000" b="0" kern="1200" baseline="0" dirty="0" smtClean="0">
                        <a:solidFill>
                          <a:schemeClr val="tx1"/>
                        </a:solidFill>
                        <a:latin typeface="Arial" panose="020B0604020202020204" pitchFamily="34" charset="0"/>
                        <a:ea typeface="+mn-ea"/>
                        <a:cs typeface="Arial" panose="020B0604020202020204" pitchFamily="34" charset="0"/>
                        <a:sym typeface="Arial"/>
                      </a:endParaRPr>
                    </a:p>
                  </a:txBody>
                  <a:tcPr marL="108000" marR="0" marT="9144" marB="914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114300" algn="l" defTabSz="457200" rtl="0" eaLnBrk="1" fontAlgn="auto" latinLnBrk="0" hangingPunct="1">
                        <a:spcBef>
                          <a:spcPts val="200"/>
                        </a:spcBef>
                        <a:spcAft>
                          <a:spcPts val="0"/>
                        </a:spcAft>
                        <a:buClr>
                          <a:srgbClr val="000000"/>
                        </a:buClr>
                        <a:buSzPct val="100000"/>
                        <a:buFont typeface="Arial"/>
                        <a:buChar char="•"/>
                        <a:defRPr sz="1800"/>
                      </a:pPr>
                      <a:endParaRPr lang="en-US" sz="1000" b="0" kern="1200" baseline="0" noProof="0" dirty="0">
                        <a:solidFill>
                          <a:srgbClr val="000000"/>
                        </a:solidFill>
                        <a:latin typeface="Arial" panose="020B0604020202020204" pitchFamily="34" charset="0"/>
                        <a:ea typeface="+mn-ea"/>
                        <a:cs typeface="Arial" panose="020B0604020202020204" pitchFamily="34" charset="0"/>
                      </a:endParaRPr>
                    </a:p>
                  </a:txBody>
                  <a:tcPr marL="0" marR="0" marT="9144" marB="9144" anchor="ctr">
                    <a:lnL w="12700" cap="flat" cmpd="sng" algn="ctr">
                      <a:noFill/>
                      <a:prstDash val="solid"/>
                      <a:round/>
                      <a:headEnd type="none" w="med" len="med"/>
                      <a:tailEnd type="none" w="med" len="med"/>
                    </a:lnL>
                    <a:lnR w="9525"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5619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1" indent="0" algn="l" defTabSz="914400" rtl="0" eaLnBrk="1" fontAlgn="auto" latinLnBrk="0" hangingPunct="1">
                        <a:lnSpc>
                          <a:spcPct val="100000"/>
                        </a:lnSpc>
                        <a:spcBef>
                          <a:spcPts val="0"/>
                        </a:spcBef>
                        <a:spcAft>
                          <a:spcPts val="600"/>
                        </a:spcAft>
                        <a:buClr>
                          <a:srgbClr val="FF0000"/>
                        </a:buClr>
                        <a:buSzTx/>
                        <a:buFontTx/>
                        <a:buNone/>
                        <a:tabLst/>
                        <a:defRPr/>
                      </a:pPr>
                      <a:r>
                        <a:rPr lang="en-US" sz="1000" b="1" i="0" kern="1200" baseline="0" noProof="0" dirty="0" smtClean="0">
                          <a:solidFill>
                            <a:schemeClr val="tx1"/>
                          </a:solidFill>
                          <a:latin typeface="Arial" panose="020B0604020202020204" pitchFamily="34" charset="0"/>
                          <a:ea typeface="+mn-ea"/>
                          <a:cs typeface="Arial" panose="020B0604020202020204" pitchFamily="34" charset="0"/>
                        </a:rPr>
                        <a:t>AML Internal Audit</a:t>
                      </a:r>
                    </a:p>
                  </a:txBody>
                  <a:tcPr marL="45720" marR="108000" marT="9144" marB="9144" anchor="ctr">
                    <a:lnL w="9525" cap="flat" cmpd="sng" algn="ctr">
                      <a:noFill/>
                      <a:prstDash val="solid"/>
                      <a:round/>
                      <a:headEnd type="none" w="med" len="med"/>
                      <a:tailEnd type="none" w="med" len="med"/>
                    </a:lnL>
                    <a:lnR w="9525"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91440" marR="0" lvl="1" indent="0" algn="l" defTabSz="914400" rtl="0" eaLnBrk="1" fontAlgn="auto" latinLnBrk="0" hangingPunct="1">
                        <a:lnSpc>
                          <a:spcPct val="100000"/>
                        </a:lnSpc>
                        <a:spcBef>
                          <a:spcPts val="600"/>
                        </a:spcBef>
                        <a:spcAft>
                          <a:spcPts val="0"/>
                        </a:spcAft>
                        <a:buClr>
                          <a:srgbClr val="FF0000"/>
                        </a:buClr>
                        <a:buSzTx/>
                        <a:buFontTx/>
                        <a:buNone/>
                        <a:tabLst/>
                        <a:defRPr/>
                      </a:pPr>
                      <a:r>
                        <a:rPr lang="en-US" sz="1000" baseline="0" dirty="0" smtClean="0">
                          <a:solidFill>
                            <a:srgbClr val="000000"/>
                          </a:solidFill>
                          <a:latin typeface="Arial" panose="020B0604020202020204" pitchFamily="34" charset="0"/>
                          <a:ea typeface="+mn-ea"/>
                          <a:cs typeface="Arial" panose="020B0604020202020204" pitchFamily="34" charset="0"/>
                          <a:sym typeface="Arial"/>
                        </a:rPr>
                        <a:t>BSI’s AML Internal Audit report received on June 16.  Audit rating downgraded to “Needs Improvement” with four recommendations.</a:t>
                      </a:r>
                    </a:p>
                  </a:txBody>
                  <a:tcPr marL="18288" marR="0" marT="9144" marB="9144" anchor="ctr">
                    <a:lnL w="9525" cap="flat" cmpd="sng" algn="ctr">
                      <a:solidFill>
                        <a:srgbClr val="9D9D9C"/>
                      </a:solidFill>
                      <a:prstDash val="solid"/>
                      <a:round/>
                      <a:headEnd type="none" w="med" len="med"/>
                      <a:tailEnd type="none" w="med" len="med"/>
                    </a:lnL>
                    <a:lnR w="12700" cap="flat" cmpd="sng" algn="ctr">
                      <a:solidFill>
                        <a:srgbClr val="C7C6C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1" indent="0" algn="l" defTabSz="914400" rtl="0" eaLnBrk="1" fontAlgn="auto" latinLnBrk="0" hangingPunct="1">
                        <a:lnSpc>
                          <a:spcPct val="100000"/>
                        </a:lnSpc>
                        <a:spcBef>
                          <a:spcPts val="0"/>
                        </a:spcBef>
                        <a:spcAft>
                          <a:spcPts val="600"/>
                        </a:spcAft>
                        <a:buClr>
                          <a:srgbClr val="FF0000"/>
                        </a:buClr>
                        <a:buSzTx/>
                        <a:buFontTx/>
                        <a:buNone/>
                        <a:tabLst/>
                        <a:defRPr/>
                      </a:pPr>
                      <a:r>
                        <a:rPr lang="en-US" sz="1000" kern="1200" baseline="0" dirty="0" smtClean="0">
                          <a:solidFill>
                            <a:schemeClr val="tx1"/>
                          </a:solidFill>
                          <a:effectLst/>
                          <a:latin typeface="Arial" panose="020B0604020202020204" pitchFamily="34" charset="0"/>
                          <a:ea typeface="+mn-ea"/>
                          <a:cs typeface="Arial" panose="020B0604020202020204" pitchFamily="34" charset="0"/>
                        </a:rPr>
                        <a:t>If audit issues are not addressed appropriately, could result in additional regulatory scrutiny.</a:t>
                      </a:r>
                      <a:endParaRPr lang="en-US" sz="1000" kern="1200" dirty="0" smtClean="0">
                        <a:solidFill>
                          <a:schemeClr val="tx1"/>
                        </a:solidFill>
                        <a:effectLst/>
                        <a:latin typeface="Arial" panose="020B0604020202020204" pitchFamily="34" charset="0"/>
                        <a:ea typeface="+mn-ea"/>
                        <a:cs typeface="Arial" panose="020B0604020202020204" pitchFamily="34" charset="0"/>
                      </a:endParaRPr>
                    </a:p>
                  </a:txBody>
                  <a:tcPr marL="108000" marR="0" marT="9144" marB="9144" anchor="ctr">
                    <a:lnL w="12700" cap="flat" cmpd="sng" algn="ctr">
                      <a:solidFill>
                        <a:srgbClr val="C7C6C6"/>
                      </a:solidFill>
                      <a:prstDash val="solid"/>
                      <a:round/>
                      <a:headEnd type="none" w="med" len="med"/>
                      <a:tailEnd type="none" w="med" len="med"/>
                    </a:lnL>
                    <a:lnR w="12700" cap="flat" cmpd="sng" algn="ctr">
                      <a:solidFill>
                        <a:srgbClr val="C7C6C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341313" lvl="1" indent="-166688" fontAlgn="auto">
                        <a:spcBef>
                          <a:spcPts val="200"/>
                        </a:spcBef>
                        <a:spcAft>
                          <a:spcPts val="0"/>
                        </a:spcAft>
                        <a:buClr>
                          <a:srgbClr val="000000"/>
                        </a:buClr>
                        <a:buSzPct val="100000"/>
                        <a:buFont typeface="Arial"/>
                        <a:buChar char="•"/>
                        <a:defRPr sz="1800"/>
                      </a:pPr>
                      <a:r>
                        <a:rPr lang="en-US" sz="1000" baseline="0" dirty="0" smtClean="0">
                          <a:solidFill>
                            <a:srgbClr val="000000"/>
                          </a:solidFill>
                          <a:latin typeface="Arial" panose="020B0604020202020204" pitchFamily="34" charset="0"/>
                          <a:ea typeface="+mn-ea"/>
                          <a:cs typeface="Arial" panose="020B0604020202020204" pitchFamily="34" charset="0"/>
                          <a:sym typeface="Arial"/>
                        </a:rPr>
                        <a:t>In process of drafting the Action Plan to address all audit findings.  </a:t>
                      </a:r>
                    </a:p>
                    <a:p>
                      <a:pPr marL="341313" lvl="1" indent="-166688" fontAlgn="auto">
                        <a:spcBef>
                          <a:spcPts val="200"/>
                        </a:spcBef>
                        <a:spcAft>
                          <a:spcPts val="0"/>
                        </a:spcAft>
                        <a:buClr>
                          <a:srgbClr val="000000"/>
                        </a:buClr>
                        <a:buSzPct val="100000"/>
                        <a:buFont typeface="Arial"/>
                        <a:buChar char="•"/>
                        <a:defRPr sz="1800"/>
                      </a:pPr>
                      <a:r>
                        <a:rPr lang="en-US" sz="1000" baseline="0" dirty="0" smtClean="0">
                          <a:solidFill>
                            <a:srgbClr val="000000"/>
                          </a:solidFill>
                          <a:latin typeface="Arial" panose="020B0604020202020204" pitchFamily="34" charset="0"/>
                          <a:ea typeface="+mn-ea"/>
                          <a:cs typeface="Arial" panose="020B0604020202020204" pitchFamily="34" charset="0"/>
                          <a:sym typeface="Arial"/>
                        </a:rPr>
                        <a:t>Additional resources will be dedicated to address findings and enhance AML program.</a:t>
                      </a:r>
                    </a:p>
                  </a:txBody>
                  <a:tcPr marL="108000" marR="0" marT="9144" marB="9144" anchor="ctr">
                    <a:lnL w="12700" cap="flat" cmpd="sng" algn="ctr">
                      <a:solidFill>
                        <a:srgbClr val="C7C6C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14300" marR="0" lvl="1" indent="-114300" algn="l" defTabSz="457200" rtl="0" eaLnBrk="1" fontAlgn="auto" latinLnBrk="0" hangingPunct="1">
                        <a:lnSpc>
                          <a:spcPct val="100000"/>
                        </a:lnSpc>
                        <a:spcBef>
                          <a:spcPts val="200"/>
                        </a:spcBef>
                        <a:spcAft>
                          <a:spcPts val="0"/>
                        </a:spcAft>
                        <a:buClr>
                          <a:srgbClr val="000000"/>
                        </a:buClr>
                        <a:buSzPct val="100000"/>
                        <a:buFont typeface="Arial"/>
                        <a:buChar char="•"/>
                        <a:tabLst/>
                        <a:defRPr sz="1800"/>
                      </a:pPr>
                      <a:r>
                        <a:rPr lang="en-US" sz="1000" b="0" baseline="0" noProof="0" dirty="0" smtClean="0">
                          <a:solidFill>
                            <a:schemeClr val="tx1"/>
                          </a:solidFill>
                          <a:latin typeface="Arial" panose="020B0604020202020204" pitchFamily="34" charset="0"/>
                          <a:ea typeface="Tahoma" panose="020B0604030504040204" pitchFamily="34" charset="0"/>
                          <a:cs typeface="Arial" panose="020B0604020202020204" pitchFamily="34" charset="0"/>
                        </a:rPr>
                        <a:t>Regulatory requirements: AML or OFAC</a:t>
                      </a:r>
                    </a:p>
                  </a:txBody>
                  <a:tcPr marL="108000" marR="0" marT="9144" marB="914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endParaRPr lang="en-US" sz="1000" noProof="0" dirty="0">
                        <a:solidFill>
                          <a:schemeClr val="tx1"/>
                        </a:solidFill>
                        <a:latin typeface="Arial" panose="020B0604020202020204" pitchFamily="34" charset="0"/>
                        <a:cs typeface="Arial" panose="020B0604020202020204" pitchFamily="34" charset="0"/>
                      </a:endParaRPr>
                    </a:p>
                  </a:txBody>
                  <a:tcPr marL="0" marR="0" marT="9144" marB="9144" anchor="ctr">
                    <a:lnL w="12700" cap="flat" cmpd="sng" algn="ctr">
                      <a:noFill/>
                      <a:prstDash val="solid"/>
                      <a:round/>
                      <a:headEnd type="none" w="med" len="med"/>
                      <a:tailEnd type="none" w="med" len="med"/>
                    </a:lnL>
                    <a:lnR w="9525"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sp>
        <p:nvSpPr>
          <p:cNvPr id="2" name="Content Placeholder 1"/>
          <p:cNvSpPr>
            <a:spLocks noGrp="1"/>
          </p:cNvSpPr>
          <p:nvPr>
            <p:ph sz="quarter" idx="11"/>
          </p:nvPr>
        </p:nvSpPr>
        <p:spPr/>
        <p:txBody>
          <a:bodyPr/>
          <a:lstStyle/>
          <a:p>
            <a:r>
              <a:rPr lang="en-US" dirty="0"/>
              <a:t>1. Executive Summary – CRO </a:t>
            </a:r>
            <a:r>
              <a:rPr lang="en-US" dirty="0" smtClean="0"/>
              <a:t>Highlights</a:t>
            </a:r>
            <a:endParaRPr lang="en-US" dirty="0"/>
          </a:p>
        </p:txBody>
      </p:sp>
    </p:spTree>
    <p:extLst>
      <p:ext uri="{BB962C8B-B14F-4D97-AF65-F5344CB8AC3E}">
        <p14:creationId xmlns:p14="http://schemas.microsoft.com/office/powerpoint/2010/main" val="28643079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Fiduciary Principles and Standards Audit</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974725"/>
            <a:ext cx="8374062"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333936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Volcker Rule Program for Santander US Audit</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6" y="963296"/>
            <a:ext cx="8465821"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94059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Volcker Rule Program for Santander US Audit</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1042987"/>
            <a:ext cx="8374061" cy="5110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588646"/>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Volcker Rule Program for Santander US Audit</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1027112"/>
            <a:ext cx="8355012" cy="5221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149385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Volcker Rule Program for Santander US Audit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9" y="962025"/>
            <a:ext cx="8355012"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2230058"/>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Volcker Rule Program for Santander US Audit</a:t>
            </a: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26" y="968374"/>
            <a:ext cx="8484950" cy="528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62490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Volcker Rule Program for Santander US Audit</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954088"/>
            <a:ext cx="8374062"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9541701"/>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Volcker Rule Program for Santander US Audit</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996950"/>
            <a:ext cx="8364537" cy="527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774099"/>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Volcker Rule Program for Santander US Audit</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31" y="1108075"/>
            <a:ext cx="7916863"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243872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Anti-Money Laundering System</a:t>
            </a:r>
          </a:p>
        </p:txBody>
      </p:sp>
      <p:graphicFrame>
        <p:nvGraphicFramePr>
          <p:cNvPr id="2" name="Table 1"/>
          <p:cNvGraphicFramePr>
            <a:graphicFrameLocks noGrp="1"/>
          </p:cNvGraphicFramePr>
          <p:nvPr/>
        </p:nvGraphicFramePr>
        <p:xfrm>
          <a:off x="738190" y="1432831"/>
          <a:ext cx="7667619" cy="4860701"/>
        </p:xfrm>
        <a:graphic>
          <a:graphicData uri="http://schemas.openxmlformats.org/drawingml/2006/table">
            <a:tbl>
              <a:tblPr firstRow="1" firstCol="1" bandRow="1"/>
              <a:tblGrid>
                <a:gridCol w="272223"/>
                <a:gridCol w="2631491"/>
                <a:gridCol w="698706"/>
                <a:gridCol w="910939"/>
                <a:gridCol w="2292220"/>
                <a:gridCol w="862040"/>
              </a:tblGrid>
              <a:tr h="158797">
                <a:tc gridSpan="6">
                  <a:txBody>
                    <a:bodyPr/>
                    <a:lstStyle/>
                    <a:p>
                      <a:pPr marL="0" marR="0" algn="ctr">
                        <a:spcBef>
                          <a:spcPts val="0"/>
                        </a:spcBef>
                        <a:spcAft>
                          <a:spcPts val="0"/>
                        </a:spcAft>
                      </a:pPr>
                      <a:r>
                        <a:rPr lang="es-US" sz="800" b="1">
                          <a:solidFill>
                            <a:srgbClr val="000000"/>
                          </a:solidFill>
                          <a:effectLst/>
                          <a:latin typeface="Arial"/>
                          <a:ea typeface="Times New Roman"/>
                        </a:rPr>
                        <a:t>BANCO SANTANDER INTERNATIONAL</a:t>
                      </a:r>
                      <a:endParaRPr lang="en-US" sz="800">
                        <a:effectLst/>
                        <a:latin typeface="Times New Roman"/>
                        <a:ea typeface="Times New Roman"/>
                      </a:endParaRPr>
                    </a:p>
                  </a:txBody>
                  <a:tcPr marL="35288" marR="35288" marT="0" marB="0" anchor="ctr">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0392">
                <a:tc gridSpan="6">
                  <a:txBody>
                    <a:bodyPr/>
                    <a:lstStyle/>
                    <a:p>
                      <a:pPr marL="0" marR="0" algn="ctr">
                        <a:spcBef>
                          <a:spcPts val="0"/>
                        </a:spcBef>
                        <a:spcAft>
                          <a:spcPts val="0"/>
                        </a:spcAft>
                      </a:pPr>
                      <a:r>
                        <a:rPr lang="en-US" sz="800" b="1">
                          <a:solidFill>
                            <a:srgbClr val="000000"/>
                          </a:solidFill>
                          <a:effectLst/>
                          <a:latin typeface="Arial"/>
                          <a:ea typeface="Times New Roman"/>
                        </a:rPr>
                        <a:t>ACTION PLAN AS OF JUNE 30, 2016</a:t>
                      </a:r>
                      <a:endParaRPr lang="en-US" sz="800">
                        <a:effectLst/>
                        <a:latin typeface="Times New Roman"/>
                        <a:ea typeface="Times New Roman"/>
                      </a:endParaRPr>
                    </a:p>
                  </a:txBody>
                  <a:tcPr marL="35288" marR="35288" marT="0" marB="0" anchor="ctr">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51235">
                <a:tc gridSpan="6">
                  <a:txBody>
                    <a:bodyPr/>
                    <a:lstStyle/>
                    <a:p>
                      <a:pPr marL="0" marR="0" algn="ctr">
                        <a:spcBef>
                          <a:spcPts val="0"/>
                        </a:spcBef>
                        <a:spcAft>
                          <a:spcPts val="0"/>
                        </a:spcAft>
                      </a:pPr>
                      <a:r>
                        <a:rPr lang="en-US" sz="800" b="1">
                          <a:solidFill>
                            <a:srgbClr val="FF0000"/>
                          </a:solidFill>
                          <a:effectLst/>
                          <a:latin typeface="Arial"/>
                          <a:ea typeface="Times New Roman"/>
                        </a:rPr>
                        <a:t>REPORT OF ANTI-MONEY LAUNDERING SYSTEM</a:t>
                      </a:r>
                      <a:endParaRPr lang="en-US" sz="800">
                        <a:effectLst/>
                        <a:latin typeface="Times New Roman"/>
                        <a:ea typeface="Times New Roman"/>
                      </a:endParaRPr>
                    </a:p>
                  </a:txBody>
                  <a:tcPr marL="35288" marR="35288" marT="0" marB="0" anchor="ctr">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58797">
                <a:tc gridSpan="6">
                  <a:txBody>
                    <a:bodyPr/>
                    <a:lstStyle/>
                    <a:p>
                      <a:pPr marL="0" marR="0" algn="ctr">
                        <a:spcBef>
                          <a:spcPts val="0"/>
                        </a:spcBef>
                        <a:spcAft>
                          <a:spcPts val="0"/>
                        </a:spcAft>
                      </a:pPr>
                      <a:r>
                        <a:rPr lang="en-US" sz="800" b="1">
                          <a:solidFill>
                            <a:srgbClr val="000000"/>
                          </a:solidFill>
                          <a:effectLst/>
                          <a:latin typeface="Arial"/>
                          <a:ea typeface="Times New Roman"/>
                        </a:rPr>
                        <a:t>REPORT OF EXAMINATION DATE JUNE 2016</a:t>
                      </a:r>
                      <a:endParaRPr lang="en-US" sz="800">
                        <a:effectLst/>
                        <a:latin typeface="Times New Roman"/>
                        <a:ea typeface="Times New Roman"/>
                      </a:endParaRPr>
                    </a:p>
                  </a:txBody>
                  <a:tcPr marL="35288" marR="35288" marT="0" marB="0" anchor="ctr">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20988">
                <a:tc>
                  <a:txBody>
                    <a:bodyPr/>
                    <a:lstStyle/>
                    <a:p>
                      <a:pPr marL="0" marR="0" algn="ctr">
                        <a:spcBef>
                          <a:spcPts val="0"/>
                        </a:spcBef>
                        <a:spcAft>
                          <a:spcPts val="0"/>
                        </a:spcAft>
                      </a:pPr>
                      <a:r>
                        <a:rPr lang="es-US" sz="800" b="1">
                          <a:solidFill>
                            <a:srgbClr val="000000"/>
                          </a:solidFill>
                          <a:effectLst/>
                          <a:latin typeface="Arial"/>
                          <a:ea typeface="Times New Roman"/>
                        </a:rPr>
                        <a:t>#</a:t>
                      </a:r>
                      <a:endParaRPr lang="en-US" sz="800">
                        <a:effectLst/>
                        <a:latin typeface="Times New Roman"/>
                        <a:ea typeface="Times New Roman"/>
                      </a:endParaRPr>
                    </a:p>
                  </a:txBody>
                  <a:tcPr marL="35288" marR="35288" marT="0" marB="0" anchor="ctr">
                    <a:lnL w="28575"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800" b="1" u="sng">
                          <a:solidFill>
                            <a:srgbClr val="000000"/>
                          </a:solidFill>
                          <a:effectLst/>
                          <a:latin typeface="Arial"/>
                          <a:ea typeface="Times New Roman"/>
                        </a:rPr>
                        <a:t>RECOMMENDATIONS</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800" b="1">
                          <a:solidFill>
                            <a:srgbClr val="000000"/>
                          </a:solidFill>
                          <a:effectLst/>
                          <a:latin typeface="Arial"/>
                          <a:ea typeface="Times New Roman"/>
                        </a:rPr>
                        <a:t>TIME TABLE</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800" b="1">
                          <a:solidFill>
                            <a:srgbClr val="000000"/>
                          </a:solidFill>
                          <a:effectLst/>
                          <a:latin typeface="Arial"/>
                          <a:ea typeface="Times New Roman"/>
                        </a:rPr>
                        <a:t>RESPONSIBILITY</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800" b="1">
                          <a:solidFill>
                            <a:srgbClr val="000000"/>
                          </a:solidFill>
                          <a:effectLst/>
                          <a:latin typeface="Arial"/>
                          <a:ea typeface="Times New Roman"/>
                        </a:rPr>
                        <a:t>MANAGEMENT’S RESPONSE</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800" b="1">
                          <a:solidFill>
                            <a:srgbClr val="000000"/>
                          </a:solidFill>
                          <a:effectLst/>
                          <a:latin typeface="Arial"/>
                          <a:ea typeface="Times New Roman"/>
                        </a:rPr>
                        <a:t>STATUS</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906402">
                <a:tc>
                  <a:txBody>
                    <a:bodyPr/>
                    <a:lstStyle/>
                    <a:p>
                      <a:pPr marL="0" marR="0" algn="ctr">
                        <a:spcBef>
                          <a:spcPts val="0"/>
                        </a:spcBef>
                        <a:spcAft>
                          <a:spcPts val="0"/>
                        </a:spcAft>
                      </a:pPr>
                      <a:r>
                        <a:rPr lang="es-US" sz="900">
                          <a:solidFill>
                            <a:srgbClr val="000000"/>
                          </a:solidFill>
                          <a:effectLst/>
                          <a:latin typeface="Calibri"/>
                          <a:ea typeface="Times New Roman"/>
                        </a:rPr>
                        <a:t>1</a:t>
                      </a:r>
                      <a:endParaRPr lang="en-US" sz="800">
                        <a:effectLst/>
                        <a:latin typeface="Times New Roman"/>
                        <a:ea typeface="Times New Roman"/>
                      </a:endParaRPr>
                    </a:p>
                  </a:txBody>
                  <a:tcPr marL="35288" marR="35288" marT="0" marB="0" anchor="ctr">
                    <a:lnL w="28575"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900">
                          <a:solidFill>
                            <a:srgbClr val="000000"/>
                          </a:solidFill>
                          <a:effectLst/>
                          <a:latin typeface="Calibri"/>
                          <a:ea typeface="Times New Roman"/>
                        </a:rPr>
                        <a:t>For the client's AML risk rating at account opening, define, document and request AML/FT Corporate Area's approval, for a weighted AML risk rating matrix with specific weights for all the relevant factors required by internal and external regulators.  Once approved, apply the new risk rating to the entire client database.</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a:effectLst/>
                          <a:latin typeface="Calibri"/>
                          <a:ea typeface="Times New Roman"/>
                        </a:rPr>
                        <a:t>31-Jan-17</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a:effectLst/>
                          <a:latin typeface="Calibri"/>
                          <a:ea typeface="Times New Roman"/>
                        </a:rPr>
                        <a:t>P. Prado</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900">
                          <a:solidFill>
                            <a:srgbClr val="000000"/>
                          </a:solidFill>
                          <a:effectLst/>
                          <a:latin typeface="Calibri"/>
                          <a:ea typeface="Times New Roman"/>
                        </a:rPr>
                        <a:t>BSI is in the process of programming the account opening risk matrix to enhance the calculation of the ultimate risk score for the clients, including a weighted risk rating matrix for all of the components.</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b="1">
                          <a:effectLst/>
                          <a:latin typeface="Calibri"/>
                          <a:ea typeface="Times New Roman"/>
                        </a:rPr>
                        <a:t>In Process</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27744">
                <a:tc>
                  <a:txBody>
                    <a:bodyPr/>
                    <a:lstStyle/>
                    <a:p>
                      <a:pPr marL="0" marR="0" algn="ctr">
                        <a:spcBef>
                          <a:spcPts val="0"/>
                        </a:spcBef>
                        <a:spcAft>
                          <a:spcPts val="0"/>
                        </a:spcAft>
                      </a:pPr>
                      <a:r>
                        <a:rPr lang="es-US" sz="900">
                          <a:solidFill>
                            <a:srgbClr val="000000"/>
                          </a:solidFill>
                          <a:effectLst/>
                          <a:latin typeface="Calibri"/>
                          <a:ea typeface="Times New Roman"/>
                        </a:rPr>
                        <a:t>2</a:t>
                      </a:r>
                      <a:endParaRPr lang="en-US" sz="800">
                        <a:effectLst/>
                        <a:latin typeface="Times New Roman"/>
                        <a:ea typeface="Times New Roman"/>
                      </a:endParaRPr>
                    </a:p>
                  </a:txBody>
                  <a:tcPr marL="35288" marR="35288" marT="0" marB="0" anchor="ctr">
                    <a:lnL w="28575"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900">
                          <a:solidFill>
                            <a:srgbClr val="000000"/>
                          </a:solidFill>
                          <a:effectLst/>
                          <a:latin typeface="Calibri"/>
                          <a:ea typeface="Times New Roman"/>
                        </a:rPr>
                        <a:t>2.  In regards the update of the information of the customer</a:t>
                      </a:r>
                      <a:br>
                        <a:rPr lang="en-US" sz="900">
                          <a:solidFill>
                            <a:srgbClr val="000000"/>
                          </a:solidFill>
                          <a:effectLst/>
                          <a:latin typeface="Calibri"/>
                          <a:ea typeface="Times New Roman"/>
                        </a:rPr>
                      </a:br>
                      <a:r>
                        <a:rPr lang="en-US" sz="900">
                          <a:solidFill>
                            <a:srgbClr val="000000"/>
                          </a:solidFill>
                          <a:effectLst/>
                          <a:latin typeface="Calibri"/>
                          <a:ea typeface="Times New Roman"/>
                        </a:rPr>
                        <a:t/>
                      </a:r>
                      <a:br>
                        <a:rPr lang="en-US" sz="900">
                          <a:solidFill>
                            <a:srgbClr val="000000"/>
                          </a:solidFill>
                          <a:effectLst/>
                          <a:latin typeface="Calibri"/>
                          <a:ea typeface="Times New Roman"/>
                        </a:rPr>
                      </a:br>
                      <a:r>
                        <a:rPr lang="en-US" sz="900">
                          <a:solidFill>
                            <a:srgbClr val="000000"/>
                          </a:solidFill>
                          <a:effectLst/>
                          <a:latin typeface="Calibri"/>
                          <a:ea typeface="Times New Roman"/>
                        </a:rPr>
                        <a:t>   2.1  For the Modelo IC updates, management should modify the calculation in the 360 tool of the expired Modelo ICs in order to calculate the date from the original update performed by the Account Officers and not from the Compliance approval and correct the expiration date of the Modelo ICs to reflect the original date of which it was performed by the Account Officer.</a:t>
                      </a:r>
                      <a:br>
                        <a:rPr lang="en-US" sz="900">
                          <a:solidFill>
                            <a:srgbClr val="000000"/>
                          </a:solidFill>
                          <a:effectLst/>
                          <a:latin typeface="Calibri"/>
                          <a:ea typeface="Times New Roman"/>
                        </a:rPr>
                      </a:br>
                      <a:r>
                        <a:rPr lang="en-US" sz="900">
                          <a:solidFill>
                            <a:srgbClr val="000000"/>
                          </a:solidFill>
                          <a:effectLst/>
                          <a:latin typeface="Calibri"/>
                          <a:ea typeface="Times New Roman"/>
                        </a:rPr>
                        <a:t/>
                      </a:r>
                      <a:br>
                        <a:rPr lang="en-US" sz="900">
                          <a:solidFill>
                            <a:srgbClr val="000000"/>
                          </a:solidFill>
                          <a:effectLst/>
                          <a:latin typeface="Calibri"/>
                          <a:ea typeface="Times New Roman"/>
                        </a:rPr>
                      </a:br>
                      <a:r>
                        <a:rPr lang="en-US" sz="900">
                          <a:solidFill>
                            <a:srgbClr val="000000"/>
                          </a:solidFill>
                          <a:effectLst/>
                          <a:latin typeface="Calibri"/>
                          <a:ea typeface="Times New Roman"/>
                        </a:rPr>
                        <a:t>  2.2  Identify in the system when the Modelo IC has been reviewed and presented by compliance in order to evidence the audit trail of the approval process.</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a:solidFill>
                            <a:srgbClr val="000000"/>
                          </a:solidFill>
                          <a:effectLst/>
                          <a:latin typeface="Calibri"/>
                          <a:ea typeface="Times New Roman"/>
                        </a:rPr>
                        <a:t>30-Nov-16</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a:solidFill>
                            <a:srgbClr val="000000"/>
                          </a:solidFill>
                          <a:effectLst/>
                          <a:latin typeface="Calibri"/>
                          <a:ea typeface="Times New Roman"/>
                        </a:rPr>
                        <a:t>P. Prado</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900">
                          <a:solidFill>
                            <a:srgbClr val="000000"/>
                          </a:solidFill>
                          <a:effectLst/>
                          <a:latin typeface="Calibri"/>
                          <a:ea typeface="Times New Roman"/>
                        </a:rPr>
                        <a:t>BSI is reprogramming the 360 tool with the change in the expiration date calculation for the online KYC updates.  The tool is also being enhanced to provide an audit trail of all stages of the online KYC completion process.   </a:t>
                      </a:r>
                      <a:endParaRPr lang="en-US" sz="800">
                        <a:effectLst/>
                        <a:latin typeface="Times New Roman"/>
                        <a:ea typeface="Times New Roman"/>
                      </a:endParaRPr>
                    </a:p>
                    <a:p>
                      <a:pPr marL="0" marR="0" algn="just">
                        <a:spcBef>
                          <a:spcPts val="0"/>
                        </a:spcBef>
                        <a:spcAft>
                          <a:spcPts val="0"/>
                        </a:spcAft>
                      </a:pPr>
                      <a:r>
                        <a:rPr lang="en-US" sz="900">
                          <a:solidFill>
                            <a:srgbClr val="000000"/>
                          </a:solidFill>
                          <a:effectLst/>
                          <a:latin typeface="Calibri"/>
                          <a:ea typeface="Times New Roman"/>
                        </a:rPr>
                        <a:t> </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900" b="1">
                          <a:effectLst/>
                          <a:latin typeface="Calibri"/>
                          <a:ea typeface="Times New Roman"/>
                        </a:rPr>
                        <a:t>In Process</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931608">
                <a:tc>
                  <a:txBody>
                    <a:bodyPr/>
                    <a:lstStyle/>
                    <a:p>
                      <a:pPr marL="0" marR="0" algn="ctr">
                        <a:spcBef>
                          <a:spcPts val="0"/>
                        </a:spcBef>
                        <a:spcAft>
                          <a:spcPts val="0"/>
                        </a:spcAft>
                      </a:pPr>
                      <a:r>
                        <a:rPr lang="en-US" sz="900">
                          <a:solidFill>
                            <a:srgbClr val="000000"/>
                          </a:solidFill>
                          <a:effectLst/>
                          <a:latin typeface="Calibri"/>
                          <a:ea typeface="Times New Roman"/>
                        </a:rPr>
                        <a:t>3</a:t>
                      </a:r>
                      <a:endParaRPr lang="en-US" sz="800">
                        <a:effectLst/>
                        <a:latin typeface="Times New Roman"/>
                        <a:ea typeface="Times New Roman"/>
                      </a:endParaRPr>
                    </a:p>
                  </a:txBody>
                  <a:tcPr marL="35288" marR="35288" marT="0" marB="0" anchor="ctr">
                    <a:lnL w="28575"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900">
                          <a:solidFill>
                            <a:srgbClr val="000000"/>
                          </a:solidFill>
                          <a:effectLst/>
                          <a:latin typeface="Calibri"/>
                          <a:ea typeface="Times New Roman"/>
                        </a:rPr>
                        <a:t>Regarding the cross checks against lists, implement a data quality governance framework and review process to validate that the screening process is working correctly.</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a:solidFill>
                            <a:srgbClr val="000000"/>
                          </a:solidFill>
                          <a:effectLst/>
                          <a:latin typeface="Calibri"/>
                          <a:ea typeface="Times New Roman"/>
                        </a:rPr>
                        <a:t>30-Nov-16</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a:solidFill>
                            <a:srgbClr val="000000"/>
                          </a:solidFill>
                          <a:effectLst/>
                          <a:latin typeface="Calibri"/>
                          <a:ea typeface="Times New Roman"/>
                        </a:rPr>
                        <a:t>P. Prado</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900">
                          <a:solidFill>
                            <a:srgbClr val="000000"/>
                          </a:solidFill>
                          <a:effectLst/>
                          <a:latin typeface="Calibri"/>
                          <a:ea typeface="Times New Roman"/>
                        </a:rPr>
                        <a:t> </a:t>
                      </a:r>
                      <a:endParaRPr lang="en-US" sz="800">
                        <a:effectLst/>
                        <a:latin typeface="Times New Roman"/>
                        <a:ea typeface="Times New Roman"/>
                      </a:endParaRPr>
                    </a:p>
                    <a:p>
                      <a:pPr marL="0" marR="0" algn="just">
                        <a:spcBef>
                          <a:spcPts val="0"/>
                        </a:spcBef>
                        <a:spcAft>
                          <a:spcPts val="0"/>
                        </a:spcAft>
                      </a:pPr>
                      <a:r>
                        <a:rPr lang="en-US" sz="900">
                          <a:solidFill>
                            <a:srgbClr val="000000"/>
                          </a:solidFill>
                          <a:effectLst/>
                          <a:latin typeface="Calibri"/>
                          <a:ea typeface="Times New Roman"/>
                        </a:rPr>
                        <a:t>BSI has included in its BSA/AML procedures a requirement for all Compliance related technical issues to be escalated to the Compliance Committee.  Additionally, BSI has incorporated in the Compliance Committee agenda a Technical Issues section.</a:t>
                      </a:r>
                      <a:endParaRPr lang="en-US" sz="80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b="1" dirty="0">
                          <a:effectLst/>
                          <a:latin typeface="Calibri"/>
                          <a:ea typeface="Times New Roman"/>
                        </a:rPr>
                        <a:t>In </a:t>
                      </a:r>
                      <a:r>
                        <a:rPr lang="es-US" sz="900" b="1" dirty="0" err="1">
                          <a:effectLst/>
                          <a:latin typeface="Calibri"/>
                          <a:ea typeface="Times New Roman"/>
                        </a:rPr>
                        <a:t>Process</a:t>
                      </a:r>
                      <a:r>
                        <a:rPr lang="es-US" sz="900" b="1" dirty="0">
                          <a:effectLst/>
                          <a:latin typeface="Calibri"/>
                          <a:ea typeface="Times New Roman"/>
                        </a:rPr>
                        <a:t> </a:t>
                      </a:r>
                      <a:endParaRPr lang="en-US" sz="800" dirty="0">
                        <a:effectLst/>
                        <a:latin typeface="Times New Roman"/>
                        <a:ea typeface="Times New Roman"/>
                      </a:endParaRPr>
                    </a:p>
                  </a:txBody>
                  <a:tcPr marL="35288" marR="35288" marT="0" marB="0" anchor="ctr">
                    <a:lnL w="12700" cap="flat" cmpd="sng"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18099730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7165077" y="943968"/>
            <a:ext cx="1654131" cy="152400"/>
            <a:chOff x="5695590" y="304800"/>
            <a:chExt cx="1654131" cy="152400"/>
          </a:xfrm>
        </p:grpSpPr>
        <p:sp>
          <p:nvSpPr>
            <p:cNvPr id="32" name="Oval 31"/>
            <p:cNvSpPr/>
            <p:nvPr/>
          </p:nvSpPr>
          <p:spPr>
            <a:xfrm>
              <a:off x="5695590" y="304800"/>
              <a:ext cx="128673" cy="141539"/>
            </a:xfrm>
            <a:prstGeom prst="ellipse">
              <a:avLst/>
            </a:prstGeom>
            <a:gradFill rotWithShape="1">
              <a:gsLst>
                <a:gs pos="0">
                  <a:srgbClr val="ED092F">
                    <a:tint val="50000"/>
                    <a:satMod val="300000"/>
                  </a:srgbClr>
                </a:gs>
                <a:gs pos="35000">
                  <a:srgbClr val="ED092F">
                    <a:tint val="37000"/>
                    <a:satMod val="300000"/>
                  </a:srgbClr>
                </a:gs>
                <a:gs pos="100000">
                  <a:srgbClr val="ED092F">
                    <a:tint val="15000"/>
                    <a:satMod val="350000"/>
                  </a:srgbClr>
                </a:gs>
              </a:gsLst>
              <a:lin ang="16200000" scaled="1"/>
            </a:gradFill>
            <a:ln w="9525" cap="flat" cmpd="sng" algn="ctr">
              <a:solidFill>
                <a:srgbClr val="ED092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0000"/>
                  </a:solidFill>
                  <a:effectLst/>
                  <a:uLnTx/>
                  <a:uFillTx/>
                  <a:latin typeface="Calibri"/>
                  <a:ea typeface="ＭＳ Ｐゴシック" pitchFamily="-112" charset="-128"/>
                  <a:cs typeface="ＭＳ Ｐゴシック" pitchFamily="-112" charset="-128"/>
                </a:rPr>
                <a:t>T</a:t>
              </a:r>
            </a:p>
          </p:txBody>
        </p:sp>
        <p:sp>
          <p:nvSpPr>
            <p:cNvPr id="33" name="TextBox 32"/>
            <p:cNvSpPr txBox="1"/>
            <p:nvPr/>
          </p:nvSpPr>
          <p:spPr bwMode="gray">
            <a:xfrm>
              <a:off x="5867400" y="318701"/>
              <a:ext cx="1186137" cy="138499"/>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0000"/>
                  </a:solidFill>
                  <a:effectLst/>
                  <a:uLnTx/>
                  <a:uFillTx/>
                  <a:latin typeface="Calibri"/>
                  <a:ea typeface="Verdana" panose="020B0604030504040204" pitchFamily="34" charset="0"/>
                  <a:cs typeface="Verdana" panose="020B0604030504040204" pitchFamily="34" charset="0"/>
                </a:rPr>
                <a:t>Top Risk</a:t>
              </a:r>
            </a:p>
          </p:txBody>
        </p:sp>
        <p:sp>
          <p:nvSpPr>
            <p:cNvPr id="34" name="Oval 33"/>
            <p:cNvSpPr/>
            <p:nvPr/>
          </p:nvSpPr>
          <p:spPr>
            <a:xfrm>
              <a:off x="6384768" y="315661"/>
              <a:ext cx="128673" cy="141539"/>
            </a:xfrm>
            <a:prstGeom prst="ellipse">
              <a:avLst/>
            </a:prstGeom>
            <a:gradFill rotWithShape="1">
              <a:gsLst>
                <a:gs pos="0">
                  <a:srgbClr val="515151">
                    <a:tint val="50000"/>
                    <a:satMod val="300000"/>
                  </a:srgbClr>
                </a:gs>
                <a:gs pos="35000">
                  <a:srgbClr val="515151">
                    <a:tint val="37000"/>
                    <a:satMod val="300000"/>
                  </a:srgbClr>
                </a:gs>
                <a:gs pos="100000">
                  <a:srgbClr val="515151">
                    <a:tint val="15000"/>
                    <a:satMod val="350000"/>
                  </a:srgbClr>
                </a:gs>
              </a:gsLst>
              <a:lin ang="16200000" scaled="1"/>
            </a:gradFill>
            <a:ln w="9525" cap="flat" cmpd="sng" algn="ctr">
              <a:solidFill>
                <a:srgbClr val="515151">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Calibri"/>
                  <a:ea typeface="ＭＳ Ｐゴシック" pitchFamily="-112" charset="-128"/>
                  <a:cs typeface="ＭＳ Ｐゴシック" pitchFamily="-112" charset="-128"/>
                </a:rPr>
                <a:t>P</a:t>
              </a:r>
            </a:p>
          </p:txBody>
        </p:sp>
        <p:sp>
          <p:nvSpPr>
            <p:cNvPr id="35" name="TextBox 34"/>
            <p:cNvSpPr txBox="1"/>
            <p:nvPr/>
          </p:nvSpPr>
          <p:spPr bwMode="gray">
            <a:xfrm>
              <a:off x="6553201" y="318701"/>
              <a:ext cx="796520" cy="138499"/>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smtClean="0">
                  <a:ln>
                    <a:noFill/>
                  </a:ln>
                  <a:solidFill>
                    <a:srgbClr val="000000"/>
                  </a:solidFill>
                  <a:effectLst/>
                  <a:uLnTx/>
                  <a:uFillTx/>
                  <a:latin typeface="Calibri"/>
                  <a:ea typeface="+mn-ea"/>
                </a:rPr>
                <a:t>Prioritized Risk</a:t>
              </a:r>
            </a:p>
          </p:txBody>
        </p:sp>
      </p:grpSp>
      <p:graphicFrame>
        <p:nvGraphicFramePr>
          <p:cNvPr id="56" name="247 Tabla"/>
          <p:cNvGraphicFramePr>
            <a:graphicFrameLocks noGrp="1"/>
          </p:cNvGraphicFramePr>
          <p:nvPr>
            <p:extLst>
              <p:ext uri="{D42A27DB-BD31-4B8C-83A1-F6EECF244321}">
                <p14:modId xmlns:p14="http://schemas.microsoft.com/office/powerpoint/2010/main" val="1783704846"/>
              </p:ext>
            </p:extLst>
          </p:nvPr>
        </p:nvGraphicFramePr>
        <p:xfrm>
          <a:off x="391231" y="1242798"/>
          <a:ext cx="8561937" cy="3828474"/>
        </p:xfrm>
        <a:graphic>
          <a:graphicData uri="http://schemas.openxmlformats.org/drawingml/2006/table">
            <a:tbl>
              <a:tblPr/>
              <a:tblGrid>
                <a:gridCol w="1082941"/>
                <a:gridCol w="2233845"/>
                <a:gridCol w="2500876"/>
                <a:gridCol w="1508971"/>
                <a:gridCol w="718387"/>
                <a:gridCol w="516917"/>
              </a:tblGrid>
              <a:tr h="25715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914400" rtl="0" eaLnBrk="1" fontAlgn="t" latinLnBrk="0" hangingPunct="1">
                        <a:lnSpc>
                          <a:spcPct val="90000"/>
                        </a:lnSpc>
                        <a:spcBef>
                          <a:spcPts val="0"/>
                        </a:spcBef>
                        <a:spcAft>
                          <a:spcPts val="0"/>
                        </a:spcAft>
                        <a:buClrTx/>
                        <a:buSzTx/>
                        <a:buFontTx/>
                        <a:buNone/>
                        <a:tabLst/>
                        <a:defRPr/>
                      </a:pPr>
                      <a:r>
                        <a:rPr lang="en-GB" sz="1200" b="1" noProof="0" dirty="0" smtClean="0">
                          <a:solidFill>
                            <a:schemeClr val="tx2"/>
                          </a:solidFill>
                          <a:latin typeface="+mn-lt"/>
                        </a:rPr>
                        <a:t>Material Risk</a:t>
                      </a:r>
                      <a:endParaRPr lang="en-GB" sz="1200" b="1" i="0" u="none" strike="noStrike" kern="1200" noProof="0" dirty="0">
                        <a:solidFill>
                          <a:schemeClr val="tx2"/>
                        </a:solidFill>
                        <a:effectLst/>
                        <a:latin typeface="+mn-lt"/>
                        <a:ea typeface="+mn-ea"/>
                        <a:cs typeface="+mn-cs"/>
                      </a:endParaRPr>
                    </a:p>
                  </a:txBody>
                  <a:tcPr marL="0" marR="0" marT="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914400" rtl="0" eaLnBrk="1" fontAlgn="b" latinLnBrk="0" hangingPunct="1">
                        <a:lnSpc>
                          <a:spcPct val="90000"/>
                        </a:lnSpc>
                        <a:spcBef>
                          <a:spcPts val="0"/>
                        </a:spcBef>
                        <a:spcAft>
                          <a:spcPts val="0"/>
                        </a:spcAft>
                        <a:buClrTx/>
                        <a:buSzTx/>
                        <a:buFontTx/>
                        <a:buNone/>
                        <a:tabLst/>
                        <a:defRPr/>
                      </a:pPr>
                      <a:r>
                        <a:rPr lang="en-GB" sz="1200" b="1" i="0" u="none" strike="noStrike" kern="1200" noProof="0" dirty="0" smtClean="0">
                          <a:solidFill>
                            <a:schemeClr val="tx2"/>
                          </a:solidFill>
                          <a:effectLst/>
                          <a:latin typeface="+mn-lt"/>
                          <a:ea typeface="+mn-ea"/>
                          <a:cs typeface="+mn-cs"/>
                        </a:rPr>
                        <a:t>Description</a:t>
                      </a:r>
                    </a:p>
                  </a:txBody>
                  <a:tcPr marL="0" marR="0" marT="0" marB="36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b"/>
                      <a:r>
                        <a:rPr lang="en-GB" sz="1200" b="1" kern="1200" noProof="0" dirty="0" smtClean="0">
                          <a:solidFill>
                            <a:schemeClr val="tx2"/>
                          </a:solidFill>
                          <a:latin typeface="+mn-lt"/>
                          <a:ea typeface="+mn-ea"/>
                          <a:cs typeface="+mn-cs"/>
                        </a:rPr>
                        <a:t>Current</a:t>
                      </a:r>
                      <a:r>
                        <a:rPr lang="en-GB" sz="1200" b="1" kern="1200" baseline="0" noProof="0" dirty="0" smtClean="0">
                          <a:solidFill>
                            <a:schemeClr val="tx2"/>
                          </a:solidFill>
                          <a:latin typeface="+mn-lt"/>
                          <a:ea typeface="+mn-ea"/>
                          <a:cs typeface="+mn-cs"/>
                        </a:rPr>
                        <a:t> </a:t>
                      </a:r>
                      <a:r>
                        <a:rPr lang="en-GB" sz="1200" b="1" kern="1200" noProof="0" dirty="0" smtClean="0">
                          <a:solidFill>
                            <a:schemeClr val="tx2"/>
                          </a:solidFill>
                          <a:latin typeface="+mn-lt"/>
                          <a:ea typeface="+mn-ea"/>
                          <a:cs typeface="+mn-cs"/>
                        </a:rPr>
                        <a:t>Risk Update/RAS and Metrics</a:t>
                      </a:r>
                      <a:endParaRPr lang="en-GB" sz="1200" b="1" i="0" u="none" strike="noStrike" kern="1200" noProof="0" dirty="0">
                        <a:solidFill>
                          <a:schemeClr val="tx2"/>
                        </a:solidFill>
                        <a:effectLst/>
                        <a:latin typeface="+mn-lt"/>
                        <a:ea typeface="+mn-ea"/>
                        <a:cs typeface="+mn-cs"/>
                      </a:endParaRPr>
                    </a:p>
                  </a:txBody>
                  <a:tcPr marL="0" marR="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914400" rtl="0" eaLnBrk="1" fontAlgn="b" latinLnBrk="0" hangingPunct="1">
                        <a:lnSpc>
                          <a:spcPct val="90000"/>
                        </a:lnSpc>
                        <a:spcBef>
                          <a:spcPts val="0"/>
                        </a:spcBef>
                        <a:spcAft>
                          <a:spcPts val="0"/>
                        </a:spcAft>
                        <a:buClrTx/>
                        <a:buSzTx/>
                        <a:buFontTx/>
                        <a:buNone/>
                        <a:tabLst/>
                        <a:defRPr/>
                      </a:pPr>
                      <a:r>
                        <a:rPr lang="en-GB" sz="1200" b="1" noProof="0" dirty="0" smtClean="0">
                          <a:solidFill>
                            <a:schemeClr val="tx2"/>
                          </a:solidFill>
                          <a:latin typeface="+mn-lt"/>
                        </a:rPr>
                        <a:t>Action Plan</a:t>
                      </a:r>
                      <a:endParaRPr lang="en-GB" sz="1200" b="1" i="0" u="none" strike="noStrike" noProof="0" dirty="0">
                        <a:solidFill>
                          <a:schemeClr val="tx2"/>
                        </a:solidFill>
                        <a:effectLst/>
                        <a:latin typeface="+mn-lt"/>
                      </a:endParaRPr>
                    </a:p>
                  </a:txBody>
                  <a:tcPr marL="0" marR="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80000"/>
                        </a:lnSpc>
                        <a:defRPr/>
                      </a:pPr>
                      <a:r>
                        <a:rPr lang="en-GB" sz="1200" b="1" kern="0" spc="-90" baseline="0" dirty="0" smtClean="0">
                          <a:solidFill>
                            <a:schemeClr val="tx2"/>
                          </a:solidFill>
                          <a:latin typeface="+mn-lt"/>
                        </a:rPr>
                        <a:t>Risk </a:t>
                      </a:r>
                    </a:p>
                    <a:p>
                      <a:pPr algn="ctr">
                        <a:lnSpc>
                          <a:spcPct val="80000"/>
                        </a:lnSpc>
                        <a:defRPr/>
                      </a:pPr>
                      <a:r>
                        <a:rPr lang="en-GB" sz="1200" b="1" kern="0" spc="-90" baseline="0" dirty="0" smtClean="0">
                          <a:solidFill>
                            <a:schemeClr val="tx2"/>
                          </a:solidFill>
                          <a:latin typeface="+mn-lt"/>
                        </a:rPr>
                        <a:t>Trend</a:t>
                      </a:r>
                      <a:endParaRPr lang="en-GB" sz="1200" b="1" kern="0" spc="-90" baseline="0" dirty="0">
                        <a:solidFill>
                          <a:schemeClr val="tx2"/>
                        </a:solidFill>
                        <a:latin typeface="+mn-lt"/>
                      </a:endParaRPr>
                    </a:p>
                  </a:txBody>
                  <a:tcPr marL="0" marR="0" marT="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914400" rtl="0" eaLnBrk="1" fontAlgn="b" latinLnBrk="0" hangingPunct="1">
                        <a:lnSpc>
                          <a:spcPct val="90000"/>
                        </a:lnSpc>
                        <a:spcBef>
                          <a:spcPts val="0"/>
                        </a:spcBef>
                        <a:spcAft>
                          <a:spcPts val="0"/>
                        </a:spcAft>
                        <a:buClrTx/>
                        <a:buSzTx/>
                        <a:buFontTx/>
                        <a:buNone/>
                        <a:tabLst/>
                        <a:defRPr/>
                      </a:pPr>
                      <a:r>
                        <a:rPr lang="en-GB" sz="1200" b="1" i="0" u="none" strike="noStrike" noProof="0" dirty="0" smtClean="0">
                          <a:solidFill>
                            <a:schemeClr val="tx2"/>
                          </a:solidFill>
                          <a:effectLst/>
                          <a:latin typeface="+mn-lt"/>
                        </a:rPr>
                        <a:t>Rem. Status</a:t>
                      </a:r>
                      <a:endParaRPr lang="en-GB" sz="1200" b="1" i="0" u="none" strike="noStrike" noProof="0" dirty="0">
                        <a:solidFill>
                          <a:schemeClr val="tx2"/>
                        </a:solidFill>
                        <a:effectLst/>
                        <a:latin typeface="+mn-lt"/>
                      </a:endParaRPr>
                    </a:p>
                  </a:txBody>
                  <a:tcPr marL="0" marR="0" marT="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r>
              <a:tr h="58895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91440" marR="0" lvl="1" indent="0" algn="l" defTabSz="914400" rtl="0" eaLnBrk="1" fontAlgn="t" latinLnBrk="0" hangingPunct="1">
                        <a:lnSpc>
                          <a:spcPct val="100000"/>
                        </a:lnSpc>
                        <a:spcBef>
                          <a:spcPts val="0"/>
                        </a:spcBef>
                        <a:spcAft>
                          <a:spcPts val="0"/>
                        </a:spcAft>
                        <a:buClrTx/>
                        <a:buSzTx/>
                        <a:buFontTx/>
                        <a:buNone/>
                        <a:tabLst/>
                        <a:defRPr/>
                      </a:pPr>
                      <a:r>
                        <a:rPr lang="en-US" sz="1100" b="1" kern="1200" baseline="0" noProof="0" dirty="0" smtClean="0">
                          <a:solidFill>
                            <a:srgbClr val="C00000"/>
                          </a:solidFill>
                          <a:latin typeface="+mn-lt"/>
                          <a:ea typeface="Tahoma" panose="020B0604030504040204" pitchFamily="34" charset="0"/>
                          <a:cs typeface="Tahoma" panose="020B0604030504040204" pitchFamily="34" charset="0"/>
                        </a:rPr>
                        <a:t>1. </a:t>
                      </a:r>
                      <a:r>
                        <a:rPr lang="en-US" sz="1100" b="1" kern="1200" baseline="0" dirty="0" smtClean="0">
                          <a:solidFill>
                            <a:srgbClr val="C00000"/>
                          </a:solidFill>
                          <a:latin typeface="+mn-lt"/>
                          <a:ea typeface="Tahoma" panose="020B0604030504040204" pitchFamily="34" charset="0"/>
                          <a:cs typeface="Tahoma" panose="020B0604030504040204" pitchFamily="34" charset="0"/>
                        </a:rPr>
                        <a:t>Breach of Fiduciary Duties. </a:t>
                      </a:r>
                    </a:p>
                    <a:p>
                      <a:pPr marL="91440" marR="0" lvl="1" indent="0" algn="l" defTabSz="914400" rtl="0" eaLnBrk="1" fontAlgn="t" latinLnBrk="0" hangingPunct="1">
                        <a:lnSpc>
                          <a:spcPct val="100000"/>
                        </a:lnSpc>
                        <a:spcBef>
                          <a:spcPts val="0"/>
                        </a:spcBef>
                        <a:spcAft>
                          <a:spcPts val="0"/>
                        </a:spcAft>
                        <a:buClrTx/>
                        <a:buSzTx/>
                        <a:buFontTx/>
                        <a:buNone/>
                        <a:tabLst/>
                        <a:defRPr/>
                      </a:pPr>
                      <a:r>
                        <a:rPr lang="en-US" sz="1100" b="1" baseline="0" noProof="0" dirty="0" smtClean="0">
                          <a:solidFill>
                            <a:schemeClr val="tx1"/>
                          </a:solidFill>
                          <a:latin typeface="+mn-lt"/>
                          <a:ea typeface="Tahoma" panose="020B0604030504040204" pitchFamily="34" charset="0"/>
                          <a:cs typeface="Tahoma" panose="020B0604030504040204" pitchFamily="34" charset="0"/>
                        </a:rPr>
                        <a:t>Paulo Prado</a:t>
                      </a:r>
                      <a:endParaRPr lang="en-US" sz="1100" b="1" noProof="0" dirty="0" smtClean="0">
                        <a:solidFill>
                          <a:schemeClr val="tx1"/>
                        </a:solidFill>
                        <a:latin typeface="+mn-lt"/>
                        <a:ea typeface="Tahoma" panose="020B0604030504040204" pitchFamily="34" charset="0"/>
                        <a:cs typeface="Tahoma" panose="020B0604030504040204" pitchFamily="34" charset="0"/>
                      </a:endParaRP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E3E2E2"/>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90000"/>
                        </a:lnSpc>
                        <a:spcBef>
                          <a:spcPts val="600"/>
                        </a:spcBef>
                        <a:spcAft>
                          <a:spcPts val="0"/>
                        </a:spcAft>
                        <a:buClr>
                          <a:schemeClr val="tx2"/>
                        </a:buClr>
                        <a:buSzTx/>
                        <a:buFont typeface="Arial" panose="020B0604020202020204" pitchFamily="34" charset="0"/>
                        <a:buNone/>
                        <a:tabLst/>
                        <a:defRPr/>
                      </a:pPr>
                      <a:r>
                        <a:rPr lang="en-US" sz="1000" b="0" kern="1200" noProof="0" dirty="0" smtClean="0">
                          <a:solidFill>
                            <a:schemeClr val="tx1"/>
                          </a:solidFill>
                          <a:latin typeface="Arial" panose="020B0604020202020204" pitchFamily="34" charset="0"/>
                          <a:ea typeface="+mn-ea"/>
                          <a:cs typeface="Arial" panose="020B0604020202020204" pitchFamily="34" charset="0"/>
                        </a:rPr>
                        <a:t>Improper or inappropriate client investment recommendations or over zealous sales practices including misrepresentations and failure to act in the best interests of the client</a:t>
                      </a:r>
                      <a:r>
                        <a:rPr lang="en-US" sz="1050" b="0" kern="1200" noProof="0" dirty="0" smtClean="0">
                          <a:solidFill>
                            <a:schemeClr val="tx1"/>
                          </a:solidFill>
                          <a:latin typeface="Arial" panose="020B0604020202020204" pitchFamily="34" charset="0"/>
                          <a:ea typeface="+mn-ea"/>
                          <a:cs typeface="Arial" panose="020B0604020202020204" pitchFamily="34" charset="0"/>
                        </a:rPr>
                        <a:t>.</a:t>
                      </a:r>
                    </a:p>
                  </a:txBody>
                  <a:tcPr marL="45720" marR="4572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1100" b="1" u="sng" kern="1200" noProof="0" dirty="0" smtClean="0">
                          <a:solidFill>
                            <a:schemeClr val="tx1"/>
                          </a:solidFill>
                          <a:latin typeface="+mn-lt"/>
                          <a:ea typeface="+mn-ea"/>
                          <a:cs typeface="+mn-cs"/>
                        </a:rPr>
                        <a:t>Update: </a:t>
                      </a:r>
                    </a:p>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endParaRPr lang="en-US" sz="1100" b="1" u="sng" kern="1200" noProof="0" dirty="0" smtClean="0">
                        <a:solidFill>
                          <a:schemeClr val="tx1"/>
                        </a:solidFill>
                        <a:latin typeface="+mn-lt"/>
                        <a:ea typeface="+mn-ea"/>
                        <a:cs typeface="+mn-cs"/>
                      </a:endParaRPr>
                    </a:p>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1100" b="1" u="sng" kern="1200" noProof="0" dirty="0" smtClean="0">
                          <a:solidFill>
                            <a:schemeClr val="tx1"/>
                          </a:solidFill>
                          <a:latin typeface="+mn-lt"/>
                          <a:ea typeface="+mn-ea"/>
                          <a:cs typeface="+mn-cs"/>
                        </a:rPr>
                        <a:t>RAS/Metrics: </a:t>
                      </a:r>
                    </a:p>
                    <a:p>
                      <a:pPr marL="171450" marR="0" lvl="0" indent="-171450" algn="l" defTabSz="914400" rtl="0" eaLnBrk="1" fontAlgn="t" latinLnBrk="0" hangingPunct="1">
                        <a:lnSpc>
                          <a:spcPct val="90000"/>
                        </a:lnSpc>
                        <a:spcBef>
                          <a:spcPts val="0"/>
                        </a:spcBef>
                        <a:spcAft>
                          <a:spcPts val="0"/>
                        </a:spcAft>
                        <a:buClr>
                          <a:schemeClr val="tx2"/>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Discretionary Mandates: Aging of Excesses </a:t>
                      </a:r>
                    </a:p>
                    <a:p>
                      <a:pPr marL="171450" marR="0" lvl="0" indent="-171450" algn="l" defTabSz="914400" rtl="0" eaLnBrk="1" fontAlgn="t" latinLnBrk="0" hangingPunct="1">
                        <a:lnSpc>
                          <a:spcPct val="90000"/>
                        </a:lnSpc>
                        <a:spcBef>
                          <a:spcPts val="0"/>
                        </a:spcBef>
                        <a:spcAft>
                          <a:spcPts val="0"/>
                        </a:spcAft>
                        <a:buClr>
                          <a:schemeClr val="tx2"/>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Exceeded Client Investment Profiles (%)</a:t>
                      </a:r>
                    </a:p>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endParaRPr lang="en-US" sz="1050" b="1" u="sng" kern="1200" baseline="0" noProof="0" dirty="0" smtClean="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90000"/>
                        </a:lnSpc>
                        <a:spcBef>
                          <a:spcPts val="0"/>
                        </a:spcBef>
                        <a:spcAft>
                          <a:spcPts val="0"/>
                        </a:spcAft>
                        <a:buClrTx/>
                        <a:buSzTx/>
                        <a:buFont typeface="+mj-lt"/>
                        <a:buNone/>
                        <a:tabLst/>
                        <a:defRPr/>
                      </a:pPr>
                      <a:r>
                        <a:rPr lang="en-US" sz="1100" b="0" kern="1200" baseline="0" dirty="0" smtClean="0">
                          <a:solidFill>
                            <a:schemeClr val="dk1"/>
                          </a:solidFill>
                          <a:effectLst/>
                          <a:latin typeface="+mn-lt"/>
                          <a:ea typeface="+mn-ea"/>
                          <a:cs typeface="+mn-cs"/>
                        </a:rPr>
                        <a:t>NA</a:t>
                      </a:r>
                    </a:p>
                  </a:txBody>
                  <a:tcPr marL="45720" marR="45720" anchor="ctr">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lnSpc>
                          <a:spcPct val="90000"/>
                        </a:lnSpc>
                      </a:pPr>
                      <a:endParaRPr lang="en-GB" sz="1100" b="0" i="0" u="none" strike="noStrike" noProof="0" dirty="0">
                        <a:solidFill>
                          <a:srgbClr val="000000"/>
                        </a:solidFill>
                        <a:effectLst/>
                        <a:latin typeface="+mn-lt"/>
                      </a:endParaRPr>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lnSpc>
                          <a:spcPct val="90000"/>
                        </a:lnSpc>
                      </a:pPr>
                      <a:r>
                        <a:rPr lang="en-GB" sz="1100" b="1" i="0" u="none" strike="noStrike" noProof="0" dirty="0" smtClean="0">
                          <a:solidFill>
                            <a:srgbClr val="000000"/>
                          </a:solidFill>
                          <a:effectLst/>
                          <a:latin typeface="+mn-lt"/>
                        </a:rPr>
                        <a:t>N/A</a:t>
                      </a:r>
                      <a:endParaRPr lang="en-GB" sz="1100" b="1" i="0" u="none" strike="noStrike" noProof="0" dirty="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r>
              <a:tr h="45914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91440" marR="0" lvl="1" indent="0" algn="l" defTabSz="914400" rtl="0" eaLnBrk="1" fontAlgn="t" latinLnBrk="0" hangingPunct="1">
                        <a:lnSpc>
                          <a:spcPct val="100000"/>
                        </a:lnSpc>
                        <a:spcBef>
                          <a:spcPts val="0"/>
                        </a:spcBef>
                        <a:spcAft>
                          <a:spcPts val="0"/>
                        </a:spcAft>
                        <a:buClrTx/>
                        <a:buSzTx/>
                        <a:buFontTx/>
                        <a:buNone/>
                        <a:tabLst/>
                        <a:defRPr/>
                      </a:pPr>
                      <a:r>
                        <a:rPr lang="en-US" sz="1100" b="1" baseline="0" noProof="0" dirty="0" smtClean="0">
                          <a:solidFill>
                            <a:srgbClr val="C00000"/>
                          </a:solidFill>
                          <a:latin typeface="+mn-lt"/>
                          <a:ea typeface="Tahoma" panose="020B0604030504040204" pitchFamily="34" charset="0"/>
                          <a:cs typeface="Tahoma" panose="020B0604030504040204" pitchFamily="34" charset="0"/>
                        </a:rPr>
                        <a:t>2. Regulatory requirements: AML or OFAC</a:t>
                      </a:r>
                    </a:p>
                    <a:p>
                      <a:pPr marL="91440" marR="0" lvl="1" indent="0" algn="l" defTabSz="914400" rtl="0" eaLnBrk="1" fontAlgn="t" latinLnBrk="0" hangingPunct="1">
                        <a:lnSpc>
                          <a:spcPct val="100000"/>
                        </a:lnSpc>
                        <a:spcBef>
                          <a:spcPts val="0"/>
                        </a:spcBef>
                        <a:spcAft>
                          <a:spcPts val="0"/>
                        </a:spcAft>
                        <a:buClrTx/>
                        <a:buSzTx/>
                        <a:buFontTx/>
                        <a:buNone/>
                        <a:tabLst/>
                        <a:defRPr/>
                      </a:pPr>
                      <a:r>
                        <a:rPr lang="en-US" sz="1100" b="1" baseline="0" noProof="0" dirty="0" smtClean="0">
                          <a:solidFill>
                            <a:schemeClr val="tx1"/>
                          </a:solidFill>
                          <a:latin typeface="+mn-lt"/>
                          <a:ea typeface="Tahoma" panose="020B0604030504040204" pitchFamily="34" charset="0"/>
                          <a:cs typeface="Tahoma" panose="020B0604030504040204" pitchFamily="34" charset="0"/>
                        </a:rPr>
                        <a:t>Paulo Prado</a:t>
                      </a:r>
                      <a:endParaRPr lang="en-US" sz="1100" b="1" noProof="0" dirty="0" smtClean="0">
                        <a:solidFill>
                          <a:schemeClr val="tx1"/>
                        </a:solidFill>
                        <a:latin typeface="+mn-lt"/>
                        <a:ea typeface="Tahoma" panose="020B0604030504040204" pitchFamily="34" charset="0"/>
                        <a:cs typeface="Tahoma" panose="020B0604030504040204" pitchFamily="34" charset="0"/>
                      </a:endParaRP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E3E2E2"/>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90000"/>
                        </a:lnSpc>
                        <a:spcBef>
                          <a:spcPts val="600"/>
                        </a:spcBef>
                        <a:spcAft>
                          <a:spcPts val="0"/>
                        </a:spcAft>
                        <a:buClr>
                          <a:schemeClr val="tx2"/>
                        </a:buClr>
                        <a:buSzTx/>
                        <a:buFont typeface="Arial" panose="020B0604020202020204" pitchFamily="34" charset="0"/>
                        <a:buNone/>
                        <a:tabLst/>
                        <a:defRPr/>
                      </a:pPr>
                      <a:r>
                        <a:rPr lang="en-US" sz="1100" b="0" kern="1200" noProof="0" dirty="0" smtClean="0">
                          <a:solidFill>
                            <a:schemeClr val="tx1"/>
                          </a:solidFill>
                          <a:latin typeface="+mn-lt"/>
                          <a:ea typeface="+mn-ea"/>
                          <a:cs typeface="+mn-cs"/>
                        </a:rPr>
                        <a:t>Lack of or ineffective processes and controls specific to BSA, AML, or OFAC regulations</a:t>
                      </a:r>
                    </a:p>
                  </a:txBody>
                  <a:tcPr marL="45720" marR="4572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1100" b="1" u="sng" kern="1200" noProof="0" dirty="0" smtClean="0">
                          <a:solidFill>
                            <a:schemeClr val="tx1"/>
                          </a:solidFill>
                          <a:latin typeface="+mn-lt"/>
                          <a:ea typeface="+mn-ea"/>
                          <a:cs typeface="+mn-cs"/>
                        </a:rPr>
                        <a:t>Update:</a:t>
                      </a:r>
                    </a:p>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endParaRPr lang="en-US" sz="1100" b="1" u="sng" kern="1200" noProof="0" dirty="0" smtClean="0">
                        <a:solidFill>
                          <a:schemeClr val="tx1"/>
                        </a:solidFill>
                        <a:latin typeface="+mn-lt"/>
                        <a:ea typeface="+mn-ea"/>
                        <a:cs typeface="+mn-cs"/>
                      </a:endParaRPr>
                    </a:p>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1100" b="1" u="sng" kern="1200" noProof="0" dirty="0" smtClean="0">
                          <a:solidFill>
                            <a:schemeClr val="tx1"/>
                          </a:solidFill>
                          <a:latin typeface="+mn-lt"/>
                          <a:ea typeface="+mn-ea"/>
                          <a:cs typeface="+mn-cs"/>
                        </a:rPr>
                        <a:t>RAS/Metrics: </a:t>
                      </a:r>
                    </a:p>
                    <a:p>
                      <a:pPr marL="171450" marR="0" lvl="0" indent="-171450" algn="l" defTabSz="914400" rtl="0" eaLnBrk="1" fontAlgn="t" latinLnBrk="0" hangingPunct="1">
                        <a:lnSpc>
                          <a:spcPct val="90000"/>
                        </a:lnSpc>
                        <a:spcBef>
                          <a:spcPts val="0"/>
                        </a:spcBef>
                        <a:spcAft>
                          <a:spcPts val="0"/>
                        </a:spcAft>
                        <a:buClr>
                          <a:schemeClr val="tx2"/>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High Risk Customers as % of Total Customers</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Politically Exposed Clients % Total</a:t>
                      </a:r>
                      <a:r>
                        <a:rPr lang="en-US" sz="900" b="1" baseline="30000" dirty="0" smtClean="0">
                          <a:latin typeface="Arial" panose="020B0604020202020204" pitchFamily="34" charset="0"/>
                          <a:cs typeface="Arial" panose="020B0604020202020204" pitchFamily="34" charset="0"/>
                        </a:rPr>
                        <a:t>1</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KYC Updates overdue &gt; 90 days</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AML Transaction Monitoring alerts awaiting clarification &gt; 60 days</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OFAC Violations</a:t>
                      </a:r>
                    </a:p>
                    <a:p>
                      <a:pPr marL="171450" marR="0" lvl="1" indent="-17145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OFAC Blocked or rejected transactions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90000"/>
                        </a:lnSpc>
                        <a:spcBef>
                          <a:spcPts val="0"/>
                        </a:spcBef>
                        <a:spcAft>
                          <a:spcPts val="0"/>
                        </a:spcAft>
                        <a:buClrTx/>
                        <a:buSzTx/>
                        <a:buFont typeface="+mj-lt"/>
                        <a:buNone/>
                        <a:tabLst/>
                        <a:defRPr/>
                      </a:pPr>
                      <a:r>
                        <a:rPr lang="en-US" sz="1100" b="0" kern="1200" baseline="0" dirty="0" smtClean="0">
                          <a:solidFill>
                            <a:schemeClr val="dk1"/>
                          </a:solidFill>
                          <a:effectLst/>
                          <a:latin typeface="Calibri"/>
                          <a:ea typeface="+mn-ea"/>
                          <a:cs typeface="+mn-cs"/>
                        </a:rPr>
                        <a:t>NA</a:t>
                      </a:r>
                    </a:p>
                  </a:txBody>
                  <a:tcPr marL="45720" marR="45720" anchor="ctr">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lnSpc>
                          <a:spcPct val="90000"/>
                        </a:lnSpc>
                      </a:pPr>
                      <a:endParaRPr lang="en-GB" sz="1100" b="0" i="0" u="none" strike="noStrike" noProof="0" dirty="0">
                        <a:solidFill>
                          <a:srgbClr val="000000"/>
                        </a:solidFill>
                        <a:effectLst/>
                        <a:latin typeface="+mn-lt"/>
                      </a:endParaRPr>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lnSpc>
                          <a:spcPct val="90000"/>
                        </a:lnSpc>
                      </a:pPr>
                      <a:r>
                        <a:rPr lang="en-GB" sz="1100" b="1" i="0" u="none" strike="noStrike" noProof="0" dirty="0" smtClean="0">
                          <a:solidFill>
                            <a:srgbClr val="000000"/>
                          </a:solidFill>
                          <a:effectLst/>
                          <a:latin typeface="+mn-lt"/>
                        </a:rPr>
                        <a:t>N/A</a:t>
                      </a:r>
                      <a:endParaRPr lang="en-GB" sz="1100" b="1" i="0" u="none" strike="noStrike" noProof="0" dirty="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r>
              <a:tr h="49274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91440" marR="0" lvl="1" indent="0" algn="l" defTabSz="914400" rtl="0" eaLnBrk="1" fontAlgn="t" latinLnBrk="0" hangingPunct="1">
                        <a:lnSpc>
                          <a:spcPct val="100000"/>
                        </a:lnSpc>
                        <a:spcBef>
                          <a:spcPts val="0"/>
                        </a:spcBef>
                        <a:spcAft>
                          <a:spcPts val="0"/>
                        </a:spcAft>
                        <a:buClrTx/>
                        <a:buSzTx/>
                        <a:buFontTx/>
                        <a:buNone/>
                        <a:tabLst/>
                        <a:defRPr/>
                      </a:pPr>
                      <a:r>
                        <a:rPr lang="en-US" sz="1100" b="1" baseline="0" noProof="0" dirty="0" smtClean="0">
                          <a:solidFill>
                            <a:srgbClr val="C00000"/>
                          </a:solidFill>
                          <a:latin typeface="+mn-lt"/>
                          <a:ea typeface="Tahoma" panose="020B0604030504040204" pitchFamily="34" charset="0"/>
                          <a:cs typeface="Tahoma" panose="020B0604030504040204" pitchFamily="34" charset="0"/>
                        </a:rPr>
                        <a:t>3. </a:t>
                      </a:r>
                      <a:r>
                        <a:rPr lang="en-US" sz="1050" b="1" baseline="0" noProof="0" dirty="0" smtClean="0">
                          <a:solidFill>
                            <a:srgbClr val="C00000"/>
                          </a:solidFill>
                          <a:latin typeface="+mn-lt"/>
                          <a:ea typeface="Tahoma" panose="020B0604030504040204" pitchFamily="34" charset="0"/>
                          <a:cs typeface="Tahoma" panose="020B0604030504040204" pitchFamily="34" charset="0"/>
                        </a:rPr>
                        <a:t>Inappropriate /Unsuitable product design</a:t>
                      </a:r>
                    </a:p>
                    <a:p>
                      <a:pPr marL="91440" marR="0" lvl="1" indent="0" algn="l" defTabSz="914400" rtl="0" eaLnBrk="1" fontAlgn="t" latinLnBrk="0" hangingPunct="1">
                        <a:lnSpc>
                          <a:spcPct val="100000"/>
                        </a:lnSpc>
                        <a:spcBef>
                          <a:spcPts val="0"/>
                        </a:spcBef>
                        <a:spcAft>
                          <a:spcPts val="0"/>
                        </a:spcAft>
                        <a:buClrTx/>
                        <a:buSzTx/>
                        <a:buFontTx/>
                        <a:buNone/>
                        <a:tabLst/>
                        <a:defRPr/>
                      </a:pPr>
                      <a:r>
                        <a:rPr lang="en-US" sz="1100" b="1" baseline="0" noProof="0" dirty="0" smtClean="0">
                          <a:solidFill>
                            <a:schemeClr val="tx1"/>
                          </a:solidFill>
                          <a:latin typeface="+mn-lt"/>
                          <a:ea typeface="Tahoma" panose="020B0604030504040204" pitchFamily="34" charset="0"/>
                          <a:cs typeface="Tahoma" panose="020B0604030504040204" pitchFamily="34" charset="0"/>
                        </a:rPr>
                        <a:t>Jimena Perez</a:t>
                      </a:r>
                      <a:endParaRPr lang="en-US" sz="1100" b="1" noProof="0" dirty="0" smtClean="0">
                        <a:solidFill>
                          <a:schemeClr val="tx1"/>
                        </a:solidFill>
                        <a:latin typeface="+mn-lt"/>
                        <a:ea typeface="Tahoma" panose="020B0604030504040204" pitchFamily="34" charset="0"/>
                        <a:cs typeface="Tahoma" panose="020B0604030504040204" pitchFamily="34" charset="0"/>
                      </a:endParaRPr>
                    </a:p>
                  </a:txBody>
                  <a:tcPr marL="7200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E3E2E2"/>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90000"/>
                        </a:lnSpc>
                        <a:spcBef>
                          <a:spcPts val="600"/>
                        </a:spcBef>
                        <a:spcAft>
                          <a:spcPts val="0"/>
                        </a:spcAft>
                        <a:buClr>
                          <a:schemeClr val="tx2"/>
                        </a:buClr>
                        <a:buSzTx/>
                        <a:buFont typeface="Arial" panose="020B0604020202020204" pitchFamily="34" charset="0"/>
                        <a:buNone/>
                        <a:tabLst/>
                        <a:defRPr/>
                      </a:pPr>
                      <a:r>
                        <a:rPr lang="en-US" sz="1100" b="0" kern="1200" noProof="0" dirty="0" smtClean="0">
                          <a:solidFill>
                            <a:schemeClr val="tx1"/>
                          </a:solidFill>
                          <a:latin typeface="+mn-lt"/>
                          <a:ea typeface="+mn-ea"/>
                          <a:cs typeface="+mn-cs"/>
                        </a:rPr>
                        <a:t>The Product design is inadequate relative to identified customer need and market factors.</a:t>
                      </a:r>
                    </a:p>
                  </a:txBody>
                  <a:tcPr marL="45720" marR="4572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1100" b="1" u="sng" kern="1200" noProof="0" dirty="0" smtClean="0">
                          <a:solidFill>
                            <a:schemeClr val="tx1"/>
                          </a:solidFill>
                          <a:latin typeface="+mn-lt"/>
                          <a:ea typeface="+mn-ea"/>
                          <a:cs typeface="+mn-cs"/>
                        </a:rPr>
                        <a:t>Update:</a:t>
                      </a:r>
                    </a:p>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endParaRPr lang="en-US" sz="1100" b="1" u="sng" kern="1200" noProof="0" dirty="0" smtClean="0">
                        <a:solidFill>
                          <a:schemeClr val="tx1"/>
                        </a:solidFill>
                        <a:latin typeface="+mn-lt"/>
                        <a:ea typeface="+mn-ea"/>
                        <a:cs typeface="+mn-cs"/>
                      </a:endParaRPr>
                    </a:p>
                    <a:p>
                      <a:pPr marL="0" marR="0" lvl="0" indent="0" algn="l" defTabSz="914400" rtl="0" eaLnBrk="1" fontAlgn="t" latinLnBrk="0" hangingPunct="1">
                        <a:lnSpc>
                          <a:spcPct val="90000"/>
                        </a:lnSpc>
                        <a:spcBef>
                          <a:spcPts val="0"/>
                        </a:spcBef>
                        <a:spcAft>
                          <a:spcPts val="0"/>
                        </a:spcAft>
                        <a:buClr>
                          <a:schemeClr val="tx2"/>
                        </a:buClr>
                        <a:buSzTx/>
                        <a:buFont typeface="Arial" panose="020B0604020202020204" pitchFamily="34" charset="0"/>
                        <a:buNone/>
                        <a:tabLst/>
                        <a:defRPr/>
                      </a:pPr>
                      <a:r>
                        <a:rPr lang="en-US" sz="1100" b="1" u="sng" kern="1200" noProof="0" dirty="0" smtClean="0">
                          <a:solidFill>
                            <a:schemeClr val="tx1"/>
                          </a:solidFill>
                          <a:latin typeface="+mn-lt"/>
                          <a:ea typeface="+mn-ea"/>
                          <a:cs typeface="+mn-cs"/>
                        </a:rPr>
                        <a:t>RAS/Metrics: </a:t>
                      </a:r>
                    </a:p>
                    <a:p>
                      <a:pPr marL="171450" marR="0" lvl="0" indent="-171450" algn="l" defTabSz="914400" rtl="0" eaLnBrk="1" fontAlgn="t" latinLnBrk="0" hangingPunct="1">
                        <a:lnSpc>
                          <a:spcPct val="90000"/>
                        </a:lnSpc>
                        <a:spcBef>
                          <a:spcPts val="0"/>
                        </a:spcBef>
                        <a:spcAft>
                          <a:spcPts val="0"/>
                        </a:spcAft>
                        <a:buClr>
                          <a:schemeClr val="tx2"/>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Clients with Missing Profiles (%)</a:t>
                      </a:r>
                    </a:p>
                    <a:p>
                      <a:pPr marL="171450" marR="0" lvl="0" indent="-171450" algn="l" defTabSz="914400" rtl="0" eaLnBrk="1" fontAlgn="t" latinLnBrk="0" hangingPunct="1">
                        <a:lnSpc>
                          <a:spcPct val="90000"/>
                        </a:lnSpc>
                        <a:spcBef>
                          <a:spcPts val="0"/>
                        </a:spcBef>
                        <a:spcAft>
                          <a:spcPts val="0"/>
                        </a:spcAft>
                        <a:buClr>
                          <a:schemeClr val="tx2"/>
                        </a:buClr>
                        <a:buSzTx/>
                        <a:buFont typeface="Arial" panose="020B0604020202020204" pitchFamily="34" charset="0"/>
                        <a:buChar char="•"/>
                        <a:tabLst/>
                        <a:defRPr/>
                      </a:pPr>
                      <a:r>
                        <a:rPr lang="en-US" sz="900" b="0" i="0" kern="1200" baseline="0" dirty="0" smtClean="0">
                          <a:solidFill>
                            <a:schemeClr val="tx1"/>
                          </a:solidFill>
                          <a:latin typeface="Arial" panose="020B0604020202020204" pitchFamily="34" charset="0"/>
                          <a:ea typeface="+mn-ea"/>
                          <a:cs typeface="Arial" panose="020B0604020202020204" pitchFamily="34" charset="0"/>
                        </a:rPr>
                        <a:t>Pending Purchase Order Documentation (%)</a:t>
                      </a:r>
                      <a:endParaRPr lang="en-US" sz="1000" b="0" i="0" kern="1200" baseline="0" dirty="0" smtClean="0">
                        <a:solidFill>
                          <a:schemeClr val="tx1"/>
                        </a:solidFill>
                        <a:latin typeface="Arial" panose="020B0604020202020204" pitchFamily="34" charset="0"/>
                        <a:ea typeface="+mn-ea"/>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90000"/>
                        </a:lnSpc>
                        <a:spcBef>
                          <a:spcPts val="0"/>
                        </a:spcBef>
                        <a:spcAft>
                          <a:spcPts val="0"/>
                        </a:spcAft>
                        <a:buClrTx/>
                        <a:buSzTx/>
                        <a:buFont typeface="+mj-lt"/>
                        <a:buNone/>
                        <a:tabLst/>
                        <a:defRPr/>
                      </a:pPr>
                      <a:r>
                        <a:rPr lang="en-US" sz="1100" b="0" kern="1200" baseline="0" dirty="0" smtClean="0">
                          <a:solidFill>
                            <a:schemeClr val="dk1"/>
                          </a:solidFill>
                          <a:effectLst/>
                          <a:latin typeface="Calibri"/>
                          <a:ea typeface="+mn-ea"/>
                          <a:cs typeface="+mn-cs"/>
                        </a:rPr>
                        <a:t>NA</a:t>
                      </a:r>
                    </a:p>
                  </a:txBody>
                  <a:tcPr marL="45720" marR="45720" anchor="ctr">
                    <a:lnL w="12700" cap="flat" cmpd="sng" algn="ctr">
                      <a:no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lnSpc>
                          <a:spcPct val="90000"/>
                        </a:lnSpc>
                      </a:pPr>
                      <a:endParaRPr lang="en-GB" sz="1100" b="0" i="0" u="none" strike="noStrike" noProof="0" dirty="0">
                        <a:solidFill>
                          <a:srgbClr val="000000"/>
                        </a:solidFill>
                        <a:effectLst/>
                        <a:latin typeface="+mn-lt"/>
                      </a:endParaRPr>
                    </a:p>
                  </a:txBody>
                  <a:tcPr marL="0" marR="0" marT="0" marB="0" anchor="ctr">
                    <a:lnL w="6350" cap="flat" cmpd="sng" algn="ctr">
                      <a:solidFill>
                        <a:srgbClr val="BFBFB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fontAlgn="t">
                        <a:lnSpc>
                          <a:spcPct val="90000"/>
                        </a:lnSpc>
                      </a:pPr>
                      <a:r>
                        <a:rPr lang="en-GB" sz="1100" b="1" i="0" u="none" strike="noStrike" noProof="0" dirty="0" smtClean="0">
                          <a:solidFill>
                            <a:srgbClr val="000000"/>
                          </a:solidFill>
                          <a:effectLst/>
                          <a:latin typeface="+mn-lt"/>
                        </a:rPr>
                        <a:t>N/A</a:t>
                      </a:r>
                      <a:endParaRPr lang="en-GB" sz="1100" b="1" i="0" u="none" strike="noStrike" noProof="0" dirty="0">
                        <a:solidFill>
                          <a:srgbClr val="000000"/>
                        </a:solidFill>
                        <a:effectLst/>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sp>
        <p:nvSpPr>
          <p:cNvPr id="58" name="Freeform 9"/>
          <p:cNvSpPr>
            <a:spLocks/>
          </p:cNvSpPr>
          <p:nvPr/>
        </p:nvSpPr>
        <p:spPr bwMode="gray">
          <a:xfrm rot="16200000" flipV="1">
            <a:off x="8000211" y="2015538"/>
            <a:ext cx="101790" cy="126000"/>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000000">
              <a:lumMod val="50000"/>
              <a:lumOff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Calibri"/>
              <a:ea typeface="+mn-ea"/>
            </a:endParaRPr>
          </a:p>
        </p:txBody>
      </p:sp>
      <p:sp>
        <p:nvSpPr>
          <p:cNvPr id="59" name="Freeform 9"/>
          <p:cNvSpPr>
            <a:spLocks/>
          </p:cNvSpPr>
          <p:nvPr/>
        </p:nvSpPr>
        <p:spPr bwMode="gray">
          <a:xfrm rot="16200000" flipV="1">
            <a:off x="8000211" y="3306065"/>
            <a:ext cx="101790" cy="12600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000000">
              <a:lumMod val="50000"/>
              <a:lumOff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Calibri"/>
              <a:ea typeface="+mn-ea"/>
            </a:endParaRPr>
          </a:p>
        </p:txBody>
      </p:sp>
      <p:sp>
        <p:nvSpPr>
          <p:cNvPr id="64" name="Freeform 9"/>
          <p:cNvSpPr>
            <a:spLocks/>
          </p:cNvSpPr>
          <p:nvPr/>
        </p:nvSpPr>
        <p:spPr bwMode="gray">
          <a:xfrm rot="16200000" flipV="1">
            <a:off x="8000211" y="4572144"/>
            <a:ext cx="101790" cy="12600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000000">
              <a:lumMod val="50000"/>
              <a:lumOff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Calibri"/>
              <a:ea typeface="+mn-ea"/>
            </a:endParaRPr>
          </a:p>
        </p:txBody>
      </p:sp>
      <p:sp>
        <p:nvSpPr>
          <p:cNvPr id="65" name="Rectangle 64"/>
          <p:cNvSpPr/>
          <p:nvPr/>
        </p:nvSpPr>
        <p:spPr>
          <a:xfrm>
            <a:off x="343472" y="5740102"/>
            <a:ext cx="4895480" cy="619757"/>
          </a:xfrm>
          <a:prstGeom prst="rect">
            <a:avLst/>
          </a:prstGeom>
          <a:no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66" name="Group 65"/>
          <p:cNvGrpSpPr/>
          <p:nvPr/>
        </p:nvGrpSpPr>
        <p:grpSpPr>
          <a:xfrm>
            <a:off x="1862677" y="6202065"/>
            <a:ext cx="2426116" cy="169278"/>
            <a:chOff x="3239817" y="5985486"/>
            <a:chExt cx="2426116" cy="169278"/>
          </a:xfrm>
        </p:grpSpPr>
        <p:sp>
          <p:nvSpPr>
            <p:cNvPr id="67" name="80 CuadroTexto"/>
            <p:cNvSpPr txBox="1"/>
            <p:nvPr/>
          </p:nvSpPr>
          <p:spPr bwMode="gray">
            <a:xfrm>
              <a:off x="3420867" y="5985487"/>
              <a:ext cx="839704"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Improving</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8" name="80 CuadroTexto"/>
            <p:cNvSpPr txBox="1"/>
            <p:nvPr/>
          </p:nvSpPr>
          <p:spPr bwMode="gray">
            <a:xfrm>
              <a:off x="4247691" y="5985486"/>
              <a:ext cx="928501"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  Stable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69" name="80 CuadroTexto"/>
            <p:cNvSpPr txBox="1"/>
            <p:nvPr/>
          </p:nvSpPr>
          <p:spPr bwMode="gray">
            <a:xfrm>
              <a:off x="4940694" y="5985486"/>
              <a:ext cx="725239"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Worsening</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0" name="Freeform 9"/>
            <p:cNvSpPr>
              <a:spLocks/>
            </p:cNvSpPr>
            <p:nvPr/>
          </p:nvSpPr>
          <p:spPr bwMode="gray">
            <a:xfrm rot="10800000" flipV="1">
              <a:off x="3239817" y="5999709"/>
              <a:ext cx="114858"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smtClean="0">
                <a:solidFill>
                  <a:srgbClr val="000000"/>
                </a:solidFill>
                <a:latin typeface="Calibri"/>
                <a:ea typeface="+mn-ea"/>
              </a:endParaRPr>
            </a:p>
          </p:txBody>
        </p:sp>
        <p:sp>
          <p:nvSpPr>
            <p:cNvPr id="71" name="Freeform 9"/>
            <p:cNvSpPr>
              <a:spLocks/>
            </p:cNvSpPr>
            <p:nvPr/>
          </p:nvSpPr>
          <p:spPr bwMode="gray">
            <a:xfrm rot="16200000" flipV="1">
              <a:off x="4079021" y="5999709"/>
              <a:ext cx="126344" cy="143571"/>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smtClean="0">
                <a:solidFill>
                  <a:srgbClr val="000000"/>
                </a:solidFill>
                <a:latin typeface="Calibri"/>
                <a:ea typeface="+mn-ea"/>
              </a:endParaRPr>
            </a:p>
          </p:txBody>
        </p:sp>
        <p:sp>
          <p:nvSpPr>
            <p:cNvPr id="72" name="Freeform 9"/>
            <p:cNvSpPr>
              <a:spLocks/>
            </p:cNvSpPr>
            <p:nvPr/>
          </p:nvSpPr>
          <p:spPr bwMode="gray">
            <a:xfrm flipV="1">
              <a:off x="4778136" y="5999708"/>
              <a:ext cx="115817" cy="143572"/>
            </a:xfrm>
            <a:custGeom>
              <a:avLst/>
              <a:gdLst>
                <a:gd name="T0" fmla="*/ 32 w 64"/>
                <a:gd name="T1" fmla="*/ 0 h 80"/>
                <a:gd name="T2" fmla="*/ 64 w 64"/>
                <a:gd name="T3" fmla="*/ 32 h 80"/>
                <a:gd name="T4" fmla="*/ 64 w 64"/>
                <a:gd name="T5" fmla="*/ 56 h 80"/>
                <a:gd name="T6" fmla="*/ 40 w 64"/>
                <a:gd name="T7" fmla="*/ 34 h 80"/>
                <a:gd name="T8" fmla="*/ 40 w 64"/>
                <a:gd name="T9" fmla="*/ 80 h 80"/>
                <a:gd name="T10" fmla="*/ 22 w 64"/>
                <a:gd name="T11" fmla="*/ 80 h 80"/>
                <a:gd name="T12" fmla="*/ 22 w 64"/>
                <a:gd name="T13" fmla="*/ 34 h 80"/>
                <a:gd name="T14" fmla="*/ 0 w 64"/>
                <a:gd name="T15" fmla="*/ 56 h 80"/>
                <a:gd name="T16" fmla="*/ 0 w 64"/>
                <a:gd name="T17" fmla="*/ 32 h 80"/>
                <a:gd name="T18" fmla="*/ 32 w 6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0">
                  <a:moveTo>
                    <a:pt x="32" y="0"/>
                  </a:moveTo>
                  <a:lnTo>
                    <a:pt x="64" y="32"/>
                  </a:lnTo>
                  <a:lnTo>
                    <a:pt x="64" y="56"/>
                  </a:lnTo>
                  <a:lnTo>
                    <a:pt x="40" y="34"/>
                  </a:lnTo>
                  <a:lnTo>
                    <a:pt x="40" y="80"/>
                  </a:lnTo>
                  <a:lnTo>
                    <a:pt x="22" y="80"/>
                  </a:lnTo>
                  <a:lnTo>
                    <a:pt x="22" y="34"/>
                  </a:lnTo>
                  <a:lnTo>
                    <a:pt x="0" y="56"/>
                  </a:lnTo>
                  <a:lnTo>
                    <a:pt x="0" y="32"/>
                  </a:lnTo>
                  <a:lnTo>
                    <a:pt x="32" y="0"/>
                  </a:lnTo>
                  <a:close/>
                </a:path>
              </a:pathLst>
            </a:custGeom>
            <a:solidFill>
              <a:srgbClr val="515151"/>
            </a:solid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GB" sz="1100" kern="0" dirty="0" smtClean="0">
                <a:solidFill>
                  <a:srgbClr val="000000"/>
                </a:solidFill>
                <a:latin typeface="Calibri"/>
                <a:ea typeface="+mn-ea"/>
              </a:endParaRPr>
            </a:p>
          </p:txBody>
        </p:sp>
      </p:grpSp>
      <p:grpSp>
        <p:nvGrpSpPr>
          <p:cNvPr id="73" name="122 Grupo"/>
          <p:cNvGrpSpPr/>
          <p:nvPr/>
        </p:nvGrpSpPr>
        <p:grpSpPr>
          <a:xfrm>
            <a:off x="495872" y="5968702"/>
            <a:ext cx="2886494" cy="169277"/>
            <a:chOff x="-1429262" y="6251781"/>
            <a:chExt cx="2886494" cy="169277"/>
          </a:xfrm>
        </p:grpSpPr>
        <p:sp>
          <p:nvSpPr>
            <p:cNvPr id="74" name="80 CuadroTexto"/>
            <p:cNvSpPr txBox="1"/>
            <p:nvPr/>
          </p:nvSpPr>
          <p:spPr bwMode="gray">
            <a:xfrm>
              <a:off x="96603" y="6251781"/>
              <a:ext cx="61800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Complete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5" name="80 CuadroTexto"/>
            <p:cNvSpPr txBox="1"/>
            <p:nvPr/>
          </p:nvSpPr>
          <p:spPr bwMode="gray">
            <a:xfrm>
              <a:off x="-1429262" y="6251781"/>
              <a:ext cx="127672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Remediation Status:</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6" name="80 CuadroTexto"/>
            <p:cNvSpPr txBox="1"/>
            <p:nvPr/>
          </p:nvSpPr>
          <p:spPr bwMode="gray">
            <a:xfrm>
              <a:off x="936342" y="6251781"/>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On-track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77" name="2 O"/>
            <p:cNvSpPr/>
            <p:nvPr/>
          </p:nvSpPr>
          <p:spPr>
            <a:xfrm>
              <a:off x="-95022" y="6257231"/>
              <a:ext cx="144000" cy="144000"/>
            </a:xfrm>
            <a:prstGeom prst="flowChartOr">
              <a:avLst/>
            </a:prstGeom>
            <a:solidFill>
              <a:srgbClr val="031FED"/>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smtClean="0">
                <a:solidFill>
                  <a:srgbClr val="000000"/>
                </a:solidFill>
                <a:latin typeface="Calibri"/>
                <a:ea typeface="+mn-ea"/>
              </a:endParaRPr>
            </a:p>
          </p:txBody>
        </p:sp>
        <p:sp>
          <p:nvSpPr>
            <p:cNvPr id="78" name="13 O"/>
            <p:cNvSpPr/>
            <p:nvPr/>
          </p:nvSpPr>
          <p:spPr>
            <a:xfrm>
              <a:off x="743181" y="6258724"/>
              <a:ext cx="143783" cy="142506"/>
            </a:xfrm>
            <a:prstGeom prst="flowChartOr">
              <a:avLst/>
            </a:pr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smtClean="0">
                <a:solidFill>
                  <a:srgbClr val="000000"/>
                </a:solidFill>
                <a:latin typeface="Calibri"/>
                <a:ea typeface="+mn-ea"/>
              </a:endParaRPr>
            </a:p>
          </p:txBody>
        </p:sp>
      </p:grpSp>
      <p:sp>
        <p:nvSpPr>
          <p:cNvPr id="79" name="80 CuadroTexto"/>
          <p:cNvSpPr txBox="1"/>
          <p:nvPr/>
        </p:nvSpPr>
        <p:spPr bwMode="gray">
          <a:xfrm>
            <a:off x="3585373" y="5968702"/>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Delayed</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80" name="13 O"/>
          <p:cNvSpPr/>
          <p:nvPr/>
        </p:nvSpPr>
        <p:spPr>
          <a:xfrm>
            <a:off x="3392212" y="5982087"/>
            <a:ext cx="143783" cy="142506"/>
          </a:xfrm>
          <a:prstGeom prst="flowChartOr">
            <a:avLst/>
          </a:prstGeom>
          <a:solidFill>
            <a:srgbClr val="FFC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GB" sz="1100" kern="0" dirty="0" smtClean="0">
              <a:solidFill>
                <a:srgbClr val="000000"/>
              </a:solidFill>
              <a:latin typeface="Calibri"/>
              <a:ea typeface="+mn-ea"/>
            </a:endParaRPr>
          </a:p>
        </p:txBody>
      </p:sp>
      <p:sp>
        <p:nvSpPr>
          <p:cNvPr id="81" name="80 CuadroTexto"/>
          <p:cNvSpPr txBox="1"/>
          <p:nvPr/>
        </p:nvSpPr>
        <p:spPr bwMode="gray">
          <a:xfrm>
            <a:off x="4338172" y="5968702"/>
            <a:ext cx="5208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At Risk</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82" name="13 O"/>
          <p:cNvSpPr/>
          <p:nvPr/>
        </p:nvSpPr>
        <p:spPr>
          <a:xfrm>
            <a:off x="4145011" y="5982087"/>
            <a:ext cx="143783" cy="142506"/>
          </a:xfrm>
          <a:prstGeom prst="flowChartOr">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smtClean="0">
              <a:ln>
                <a:noFill/>
              </a:ln>
              <a:solidFill>
                <a:srgbClr val="000000"/>
              </a:solidFill>
              <a:effectLst/>
              <a:uLnTx/>
              <a:uFillTx/>
              <a:latin typeface="Calibri"/>
              <a:ea typeface="+mn-ea"/>
            </a:endParaRPr>
          </a:p>
        </p:txBody>
      </p:sp>
      <p:sp>
        <p:nvSpPr>
          <p:cNvPr id="83" name="80 CuadroTexto"/>
          <p:cNvSpPr txBox="1"/>
          <p:nvPr/>
        </p:nvSpPr>
        <p:spPr bwMode="gray">
          <a:xfrm>
            <a:off x="1295602" y="6202066"/>
            <a:ext cx="53451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Trend:</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84" name="80 CuadroTexto"/>
          <p:cNvSpPr txBox="1"/>
          <p:nvPr/>
        </p:nvSpPr>
        <p:spPr bwMode="gray">
          <a:xfrm>
            <a:off x="4851782" y="5959177"/>
            <a:ext cx="1892490"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eaLnBrk="1" fontAlgn="auto" hangingPunct="1">
              <a:spcAft>
                <a:spcPts val="0"/>
              </a:spcAft>
              <a:defRPr/>
            </a:pPr>
            <a:r>
              <a:rPr lang="en-GB" sz="1100" kern="0" dirty="0" smtClean="0">
                <a:solidFill>
                  <a:srgbClr val="000000"/>
                </a:solidFill>
                <a:latin typeface="Calibri"/>
                <a:ea typeface="Tahoma" panose="020B0604030504040204" pitchFamily="34" charset="0"/>
                <a:cs typeface="Tahoma" panose="020B0604030504040204" pitchFamily="34" charset="0"/>
              </a:rPr>
              <a:t>N/A – Not Applicable</a:t>
            </a:r>
            <a:endParaRPr lang="en-GB" sz="1100" kern="0" dirty="0">
              <a:solidFill>
                <a:srgbClr val="000000"/>
              </a:solidFill>
              <a:latin typeface="Calibri"/>
              <a:ea typeface="Tahoma" panose="020B0604030504040204" pitchFamily="34" charset="0"/>
              <a:cs typeface="Tahoma" panose="020B0604030504040204" pitchFamily="34" charset="0"/>
            </a:endParaRPr>
          </a:p>
        </p:txBody>
      </p:sp>
      <p:sp>
        <p:nvSpPr>
          <p:cNvPr id="38" name="Oval 37"/>
          <p:cNvSpPr/>
          <p:nvPr/>
        </p:nvSpPr>
        <p:spPr>
          <a:xfrm>
            <a:off x="390690" y="2100783"/>
            <a:ext cx="128673" cy="141539"/>
          </a:xfrm>
          <a:prstGeom prst="ellipse">
            <a:avLst/>
          </a:prstGeom>
          <a:gradFill rotWithShape="1">
            <a:gsLst>
              <a:gs pos="0">
                <a:srgbClr val="ED092F">
                  <a:tint val="50000"/>
                  <a:satMod val="300000"/>
                </a:srgbClr>
              </a:gs>
              <a:gs pos="35000">
                <a:srgbClr val="ED092F">
                  <a:tint val="37000"/>
                  <a:satMod val="300000"/>
                </a:srgbClr>
              </a:gs>
              <a:gs pos="100000">
                <a:srgbClr val="ED092F">
                  <a:tint val="15000"/>
                  <a:satMod val="350000"/>
                </a:srgbClr>
              </a:gs>
            </a:gsLst>
            <a:lin ang="16200000" scaled="1"/>
          </a:gradFill>
          <a:ln w="9525" cap="flat" cmpd="sng" algn="ctr">
            <a:solidFill>
              <a:srgbClr val="ED092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0000"/>
                </a:solidFill>
                <a:effectLst/>
                <a:uLnTx/>
                <a:uFillTx/>
                <a:latin typeface="Calibri"/>
                <a:ea typeface="ＭＳ Ｐゴシック" pitchFamily="-112" charset="-128"/>
                <a:cs typeface="ＭＳ Ｐゴシック" pitchFamily="-112" charset="-128"/>
              </a:rPr>
              <a:t>T</a:t>
            </a:r>
          </a:p>
        </p:txBody>
      </p:sp>
      <p:sp>
        <p:nvSpPr>
          <p:cNvPr id="39" name="Oval 38"/>
          <p:cNvSpPr/>
          <p:nvPr/>
        </p:nvSpPr>
        <p:spPr>
          <a:xfrm>
            <a:off x="390691" y="3666315"/>
            <a:ext cx="128673" cy="141539"/>
          </a:xfrm>
          <a:prstGeom prst="ellipse">
            <a:avLst/>
          </a:prstGeom>
          <a:gradFill rotWithShape="1">
            <a:gsLst>
              <a:gs pos="0">
                <a:srgbClr val="ED092F">
                  <a:tint val="50000"/>
                  <a:satMod val="300000"/>
                </a:srgbClr>
              </a:gs>
              <a:gs pos="35000">
                <a:srgbClr val="ED092F">
                  <a:tint val="37000"/>
                  <a:satMod val="300000"/>
                </a:srgbClr>
              </a:gs>
              <a:gs pos="100000">
                <a:srgbClr val="ED092F">
                  <a:tint val="15000"/>
                  <a:satMod val="350000"/>
                </a:srgbClr>
              </a:gs>
            </a:gsLst>
            <a:lin ang="16200000" scaled="1"/>
          </a:gradFill>
          <a:ln w="9525" cap="flat" cmpd="sng" algn="ctr">
            <a:solidFill>
              <a:srgbClr val="ED092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0000"/>
                </a:solidFill>
                <a:effectLst/>
                <a:uLnTx/>
                <a:uFillTx/>
                <a:latin typeface="Calibri"/>
                <a:ea typeface="ＭＳ Ｐゴシック" pitchFamily="-112" charset="-128"/>
                <a:cs typeface="ＭＳ Ｐゴシック" pitchFamily="-112" charset="-128"/>
              </a:rPr>
              <a:t>T</a:t>
            </a:r>
          </a:p>
        </p:txBody>
      </p:sp>
      <p:sp>
        <p:nvSpPr>
          <p:cNvPr id="2" name="Content Placeholder 1"/>
          <p:cNvSpPr>
            <a:spLocks noGrp="1"/>
          </p:cNvSpPr>
          <p:nvPr>
            <p:ph sz="quarter" idx="11"/>
          </p:nvPr>
        </p:nvSpPr>
        <p:spPr/>
        <p:txBody>
          <a:bodyPr/>
          <a:lstStyle/>
          <a:p>
            <a:r>
              <a:rPr lang="en-US" dirty="0"/>
              <a:t>1. Executive Summary – Material </a:t>
            </a:r>
            <a:r>
              <a:rPr lang="en-US" dirty="0" smtClean="0"/>
              <a:t>Risks</a:t>
            </a:r>
            <a:endParaRPr lang="en-US" dirty="0"/>
          </a:p>
        </p:txBody>
      </p:sp>
    </p:spTree>
    <p:extLst>
      <p:ext uri="{BB962C8B-B14F-4D97-AF65-F5344CB8AC3E}">
        <p14:creationId xmlns:p14="http://schemas.microsoft.com/office/powerpoint/2010/main" val="12681325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sz="quarter" idx="11"/>
          </p:nvPr>
        </p:nvSpPr>
        <p:spPr>
          <a:xfrm>
            <a:off x="331788" y="452438"/>
            <a:ext cx="8251825" cy="434975"/>
          </a:xfrm>
        </p:spPr>
        <p:txBody>
          <a:bodyPr/>
          <a:lstStyle/>
          <a:p>
            <a:pPr eaLnBrk="1" hangingPunct="1">
              <a:spcBef>
                <a:spcPct val="0"/>
              </a:spcBef>
            </a:pPr>
            <a:r>
              <a:rPr lang="en-US" altLang="en-US" dirty="0" smtClean="0">
                <a:latin typeface="Arial" charset="0"/>
                <a:cs typeface="Arial" charset="0"/>
              </a:rPr>
              <a:t>Internal Audit – Anti-Money Laundering System</a:t>
            </a:r>
          </a:p>
        </p:txBody>
      </p:sp>
      <p:graphicFrame>
        <p:nvGraphicFramePr>
          <p:cNvPr id="2" name="Table 1"/>
          <p:cNvGraphicFramePr>
            <a:graphicFrameLocks noGrp="1"/>
          </p:cNvGraphicFramePr>
          <p:nvPr>
            <p:extLst>
              <p:ext uri="{D42A27DB-BD31-4B8C-83A1-F6EECF244321}">
                <p14:modId xmlns:p14="http://schemas.microsoft.com/office/powerpoint/2010/main" val="3047105190"/>
              </p:ext>
            </p:extLst>
          </p:nvPr>
        </p:nvGraphicFramePr>
        <p:xfrm>
          <a:off x="457200" y="1306423"/>
          <a:ext cx="8229600" cy="1836916"/>
        </p:xfrm>
        <a:graphic>
          <a:graphicData uri="http://schemas.openxmlformats.org/drawingml/2006/table">
            <a:tbl>
              <a:tblPr firstRow="1" firstCol="1" bandRow="1"/>
              <a:tblGrid>
                <a:gridCol w="292175"/>
                <a:gridCol w="2775664"/>
                <a:gridCol w="798612"/>
                <a:gridCol w="977705"/>
                <a:gridCol w="2460223"/>
                <a:gridCol w="925221"/>
              </a:tblGrid>
              <a:tr h="530244">
                <a:tc>
                  <a:txBody>
                    <a:bodyPr/>
                    <a:lstStyle/>
                    <a:p>
                      <a:pPr marL="0" marR="0" algn="ctr">
                        <a:spcBef>
                          <a:spcPts val="0"/>
                        </a:spcBef>
                        <a:spcAft>
                          <a:spcPts val="0"/>
                        </a:spcAft>
                      </a:pPr>
                      <a:r>
                        <a:rPr lang="es-US" sz="900" b="1" dirty="0">
                          <a:solidFill>
                            <a:srgbClr val="000000"/>
                          </a:solidFill>
                          <a:effectLst/>
                          <a:latin typeface="Arial"/>
                          <a:ea typeface="Times New Roman"/>
                        </a:rPr>
                        <a:t>#</a:t>
                      </a:r>
                      <a:endParaRPr lang="en-US" sz="900" dirty="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b="1" u="sng">
                          <a:solidFill>
                            <a:srgbClr val="000000"/>
                          </a:solidFill>
                          <a:effectLst/>
                          <a:latin typeface="Arial"/>
                          <a:ea typeface="Times New Roman"/>
                        </a:rPr>
                        <a:t>RECOMMENDATIONS</a:t>
                      </a:r>
                      <a:endParaRPr lang="en-US" sz="90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b="1">
                          <a:solidFill>
                            <a:srgbClr val="000000"/>
                          </a:solidFill>
                          <a:effectLst/>
                          <a:latin typeface="Arial"/>
                          <a:ea typeface="Times New Roman"/>
                        </a:rPr>
                        <a:t>TIME TABLE</a:t>
                      </a:r>
                      <a:endParaRPr lang="en-US" sz="90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b="1">
                          <a:solidFill>
                            <a:srgbClr val="000000"/>
                          </a:solidFill>
                          <a:effectLst/>
                          <a:latin typeface="Arial"/>
                          <a:ea typeface="Times New Roman"/>
                        </a:rPr>
                        <a:t>RESPONSIBILITY</a:t>
                      </a:r>
                      <a:endParaRPr lang="en-US" sz="90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b="1">
                          <a:solidFill>
                            <a:srgbClr val="000000"/>
                          </a:solidFill>
                          <a:effectLst/>
                          <a:latin typeface="Arial"/>
                          <a:ea typeface="Times New Roman"/>
                        </a:rPr>
                        <a:t>MANAGEMENT’S RESPONSE</a:t>
                      </a:r>
                      <a:endParaRPr lang="en-US" sz="90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b="1">
                          <a:solidFill>
                            <a:srgbClr val="000000"/>
                          </a:solidFill>
                          <a:effectLst/>
                          <a:latin typeface="Arial"/>
                          <a:ea typeface="Times New Roman"/>
                        </a:rPr>
                        <a:t>STATUS</a:t>
                      </a:r>
                      <a:endParaRPr lang="en-US" sz="90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306672">
                <a:tc>
                  <a:txBody>
                    <a:bodyPr/>
                    <a:lstStyle/>
                    <a:p>
                      <a:pPr marL="0" marR="0" algn="ctr">
                        <a:spcBef>
                          <a:spcPts val="0"/>
                        </a:spcBef>
                        <a:spcAft>
                          <a:spcPts val="0"/>
                        </a:spcAft>
                      </a:pPr>
                      <a:r>
                        <a:rPr lang="es-US" sz="900">
                          <a:solidFill>
                            <a:srgbClr val="000000"/>
                          </a:solidFill>
                          <a:effectLst/>
                          <a:latin typeface="Calibri"/>
                          <a:ea typeface="Times New Roman"/>
                        </a:rPr>
                        <a:t>4</a:t>
                      </a:r>
                      <a:endParaRPr lang="en-US" sz="90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900" dirty="0">
                          <a:solidFill>
                            <a:srgbClr val="000000"/>
                          </a:solidFill>
                          <a:effectLst/>
                          <a:latin typeface="Calibri"/>
                          <a:ea typeface="Times New Roman"/>
                        </a:rPr>
                        <a:t>Enhance the monthly Qualitative Review of Assets Exceptions by establishing a selection sample criteria in terms of risk, reinforce training of the analysts document the procedures of the exceptions dispositions analysis in order to homogenize the process and, when necessary, increase the sample size the order to prevent alerts without supporting documentation.</a:t>
                      </a:r>
                      <a:endParaRPr lang="en-US" sz="900" dirty="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a:solidFill>
                            <a:srgbClr val="000000"/>
                          </a:solidFill>
                          <a:effectLst/>
                          <a:latin typeface="Calibri"/>
                          <a:ea typeface="Times New Roman"/>
                        </a:rPr>
                        <a:t>30-Nov-16</a:t>
                      </a:r>
                      <a:endParaRPr lang="en-US" sz="90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900">
                          <a:solidFill>
                            <a:srgbClr val="000000"/>
                          </a:solidFill>
                          <a:effectLst/>
                          <a:latin typeface="Calibri"/>
                          <a:ea typeface="Times New Roman"/>
                        </a:rPr>
                        <a:t>P. Prado</a:t>
                      </a:r>
                      <a:endParaRPr lang="en-US" sz="90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900">
                          <a:solidFill>
                            <a:srgbClr val="000000"/>
                          </a:solidFill>
                          <a:effectLst/>
                          <a:latin typeface="Calibri"/>
                          <a:ea typeface="Times New Roman"/>
                        </a:rPr>
                        <a:t>BSI is currently reviewing its qualitative review process in order to incorporate the recommended enhancements.  </a:t>
                      </a:r>
                      <a:endParaRPr lang="en-US" sz="90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900" b="1" dirty="0">
                          <a:effectLst/>
                          <a:latin typeface="Calibri"/>
                          <a:ea typeface="Times New Roman"/>
                        </a:rPr>
                        <a:t>In Process</a:t>
                      </a:r>
                      <a:endParaRPr lang="en-US" sz="900" dirty="0">
                        <a:effectLst/>
                        <a:latin typeface="Times New Roman"/>
                        <a:ea typeface="Times New Roman"/>
                      </a:endParaRPr>
                    </a:p>
                  </a:txBody>
                  <a:tcPr marL="37875" marR="378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75049481"/>
              </p:ext>
            </p:extLst>
          </p:nvPr>
        </p:nvGraphicFramePr>
        <p:xfrm>
          <a:off x="946150" y="3340894"/>
          <a:ext cx="6870700" cy="1330325"/>
        </p:xfrm>
        <a:graphic>
          <a:graphicData uri="http://schemas.openxmlformats.org/drawingml/2006/table">
            <a:tbl>
              <a:tblPr firstRow="1" firstCol="1" bandRow="1"/>
              <a:tblGrid>
                <a:gridCol w="2171700"/>
                <a:gridCol w="596900"/>
                <a:gridCol w="965200"/>
                <a:gridCol w="596900"/>
                <a:gridCol w="749300"/>
                <a:gridCol w="774700"/>
                <a:gridCol w="1016000"/>
              </a:tblGrid>
              <a:tr h="450215">
                <a:tc>
                  <a:txBody>
                    <a:bodyPr/>
                    <a:lstStyle/>
                    <a:p>
                      <a:pPr marL="0" marR="0" algn="ctr">
                        <a:spcBef>
                          <a:spcPts val="0"/>
                        </a:spcBef>
                        <a:spcAft>
                          <a:spcPts val="0"/>
                        </a:spcAft>
                      </a:pPr>
                      <a:r>
                        <a:rPr lang="en-US" sz="1050" b="1" dirty="0">
                          <a:effectLst/>
                          <a:latin typeface="Arial"/>
                          <a:ea typeface="Times New Roman"/>
                        </a:rPr>
                        <a:t> </a:t>
                      </a:r>
                      <a:endParaRPr lang="en-US" sz="1000" dirty="0">
                        <a:effectLst/>
                        <a:latin typeface="Times New Roman"/>
                        <a:ea typeface="Times New Roman"/>
                      </a:endParaRPr>
                    </a:p>
                  </a:txBody>
                  <a:tcPr marL="44450" marR="44450" marT="0" marB="0" anchor="ctr">
                    <a:lnL w="28575"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rowSpan="2">
                  <a:txBody>
                    <a:bodyPr/>
                    <a:lstStyle/>
                    <a:p>
                      <a:pPr marL="0" marR="0" algn="ctr">
                        <a:spcBef>
                          <a:spcPts val="0"/>
                        </a:spcBef>
                        <a:spcAft>
                          <a:spcPts val="0"/>
                        </a:spcAft>
                      </a:pPr>
                      <a:r>
                        <a:rPr lang="en-US" sz="1050" b="1">
                          <a:effectLst/>
                          <a:latin typeface="Arial"/>
                          <a:ea typeface="Times New Roman"/>
                        </a:rPr>
                        <a:t>Total</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marL="0" marR="0" algn="ctr">
                        <a:spcBef>
                          <a:spcPts val="0"/>
                        </a:spcBef>
                        <a:spcAft>
                          <a:spcPts val="0"/>
                        </a:spcAft>
                      </a:pPr>
                      <a:r>
                        <a:rPr lang="en-US" sz="1050" b="1">
                          <a:effectLst/>
                          <a:latin typeface="Arial"/>
                          <a:ea typeface="Times New Roman"/>
                        </a:rPr>
                        <a:t>Implemented</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spcBef>
                          <a:spcPts val="0"/>
                        </a:spcBef>
                        <a:spcAft>
                          <a:spcPts val="0"/>
                        </a:spcAft>
                      </a:pPr>
                      <a:r>
                        <a:rPr lang="en-US" sz="1050" b="1" dirty="0">
                          <a:effectLst/>
                          <a:latin typeface="Arial"/>
                          <a:ea typeface="Times New Roman"/>
                        </a:rPr>
                        <a:t>Past Due</a:t>
                      </a:r>
                      <a:endParaRPr lang="en-US" sz="1000" dirty="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spcBef>
                          <a:spcPts val="0"/>
                        </a:spcBef>
                        <a:spcAft>
                          <a:spcPts val="0"/>
                        </a:spcAft>
                      </a:pPr>
                      <a:r>
                        <a:rPr lang="en-US" sz="1050" b="1">
                          <a:effectLst/>
                          <a:latin typeface="Arial"/>
                          <a:ea typeface="Times New Roman"/>
                        </a:rPr>
                        <a:t>Unexpired Recommendations</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352425">
                <a:tc>
                  <a:txBody>
                    <a:bodyPr/>
                    <a:lstStyle/>
                    <a:p>
                      <a:pPr marL="0" marR="0" algn="ctr">
                        <a:spcBef>
                          <a:spcPts val="0"/>
                        </a:spcBef>
                        <a:spcAft>
                          <a:spcPts val="0"/>
                        </a:spcAft>
                      </a:pPr>
                      <a:r>
                        <a:rPr lang="en-US" sz="1050">
                          <a:effectLst/>
                          <a:latin typeface="Arial"/>
                          <a:ea typeface="Times New Roman"/>
                        </a:rPr>
                        <a:t> </a:t>
                      </a:r>
                      <a:endParaRPr lang="en-US" sz="1000">
                        <a:effectLst/>
                        <a:latin typeface="Times New Roman"/>
                        <a:ea typeface="Times New Roman"/>
                      </a:endParaRPr>
                    </a:p>
                  </a:txBody>
                  <a:tcPr marL="44450" marR="44450" marT="0" marB="0" anchor="ctr">
                    <a:lnL w="28575"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050" b="1">
                          <a:effectLst/>
                          <a:latin typeface="Arial"/>
                          <a:ea typeface="Times New Roman"/>
                        </a:rPr>
                        <a:t>Partially Implem.</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050" b="1">
                          <a:effectLst/>
                          <a:latin typeface="Arial"/>
                          <a:ea typeface="Times New Roman"/>
                        </a:rPr>
                        <a:t>Not Implem.</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050" b="1">
                          <a:effectLst/>
                          <a:latin typeface="Arial"/>
                          <a:ea typeface="Times New Roman"/>
                        </a:rPr>
                        <a:t>Partially Implem.</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050" b="1">
                          <a:effectLst/>
                          <a:latin typeface="Arial"/>
                          <a:ea typeface="Times New Roman"/>
                        </a:rPr>
                        <a:t>Pen</a:t>
                      </a:r>
                      <a:r>
                        <a:rPr lang="es-US" sz="1050" b="1">
                          <a:effectLst/>
                          <a:latin typeface="Arial"/>
                          <a:ea typeface="Times New Roman"/>
                        </a:rPr>
                        <a:t>ding</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0025">
                <a:tc>
                  <a:txBody>
                    <a:bodyPr/>
                    <a:lstStyle/>
                    <a:p>
                      <a:pPr marL="0" marR="0">
                        <a:spcBef>
                          <a:spcPts val="0"/>
                        </a:spcBef>
                        <a:spcAft>
                          <a:spcPts val="0"/>
                        </a:spcAft>
                      </a:pPr>
                      <a:r>
                        <a:rPr lang="es-US" sz="1050" b="1">
                          <a:effectLst/>
                          <a:latin typeface="Arial"/>
                          <a:ea typeface="Times New Roman"/>
                        </a:rPr>
                        <a:t>Recommendations</a:t>
                      </a:r>
                      <a:endParaRPr lang="en-US" sz="1000">
                        <a:effectLst/>
                        <a:latin typeface="Times New Roman"/>
                        <a:ea typeface="Times New Roman"/>
                      </a:endParaRPr>
                    </a:p>
                  </a:txBody>
                  <a:tcPr marL="44450" marR="44450" marT="0" marB="0" anchor="ctr">
                    <a:lnL w="28575"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1050">
                          <a:effectLst/>
                          <a:latin typeface="Arial"/>
                          <a:ea typeface="Times New Roman"/>
                        </a:rPr>
                        <a:t>4</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1050">
                          <a:effectLst/>
                          <a:latin typeface="Arial"/>
                          <a:ea typeface="Times New Roman"/>
                        </a:rPr>
                        <a:t>0</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1050">
                          <a:effectLst/>
                          <a:latin typeface="Arial"/>
                          <a:ea typeface="Times New Roman"/>
                        </a:rPr>
                        <a:t>0</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1050">
                          <a:effectLst/>
                          <a:latin typeface="Arial"/>
                          <a:ea typeface="Times New Roman"/>
                        </a:rPr>
                        <a:t>0</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1050">
                          <a:effectLst/>
                          <a:latin typeface="Arial"/>
                          <a:ea typeface="Times New Roman"/>
                        </a:rPr>
                        <a:t>0</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s-US" sz="1050">
                          <a:effectLst/>
                          <a:latin typeface="Arial"/>
                          <a:ea typeface="Times New Roman"/>
                        </a:rPr>
                        <a:t>4</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0025">
                <a:tc>
                  <a:txBody>
                    <a:bodyPr/>
                    <a:lstStyle/>
                    <a:p>
                      <a:pPr marL="0" marR="0" algn="ctr">
                        <a:spcBef>
                          <a:spcPts val="0"/>
                        </a:spcBef>
                        <a:spcAft>
                          <a:spcPts val="0"/>
                        </a:spcAft>
                      </a:pPr>
                      <a:r>
                        <a:rPr lang="es-US" sz="1050" b="1">
                          <a:effectLst/>
                          <a:latin typeface="Arial"/>
                          <a:ea typeface="Times New Roman"/>
                        </a:rPr>
                        <a:t> </a:t>
                      </a:r>
                      <a:endParaRPr lang="en-US" sz="1000">
                        <a:effectLst/>
                        <a:latin typeface="Times New Roman"/>
                        <a:ea typeface="Times New Roman"/>
                      </a:endParaRPr>
                    </a:p>
                  </a:txBody>
                  <a:tcPr marL="44450" marR="44450" marT="0" marB="0" anchor="ctr">
                    <a:lnL w="28575"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s-US" sz="1050" b="1">
                          <a:effectLst/>
                          <a:latin typeface="Arial"/>
                          <a:ea typeface="Times New Roman"/>
                        </a:rPr>
                        <a:t>100%</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s-US" sz="1050" b="1">
                          <a:effectLst/>
                          <a:latin typeface="Arial"/>
                          <a:ea typeface="Times New Roman"/>
                        </a:rPr>
                        <a:t>0%</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s-US" sz="1050" b="1">
                          <a:effectLst/>
                          <a:latin typeface="Arial"/>
                          <a:ea typeface="Times New Roman"/>
                        </a:rPr>
                        <a:t>0%</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s-US" sz="1050" b="1">
                          <a:effectLst/>
                          <a:latin typeface="Arial"/>
                          <a:ea typeface="Times New Roman"/>
                        </a:rPr>
                        <a:t>0%</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s-US" sz="1050" b="1">
                          <a:effectLst/>
                          <a:latin typeface="Arial"/>
                          <a:ea typeface="Times New Roman"/>
                        </a:rPr>
                        <a:t>0%</a:t>
                      </a:r>
                      <a:endParaRPr lang="en-US" sz="100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s-US" sz="1050" b="1" dirty="0">
                          <a:effectLst/>
                          <a:latin typeface="Arial"/>
                          <a:ea typeface="Times New Roman"/>
                        </a:rPr>
                        <a:t>100%</a:t>
                      </a:r>
                      <a:endParaRPr lang="en-US" sz="1000" dirty="0">
                        <a:effectLst/>
                        <a:latin typeface="Times New Roman"/>
                        <a:ea typeface="Times New Roman"/>
                      </a:endParaRPr>
                    </a:p>
                  </a:txBody>
                  <a:tcPr marL="44450" marR="44450" marT="0" marB="0" anchor="ctr">
                    <a:lnL w="12700" cap="flat" cmpd="sng"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9D9D9"/>
                    </a:solidFill>
                  </a:tcPr>
                </a:tc>
              </a:tr>
            </a:tbl>
          </a:graphicData>
        </a:graphic>
      </p:graphicFrame>
      <p:sp>
        <p:nvSpPr>
          <p:cNvPr id="5" name="Rectangle 1"/>
          <p:cNvSpPr>
            <a:spLocks noChangeArrowheads="1"/>
          </p:cNvSpPr>
          <p:nvPr/>
        </p:nvSpPr>
        <p:spPr bwMode="auto">
          <a:xfrm>
            <a:off x="1136650" y="31988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8864475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2" y="172289"/>
            <a:ext cx="8366125" cy="461665"/>
          </a:xfrm>
          <a:prstGeom prst="rect">
            <a:avLst/>
          </a:prstGeom>
          <a:noFill/>
        </p:spPr>
        <p:txBody>
          <a:bodyPr wrap="square" rtlCol="0">
            <a:spAutoFit/>
          </a:bodyPr>
          <a:lstStyle/>
          <a:p>
            <a:pPr fontAlgn="base">
              <a:spcBef>
                <a:spcPct val="0"/>
              </a:spcBef>
              <a:spcAft>
                <a:spcPct val="0"/>
              </a:spcAft>
            </a:pPr>
            <a:r>
              <a:rPr lang="en-US" sz="2400" dirty="0">
                <a:latin typeface="Arial" panose="020B0604020202020204" pitchFamily="34" charset="0"/>
                <a:cs typeface="Arial" panose="020B0604020202020204" pitchFamily="34" charset="0"/>
              </a:rPr>
              <a:t>Incident Management Framework</a:t>
            </a:r>
          </a:p>
        </p:txBody>
      </p:sp>
      <p:sp>
        <p:nvSpPr>
          <p:cNvPr id="18" name="Rectangle 17"/>
          <p:cNvSpPr/>
          <p:nvPr/>
        </p:nvSpPr>
        <p:spPr>
          <a:xfrm>
            <a:off x="152400" y="5027295"/>
            <a:ext cx="1828800" cy="10972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panose="020B0604020202020204" pitchFamily="34" charset="0"/>
                <a:ea typeface="Segoe UI" panose="020B0502040204020203" pitchFamily="34" charset="0"/>
                <a:cs typeface="Arial" panose="020B0604020202020204" pitchFamily="34" charset="0"/>
              </a:rPr>
              <a:t>Daily Operational Disruptions</a:t>
            </a:r>
            <a:endParaRPr lang="en-US" sz="1200" b="1" dirty="0">
              <a:latin typeface="Arial" panose="020B0604020202020204" pitchFamily="34" charset="0"/>
              <a:ea typeface="Segoe UI" panose="020B0502040204020203" pitchFamily="34" charset="0"/>
              <a:cs typeface="Arial" panose="020B0604020202020204" pitchFamily="34" charset="0"/>
            </a:endParaRPr>
          </a:p>
        </p:txBody>
      </p:sp>
      <p:sp>
        <p:nvSpPr>
          <p:cNvPr id="19" name="Rectangle 18"/>
          <p:cNvSpPr/>
          <p:nvPr/>
        </p:nvSpPr>
        <p:spPr>
          <a:xfrm>
            <a:off x="2057400" y="5027295"/>
            <a:ext cx="5948916" cy="1097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smtClean="0">
                <a:solidFill>
                  <a:schemeClr val="tx1"/>
                </a:solidFill>
                <a:latin typeface="Arial" panose="020B0604020202020204" pitchFamily="34" charset="0"/>
                <a:ea typeface="Segoe UI" panose="020B0502040204020203" pitchFamily="34" charset="0"/>
                <a:cs typeface="Arial" panose="020B0604020202020204" pitchFamily="34" charset="0"/>
              </a:rPr>
              <a:t>Incident that are managed as part of normal operations.</a:t>
            </a:r>
          </a:p>
          <a:p>
            <a:pPr marL="285750" indent="-285750">
              <a:buFont typeface="Arial" panose="020B0604020202020204" pitchFamily="34" charset="0"/>
              <a:buChar char="•"/>
            </a:pPr>
            <a:r>
              <a:rPr lang="en-US" sz="1200" dirty="0" smtClean="0">
                <a:solidFill>
                  <a:schemeClr val="tx1"/>
                </a:solidFill>
                <a:latin typeface="Arial" panose="020B0604020202020204" pitchFamily="34" charset="0"/>
                <a:ea typeface="Segoe UI" panose="020B0502040204020203" pitchFamily="34" charset="0"/>
                <a:cs typeface="Arial" panose="020B0604020202020204" pitchFamily="34" charset="0"/>
              </a:rPr>
              <a:t>Actions plans and escalation paths within single departments.</a:t>
            </a:r>
          </a:p>
          <a:p>
            <a:pPr marL="285750" indent="-285750">
              <a:buFont typeface="Arial" panose="020B0604020202020204" pitchFamily="34" charset="0"/>
              <a:buChar char="•"/>
            </a:pPr>
            <a:r>
              <a:rPr lang="en-US" sz="1200" dirty="0" smtClean="0">
                <a:solidFill>
                  <a:schemeClr val="tx1"/>
                </a:solidFill>
                <a:latin typeface="Arial" panose="020B0604020202020204" pitchFamily="34" charset="0"/>
                <a:ea typeface="Segoe UI" panose="020B0502040204020203" pitchFamily="34" charset="0"/>
                <a:cs typeface="Arial" panose="020B0604020202020204" pitchFamily="34" charset="0"/>
              </a:rPr>
              <a:t>Operational Risk Events.</a:t>
            </a:r>
            <a:endParaRPr lang="en-US" sz="12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20" name="Rectangle 19"/>
          <p:cNvSpPr/>
          <p:nvPr/>
        </p:nvSpPr>
        <p:spPr>
          <a:xfrm>
            <a:off x="152400" y="2880359"/>
            <a:ext cx="1828800" cy="1516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panose="020B0604020202020204" pitchFamily="34" charset="0"/>
                <a:ea typeface="Segoe UI" panose="020B0502040204020203" pitchFamily="34" charset="0"/>
                <a:cs typeface="Arial" panose="020B0604020202020204" pitchFamily="34" charset="0"/>
              </a:rPr>
              <a:t>Incident Response Teams  &amp;  ………       </a:t>
            </a:r>
            <a:endParaRPr lang="en-US" sz="1200" b="1" dirty="0">
              <a:latin typeface="Arial" panose="020B0604020202020204" pitchFamily="34" charset="0"/>
              <a:ea typeface="Segoe UI" panose="020B0502040204020203" pitchFamily="34" charset="0"/>
              <a:cs typeface="Arial" panose="020B0604020202020204" pitchFamily="34" charset="0"/>
            </a:endParaRPr>
          </a:p>
        </p:txBody>
      </p:sp>
      <p:sp>
        <p:nvSpPr>
          <p:cNvPr id="21" name="Rectangle 20"/>
          <p:cNvSpPr/>
          <p:nvPr/>
        </p:nvSpPr>
        <p:spPr>
          <a:xfrm>
            <a:off x="2045970" y="2873691"/>
            <a:ext cx="5960346" cy="1523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200" dirty="0" smtClean="0">
                <a:solidFill>
                  <a:schemeClr val="tx1"/>
                </a:solidFill>
                <a:latin typeface="Arial" panose="020B0604020202020204" pitchFamily="34" charset="0"/>
                <a:ea typeface="Segoe UI" panose="020B0502040204020203" pitchFamily="34" charset="0"/>
                <a:cs typeface="Arial" panose="020B0604020202020204" pitchFamily="34" charset="0"/>
              </a:rPr>
              <a:t>Incident’s impact evolves beyond the scope of daily operational tolerance.</a:t>
            </a:r>
          </a:p>
          <a:p>
            <a:pPr marL="285750" indent="-285750">
              <a:buFont typeface="Arial" panose="020B0604020202020204" pitchFamily="34" charset="0"/>
              <a:buChar char="•"/>
            </a:pPr>
            <a:r>
              <a:rPr lang="en-US" sz="1200" dirty="0" smtClean="0">
                <a:solidFill>
                  <a:schemeClr val="tx1"/>
                </a:solidFill>
                <a:latin typeface="Arial" panose="020B0604020202020204" pitchFamily="34" charset="0"/>
                <a:ea typeface="Segoe UI" panose="020B0502040204020203" pitchFamily="34" charset="0"/>
                <a:cs typeface="Arial" panose="020B0604020202020204" pitchFamily="34" charset="0"/>
              </a:rPr>
              <a:t>Response teams activate to manage the Incident.</a:t>
            </a:r>
            <a:endParaRPr lang="en-US" sz="12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22" name="Isosceles Triangle 21"/>
          <p:cNvSpPr/>
          <p:nvPr/>
        </p:nvSpPr>
        <p:spPr>
          <a:xfrm>
            <a:off x="152400" y="4478655"/>
            <a:ext cx="1828800" cy="457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panose="020B0604020202020204" pitchFamily="34" charset="0"/>
                <a:ea typeface="Segoe UI" panose="020B0502040204020203" pitchFamily="34" charset="0"/>
                <a:cs typeface="Arial" panose="020B0604020202020204" pitchFamily="34" charset="0"/>
              </a:rPr>
              <a:t>Escalate</a:t>
            </a:r>
            <a:endParaRPr lang="en-US" sz="1200" b="1" dirty="0">
              <a:latin typeface="Arial" panose="020B0604020202020204" pitchFamily="34" charset="0"/>
              <a:ea typeface="Segoe UI" panose="020B0502040204020203" pitchFamily="34" charset="0"/>
              <a:cs typeface="Arial" panose="020B0604020202020204" pitchFamily="34" charset="0"/>
            </a:endParaRPr>
          </a:p>
        </p:txBody>
      </p:sp>
      <p:sp>
        <p:nvSpPr>
          <p:cNvPr id="23" name="Isosceles Triangle 22"/>
          <p:cNvSpPr/>
          <p:nvPr/>
        </p:nvSpPr>
        <p:spPr>
          <a:xfrm>
            <a:off x="152400" y="2331720"/>
            <a:ext cx="1828800" cy="457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panose="020B0604020202020204" pitchFamily="34" charset="0"/>
                <a:ea typeface="Segoe UI" panose="020B0502040204020203" pitchFamily="34" charset="0"/>
                <a:cs typeface="Arial" panose="020B0604020202020204" pitchFamily="34" charset="0"/>
              </a:rPr>
              <a:t>Escalate</a:t>
            </a:r>
            <a:endParaRPr lang="en-US" sz="1200" b="1" dirty="0">
              <a:latin typeface="Arial" panose="020B0604020202020204" pitchFamily="34" charset="0"/>
              <a:ea typeface="Segoe UI" panose="020B0502040204020203" pitchFamily="34" charset="0"/>
              <a:cs typeface="Arial" panose="020B0604020202020204" pitchFamily="34" charset="0"/>
            </a:endParaRPr>
          </a:p>
        </p:txBody>
      </p:sp>
      <p:sp>
        <p:nvSpPr>
          <p:cNvPr id="24" name="Rectangle 23"/>
          <p:cNvSpPr/>
          <p:nvPr/>
        </p:nvSpPr>
        <p:spPr>
          <a:xfrm>
            <a:off x="152400" y="1019177"/>
            <a:ext cx="1828800" cy="1221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panose="020B0604020202020204" pitchFamily="34" charset="0"/>
                <a:ea typeface="Segoe UI" panose="020B0502040204020203" pitchFamily="34" charset="0"/>
                <a:cs typeface="Arial" panose="020B0604020202020204" pitchFamily="34" charset="0"/>
              </a:rPr>
              <a:t>Incident Management Team</a:t>
            </a:r>
            <a:endParaRPr lang="en-US" sz="1200" b="1" dirty="0">
              <a:latin typeface="Arial" panose="020B0604020202020204" pitchFamily="34" charset="0"/>
              <a:ea typeface="Segoe UI" panose="020B0502040204020203" pitchFamily="34" charset="0"/>
              <a:cs typeface="Arial" panose="020B0604020202020204" pitchFamily="34" charset="0"/>
            </a:endParaRPr>
          </a:p>
        </p:txBody>
      </p:sp>
      <p:sp>
        <p:nvSpPr>
          <p:cNvPr id="25" name="Rectangle 24"/>
          <p:cNvSpPr/>
          <p:nvPr/>
        </p:nvSpPr>
        <p:spPr>
          <a:xfrm>
            <a:off x="2057400" y="1019176"/>
            <a:ext cx="5948916" cy="16573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200" dirty="0" smtClean="0">
                <a:solidFill>
                  <a:schemeClr val="tx1"/>
                </a:solidFill>
                <a:latin typeface="Arial" panose="020B0604020202020204" pitchFamily="34" charset="0"/>
                <a:ea typeface="Segoe UI" panose="020B0502040204020203" pitchFamily="34" charset="0"/>
                <a:cs typeface="Arial" panose="020B0604020202020204" pitchFamily="34" charset="0"/>
              </a:rPr>
              <a:t>Incident has significantly impacted life safety, asset protection, business operations, reputation or communities.</a:t>
            </a:r>
          </a:p>
          <a:p>
            <a:pPr marL="285750" indent="-285750">
              <a:buFont typeface="Arial" panose="020B0604020202020204" pitchFamily="34" charset="0"/>
              <a:buChar char="•"/>
            </a:pPr>
            <a:r>
              <a:rPr lang="en-US" sz="1200" dirty="0" smtClean="0">
                <a:solidFill>
                  <a:schemeClr val="tx1"/>
                </a:solidFill>
                <a:latin typeface="Arial" panose="020B0604020202020204" pitchFamily="34" charset="0"/>
                <a:ea typeface="Segoe UI" panose="020B0502040204020203" pitchFamily="34" charset="0"/>
                <a:cs typeface="Arial" panose="020B0604020202020204" pitchFamily="34" charset="0"/>
              </a:rPr>
              <a:t>Response Teams require additional support / decision making authority or impact extends to multiple departments / products.</a:t>
            </a:r>
            <a:endParaRPr lang="en-US" sz="12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41" name="Rectangle 40"/>
          <p:cNvSpPr/>
          <p:nvPr/>
        </p:nvSpPr>
        <p:spPr>
          <a:xfrm>
            <a:off x="2133600" y="3522482"/>
            <a:ext cx="822960" cy="5923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Arial" panose="020B0604020202020204" pitchFamily="34" charset="0"/>
                <a:ea typeface="Segoe UI" panose="020B0502040204020203" pitchFamily="34" charset="0"/>
                <a:cs typeface="Arial" panose="020B0604020202020204" pitchFamily="34" charset="0"/>
              </a:rPr>
              <a:t>Business Response</a:t>
            </a:r>
            <a:endParaRPr lang="en-US" sz="900" b="1" dirty="0">
              <a:latin typeface="Arial" panose="020B0604020202020204" pitchFamily="34" charset="0"/>
              <a:ea typeface="Segoe UI" panose="020B0502040204020203" pitchFamily="34" charset="0"/>
              <a:cs typeface="Arial" panose="020B0604020202020204" pitchFamily="34" charset="0"/>
            </a:endParaRPr>
          </a:p>
        </p:txBody>
      </p:sp>
      <p:sp>
        <p:nvSpPr>
          <p:cNvPr id="42" name="Rectangle 41"/>
          <p:cNvSpPr/>
          <p:nvPr/>
        </p:nvSpPr>
        <p:spPr>
          <a:xfrm>
            <a:off x="3092577" y="3522482"/>
            <a:ext cx="822960" cy="5923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Arial" panose="020B0604020202020204" pitchFamily="34" charset="0"/>
                <a:ea typeface="Segoe UI" panose="020B0502040204020203" pitchFamily="34" charset="0"/>
                <a:cs typeface="Arial" panose="020B0604020202020204" pitchFamily="34" charset="0"/>
              </a:rPr>
              <a:t>Disaster Recovery (IT) </a:t>
            </a:r>
            <a:endParaRPr lang="en-US" sz="900" b="1" dirty="0">
              <a:latin typeface="Arial" panose="020B0604020202020204" pitchFamily="34" charset="0"/>
              <a:ea typeface="Segoe UI" panose="020B0502040204020203" pitchFamily="34" charset="0"/>
              <a:cs typeface="Arial" panose="020B0604020202020204" pitchFamily="34" charset="0"/>
            </a:endParaRPr>
          </a:p>
        </p:txBody>
      </p:sp>
      <p:sp>
        <p:nvSpPr>
          <p:cNvPr id="43" name="Rectangle 42"/>
          <p:cNvSpPr/>
          <p:nvPr/>
        </p:nvSpPr>
        <p:spPr>
          <a:xfrm>
            <a:off x="4051554" y="3522482"/>
            <a:ext cx="822960" cy="5923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Arial" panose="020B0604020202020204" pitchFamily="34" charset="0"/>
                <a:ea typeface="Segoe UI" panose="020B0502040204020203" pitchFamily="34" charset="0"/>
                <a:cs typeface="Arial" panose="020B0604020202020204" pitchFamily="34" charset="0"/>
              </a:rPr>
              <a:t>Emergency Response</a:t>
            </a:r>
            <a:endParaRPr lang="en-US" sz="900" b="1" dirty="0">
              <a:latin typeface="Arial" panose="020B0604020202020204" pitchFamily="34" charset="0"/>
              <a:ea typeface="Segoe UI" panose="020B0502040204020203" pitchFamily="34" charset="0"/>
              <a:cs typeface="Arial" panose="020B0604020202020204" pitchFamily="34" charset="0"/>
            </a:endParaRPr>
          </a:p>
        </p:txBody>
      </p:sp>
      <p:sp>
        <p:nvSpPr>
          <p:cNvPr id="44" name="Rectangle 43"/>
          <p:cNvSpPr/>
          <p:nvPr/>
        </p:nvSpPr>
        <p:spPr>
          <a:xfrm>
            <a:off x="5010531" y="3522482"/>
            <a:ext cx="822960" cy="5923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Arial" panose="020B0604020202020204" pitchFamily="34" charset="0"/>
                <a:ea typeface="Segoe UI" panose="020B0502040204020203" pitchFamily="34" charset="0"/>
                <a:cs typeface="Arial" panose="020B0604020202020204" pitchFamily="34" charset="0"/>
              </a:rPr>
              <a:t>Security Response</a:t>
            </a:r>
            <a:endParaRPr lang="en-US" sz="900" b="1" dirty="0">
              <a:latin typeface="Arial" panose="020B0604020202020204" pitchFamily="34" charset="0"/>
              <a:ea typeface="Segoe UI" panose="020B0502040204020203" pitchFamily="34" charset="0"/>
              <a:cs typeface="Arial" panose="020B0604020202020204" pitchFamily="34" charset="0"/>
            </a:endParaRPr>
          </a:p>
        </p:txBody>
      </p:sp>
      <p:sp>
        <p:nvSpPr>
          <p:cNvPr id="45" name="Rectangle 44"/>
          <p:cNvSpPr/>
          <p:nvPr/>
        </p:nvSpPr>
        <p:spPr>
          <a:xfrm>
            <a:off x="2209802" y="2437765"/>
            <a:ext cx="4505325" cy="2743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latin typeface="Arial" panose="020B0604020202020204" pitchFamily="34" charset="0"/>
                <a:ea typeface="Segoe UI" panose="020B0502040204020203" pitchFamily="34" charset="0"/>
                <a:cs typeface="Arial" panose="020B0604020202020204" pitchFamily="34" charset="0"/>
              </a:rPr>
              <a:t>Crisis Communications</a:t>
            </a:r>
            <a:endParaRPr lang="en-US" sz="1000" b="1" dirty="0">
              <a:latin typeface="Arial" panose="020B0604020202020204" pitchFamily="34" charset="0"/>
              <a:ea typeface="Segoe UI" panose="020B0502040204020203" pitchFamily="34" charset="0"/>
              <a:cs typeface="Arial" panose="020B0604020202020204" pitchFamily="34" charset="0"/>
            </a:endParaRPr>
          </a:p>
        </p:txBody>
      </p:sp>
      <p:sp>
        <p:nvSpPr>
          <p:cNvPr id="46" name="Rectangle 45"/>
          <p:cNvSpPr/>
          <p:nvPr/>
        </p:nvSpPr>
        <p:spPr>
          <a:xfrm>
            <a:off x="5969508" y="3522482"/>
            <a:ext cx="822960" cy="5923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Arial" panose="020B0604020202020204" pitchFamily="34" charset="0"/>
                <a:ea typeface="Segoe UI" panose="020B0502040204020203" pitchFamily="34" charset="0"/>
                <a:cs typeface="Arial" panose="020B0604020202020204" pitchFamily="34" charset="0"/>
              </a:rPr>
              <a:t>*Pandemic Response</a:t>
            </a:r>
            <a:endParaRPr lang="en-US" sz="900" b="1" dirty="0">
              <a:latin typeface="Arial" panose="020B0604020202020204" pitchFamily="34" charset="0"/>
              <a:ea typeface="Segoe UI" panose="020B0502040204020203" pitchFamily="34" charset="0"/>
              <a:cs typeface="Arial" panose="020B0604020202020204" pitchFamily="34" charset="0"/>
            </a:endParaRPr>
          </a:p>
        </p:txBody>
      </p:sp>
      <p:sp>
        <p:nvSpPr>
          <p:cNvPr id="47" name="Rectangle 46"/>
          <p:cNvSpPr/>
          <p:nvPr/>
        </p:nvSpPr>
        <p:spPr>
          <a:xfrm>
            <a:off x="8222772" y="1019175"/>
            <a:ext cx="817712"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latin typeface="Arial" panose="020B0604020202020204" pitchFamily="34" charset="0"/>
                <a:ea typeface="Segoe UI" panose="020B0502040204020203" pitchFamily="34" charset="0"/>
                <a:cs typeface="Arial" panose="020B0604020202020204" pitchFamily="34" charset="0"/>
              </a:rPr>
              <a:t>After Action Reviews</a:t>
            </a:r>
          </a:p>
          <a:p>
            <a:pPr algn="ctr"/>
            <a:endParaRPr lang="en-US" sz="1000" b="1" dirty="0">
              <a:latin typeface="Arial" panose="020B0604020202020204" pitchFamily="34" charset="0"/>
              <a:ea typeface="Segoe UI" panose="020B0502040204020203" pitchFamily="34" charset="0"/>
              <a:cs typeface="Arial" panose="020B0604020202020204" pitchFamily="34" charset="0"/>
            </a:endParaRPr>
          </a:p>
          <a:p>
            <a:pPr algn="ctr"/>
            <a:r>
              <a:rPr lang="en-US" sz="1000" b="1" dirty="0" smtClean="0">
                <a:latin typeface="Arial" panose="020B0604020202020204" pitchFamily="34" charset="0"/>
                <a:ea typeface="Segoe UI" panose="020B0502040204020203" pitchFamily="34" charset="0"/>
                <a:cs typeface="Arial" panose="020B0604020202020204" pitchFamily="34" charset="0"/>
              </a:rPr>
              <a:t>(ORE DB)</a:t>
            </a:r>
            <a:endParaRPr lang="en-US" sz="1000" b="1" dirty="0">
              <a:latin typeface="Arial" panose="020B0604020202020204" pitchFamily="34" charset="0"/>
              <a:ea typeface="Segoe UI" panose="020B0502040204020203" pitchFamily="34" charset="0"/>
              <a:cs typeface="Arial" panose="020B0604020202020204" pitchFamily="34" charset="0"/>
            </a:endParaRPr>
          </a:p>
        </p:txBody>
      </p:sp>
      <p:sp>
        <p:nvSpPr>
          <p:cNvPr id="48" name="Right Arrow 47"/>
          <p:cNvSpPr/>
          <p:nvPr/>
        </p:nvSpPr>
        <p:spPr>
          <a:xfrm>
            <a:off x="7710336" y="5437007"/>
            <a:ext cx="685800" cy="381000"/>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fontAlgn="auto">
              <a:spcBef>
                <a:spcPts val="0"/>
              </a:spcBef>
              <a:spcAft>
                <a:spcPts val="0"/>
              </a:spcAft>
            </a:pPr>
            <a:r>
              <a:rPr lang="en-US" sz="10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Close</a:t>
            </a:r>
          </a:p>
        </p:txBody>
      </p:sp>
      <p:sp>
        <p:nvSpPr>
          <p:cNvPr id="49" name="Right Arrow 48"/>
          <p:cNvSpPr/>
          <p:nvPr/>
        </p:nvSpPr>
        <p:spPr>
          <a:xfrm>
            <a:off x="7710336" y="3141481"/>
            <a:ext cx="685800" cy="381000"/>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fontAlgn="auto">
              <a:spcBef>
                <a:spcPts val="0"/>
              </a:spcBef>
              <a:spcAft>
                <a:spcPts val="0"/>
              </a:spcAft>
            </a:pPr>
            <a:r>
              <a:rPr lang="en-US" sz="10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Close</a:t>
            </a:r>
          </a:p>
        </p:txBody>
      </p:sp>
      <p:sp>
        <p:nvSpPr>
          <p:cNvPr id="50" name="Right Arrow 49"/>
          <p:cNvSpPr/>
          <p:nvPr/>
        </p:nvSpPr>
        <p:spPr>
          <a:xfrm>
            <a:off x="7710336" y="1587895"/>
            <a:ext cx="685800" cy="381000"/>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fontAlgn="auto">
              <a:spcBef>
                <a:spcPts val="0"/>
              </a:spcBef>
              <a:spcAft>
                <a:spcPts val="0"/>
              </a:spcAft>
            </a:pPr>
            <a:r>
              <a:rPr lang="en-US" sz="10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Close</a:t>
            </a:r>
          </a:p>
        </p:txBody>
      </p:sp>
      <p:sp>
        <p:nvSpPr>
          <p:cNvPr id="51" name="Rectangle 50"/>
          <p:cNvSpPr/>
          <p:nvPr/>
        </p:nvSpPr>
        <p:spPr>
          <a:xfrm>
            <a:off x="6928485" y="3522482"/>
            <a:ext cx="822960" cy="5923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Arial" panose="020B0604020202020204" pitchFamily="34" charset="0"/>
                <a:ea typeface="Segoe UI" panose="020B0502040204020203" pitchFamily="34" charset="0"/>
                <a:cs typeface="Arial" panose="020B0604020202020204" pitchFamily="34" charset="0"/>
              </a:rPr>
              <a:t>Operational Risk Event</a:t>
            </a:r>
            <a:endParaRPr lang="en-US" sz="900" b="1" dirty="0">
              <a:latin typeface="Arial" panose="020B0604020202020204" pitchFamily="34" charset="0"/>
              <a:ea typeface="Segoe UI" panose="020B0502040204020203" pitchFamily="34" charset="0"/>
              <a:cs typeface="Arial" panose="020B0604020202020204" pitchFamily="34" charset="0"/>
            </a:endParaRPr>
          </a:p>
        </p:txBody>
      </p:sp>
      <p:sp>
        <p:nvSpPr>
          <p:cNvPr id="52" name="Rectangle 51"/>
          <p:cNvSpPr/>
          <p:nvPr/>
        </p:nvSpPr>
        <p:spPr>
          <a:xfrm>
            <a:off x="2187702" y="4090347"/>
            <a:ext cx="822960" cy="7610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Business Continuity Plan</a:t>
            </a:r>
            <a:endParaRPr lang="en-US" sz="9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53" name="Rectangle 52"/>
          <p:cNvSpPr/>
          <p:nvPr/>
        </p:nvSpPr>
        <p:spPr>
          <a:xfrm>
            <a:off x="3153156" y="4090348"/>
            <a:ext cx="822960" cy="7610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Disaster Recovery Plan</a:t>
            </a:r>
            <a:endParaRPr lang="en-US" sz="9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54" name="Rectangle 53"/>
          <p:cNvSpPr/>
          <p:nvPr/>
        </p:nvSpPr>
        <p:spPr>
          <a:xfrm>
            <a:off x="4118610" y="4090347"/>
            <a:ext cx="822960" cy="7610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Emergency Response Plan</a:t>
            </a:r>
            <a:endParaRPr lang="en-US" sz="9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55" name="Rectangle 54"/>
          <p:cNvSpPr/>
          <p:nvPr/>
        </p:nvSpPr>
        <p:spPr>
          <a:xfrm>
            <a:off x="5084064" y="4090348"/>
            <a:ext cx="822960" cy="7610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Security Incident Response Plan</a:t>
            </a:r>
            <a:endParaRPr lang="en-US" sz="9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57" name="Rectangle 56"/>
          <p:cNvSpPr/>
          <p:nvPr/>
        </p:nvSpPr>
        <p:spPr>
          <a:xfrm>
            <a:off x="6049518" y="4090348"/>
            <a:ext cx="822960" cy="7610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Health Incident Response Plan</a:t>
            </a:r>
            <a:endParaRPr lang="en-US" sz="9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58" name="Rectangle 57"/>
          <p:cNvSpPr/>
          <p:nvPr/>
        </p:nvSpPr>
        <p:spPr>
          <a:xfrm>
            <a:off x="7014973" y="4090348"/>
            <a:ext cx="860945" cy="7610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ORE Escalation Procedure</a:t>
            </a:r>
            <a:endParaRPr lang="en-US" sz="9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59" name="Rectangle 58"/>
          <p:cNvSpPr/>
          <p:nvPr/>
        </p:nvSpPr>
        <p:spPr>
          <a:xfrm>
            <a:off x="2209802" y="2108200"/>
            <a:ext cx="4505325" cy="2743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latin typeface="Arial" panose="020B0604020202020204" pitchFamily="34" charset="0"/>
                <a:ea typeface="Segoe UI" panose="020B0502040204020203" pitchFamily="34" charset="0"/>
                <a:cs typeface="Arial" panose="020B0604020202020204" pitchFamily="34" charset="0"/>
              </a:rPr>
              <a:t>Incident Management Team</a:t>
            </a:r>
            <a:endParaRPr lang="en-US" sz="1000" b="1" dirty="0">
              <a:latin typeface="Arial" panose="020B0604020202020204" pitchFamily="34" charset="0"/>
              <a:ea typeface="Segoe UI" panose="020B0502040204020203" pitchFamily="34" charset="0"/>
              <a:cs typeface="Arial" panose="020B0604020202020204" pitchFamily="34" charset="0"/>
            </a:endParaRPr>
          </a:p>
        </p:txBody>
      </p:sp>
      <p:sp>
        <p:nvSpPr>
          <p:cNvPr id="60" name="Rectangle 59"/>
          <p:cNvSpPr/>
          <p:nvPr/>
        </p:nvSpPr>
        <p:spPr>
          <a:xfrm>
            <a:off x="5907025" y="2159635"/>
            <a:ext cx="1844420" cy="249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Incident Management Plan</a:t>
            </a:r>
            <a:endParaRPr lang="en-US" sz="9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61" name="Rectangle 60"/>
          <p:cNvSpPr/>
          <p:nvPr/>
        </p:nvSpPr>
        <p:spPr>
          <a:xfrm>
            <a:off x="5907024" y="2514601"/>
            <a:ext cx="1844420" cy="249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Crisis Communications Plan</a:t>
            </a:r>
            <a:endParaRPr lang="en-US" sz="9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62" name="Rectangle 61"/>
          <p:cNvSpPr/>
          <p:nvPr/>
        </p:nvSpPr>
        <p:spPr>
          <a:xfrm>
            <a:off x="1211390" y="3682362"/>
            <a:ext cx="617410" cy="249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Arial" panose="020B0604020202020204" pitchFamily="34" charset="0"/>
                <a:ea typeface="Segoe UI" panose="020B0502040204020203" pitchFamily="34" charset="0"/>
                <a:cs typeface="Arial" panose="020B0604020202020204" pitchFamily="34" charset="0"/>
              </a:rPr>
              <a:t>Plans</a:t>
            </a:r>
            <a:endParaRPr lang="en-US" sz="9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16950169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0" y="172288"/>
            <a:ext cx="8366125" cy="461665"/>
          </a:xfrm>
          <a:prstGeom prst="rect">
            <a:avLst/>
          </a:prstGeom>
          <a:noFill/>
        </p:spPr>
        <p:txBody>
          <a:bodyPr wrap="square" rtlCol="0">
            <a:spAutoFit/>
          </a:bodyPr>
          <a:lstStyle/>
          <a:p>
            <a:r>
              <a:rPr lang="en-US" dirty="0"/>
              <a:t>Incident Management </a:t>
            </a:r>
            <a:r>
              <a:rPr lang="en-US" dirty="0" smtClean="0"/>
              <a:t>– Roles and Responsibilities</a:t>
            </a:r>
            <a:endParaRPr lang="en-US" b="1" dirty="0" smtClean="0"/>
          </a:p>
        </p:txBody>
      </p:sp>
      <p:sp>
        <p:nvSpPr>
          <p:cNvPr id="5" name="Rectangle 4"/>
          <p:cNvSpPr/>
          <p:nvPr/>
        </p:nvSpPr>
        <p:spPr>
          <a:xfrm>
            <a:off x="254000" y="702874"/>
            <a:ext cx="419100" cy="23363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smtClean="0">
                <a:solidFill>
                  <a:schemeClr val="bg1"/>
                </a:solidFill>
                <a:latin typeface="Arial" panose="020B0604020202020204" pitchFamily="34" charset="0"/>
                <a:cs typeface="Arial" panose="020B0604020202020204" pitchFamily="34" charset="0"/>
              </a:rPr>
              <a:t>Incident Management Team (IMT)</a:t>
            </a:r>
            <a:endParaRPr lang="en-US" sz="10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37395" y="1131679"/>
            <a:ext cx="1697461"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Incident Commander (BCP Officer)</a:t>
            </a:r>
            <a:endParaRPr lang="en-US" sz="1000" b="1"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5337544" y="1131679"/>
            <a:ext cx="3567453"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spcBef>
                <a:spcPts val="0"/>
              </a:spcBef>
              <a:spcAft>
                <a:spcPts val="0"/>
              </a:spcAft>
            </a:pPr>
            <a:r>
              <a:rPr lang="en-US" sz="1000" b="1" dirty="0">
                <a:solidFill>
                  <a:schemeClr val="bg1"/>
                </a:solidFill>
                <a:latin typeface="Arial" panose="020B0604020202020204" pitchFamily="34" charset="0"/>
                <a:cs typeface="Arial" panose="020B0604020202020204" pitchFamily="34" charset="0"/>
              </a:rPr>
              <a:t>Coordination &amp; Support Emergency </a:t>
            </a:r>
            <a:r>
              <a:rPr lang="en-US" sz="1000" b="1" dirty="0" smtClean="0">
                <a:solidFill>
                  <a:schemeClr val="bg1"/>
                </a:solidFill>
                <a:latin typeface="Arial" panose="020B0604020202020204" pitchFamily="34" charset="0"/>
                <a:cs typeface="Arial" panose="020B0604020202020204" pitchFamily="34" charset="0"/>
              </a:rPr>
              <a:t>Procedures.</a:t>
            </a:r>
            <a:endParaRPr lang="en-US" sz="1000" b="1" dirty="0">
              <a:solidFill>
                <a:schemeClr val="bg1"/>
              </a:solidFill>
              <a:latin typeface="Arial" panose="020B0604020202020204" pitchFamily="34" charset="0"/>
              <a:ea typeface="Calibri"/>
              <a:cs typeface="Arial" panose="020B0604020202020204" pitchFamily="34" charset="0"/>
            </a:endParaRPr>
          </a:p>
        </p:txBody>
      </p:sp>
      <p:sp>
        <p:nvSpPr>
          <p:cNvPr id="8" name="Rectangle 7"/>
          <p:cNvSpPr/>
          <p:nvPr/>
        </p:nvSpPr>
        <p:spPr>
          <a:xfrm>
            <a:off x="737395" y="1562100"/>
            <a:ext cx="1697461"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Crisis Management Director (Senior Management)</a:t>
            </a:r>
            <a:endParaRPr lang="en-US" sz="1000" b="1"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737396" y="3142997"/>
            <a:ext cx="1697461"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Human Resources</a:t>
            </a:r>
            <a:endParaRPr lang="en-US" sz="1000" b="1"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37395" y="2235789"/>
            <a:ext cx="1697461"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General Services</a:t>
            </a:r>
            <a:endParaRPr lang="en-US" sz="1000" b="1" dirty="0">
              <a:solidFill>
                <a:schemeClr val="bg1"/>
              </a:solidFill>
              <a:latin typeface="Arial" panose="020B0604020202020204" pitchFamily="34" charset="0"/>
              <a:cs typeface="Arial" panose="020B0604020202020204" pitchFamily="34" charset="0"/>
            </a:endParaRPr>
          </a:p>
        </p:txBody>
      </p:sp>
      <p:sp>
        <p:nvSpPr>
          <p:cNvPr id="11" name="Rectangle 10"/>
          <p:cNvSpPr/>
          <p:nvPr/>
        </p:nvSpPr>
        <p:spPr>
          <a:xfrm>
            <a:off x="737395" y="2673495"/>
            <a:ext cx="1697461"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Information Technology</a:t>
            </a:r>
            <a:endParaRPr lang="en-US" sz="10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5337544" y="1562100"/>
            <a:ext cx="3567454"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solidFill>
                <a:latin typeface="Arial" panose="020B0604020202020204" pitchFamily="34" charset="0"/>
                <a:cs typeface="Arial" panose="020B0604020202020204" pitchFamily="34" charset="0"/>
              </a:rPr>
              <a:t>Senior manager appointed as “Crisis Management Director” (CMD). This CMD will assume responsibility for coordinating the actions of the functions and governance bodies involved when an Incident arises. </a:t>
            </a:r>
          </a:p>
        </p:txBody>
      </p:sp>
      <p:sp>
        <p:nvSpPr>
          <p:cNvPr id="13" name="Rectangle 12"/>
          <p:cNvSpPr/>
          <p:nvPr/>
        </p:nvSpPr>
        <p:spPr>
          <a:xfrm>
            <a:off x="5337545" y="3141408"/>
            <a:ext cx="3567454"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smtClean="0">
                <a:solidFill>
                  <a:schemeClr val="bg1"/>
                </a:solidFill>
                <a:latin typeface="Arial" panose="020B0604020202020204" pitchFamily="34" charset="0"/>
                <a:cs typeface="Arial" panose="020B0604020202020204" pitchFamily="34" charset="0"/>
              </a:rPr>
              <a:t>Employee communications (i.e. Activate </a:t>
            </a:r>
            <a:r>
              <a:rPr lang="en-US" sz="1000" b="1" dirty="0">
                <a:solidFill>
                  <a:schemeClr val="bg1"/>
                </a:solidFill>
                <a:latin typeface="Arial" panose="020B0604020202020204" pitchFamily="34" charset="0"/>
                <a:cs typeface="Arial" panose="020B0604020202020204" pitchFamily="34" charset="0"/>
              </a:rPr>
              <a:t>Phone </a:t>
            </a:r>
            <a:r>
              <a:rPr lang="en-US" sz="1000" b="1" dirty="0" smtClean="0">
                <a:solidFill>
                  <a:schemeClr val="bg1"/>
                </a:solidFill>
                <a:latin typeface="Arial" panose="020B0604020202020204" pitchFamily="34" charset="0"/>
                <a:cs typeface="Arial" panose="020B0604020202020204" pitchFamily="34" charset="0"/>
              </a:rPr>
              <a:t>Conference; Send </a:t>
            </a:r>
            <a:r>
              <a:rPr lang="en-US" sz="1000" b="1" dirty="0">
                <a:solidFill>
                  <a:schemeClr val="bg1"/>
                </a:solidFill>
                <a:latin typeface="Arial" panose="020B0604020202020204" pitchFamily="34" charset="0"/>
                <a:cs typeface="Arial" panose="020B0604020202020204" pitchFamily="34" charset="0"/>
              </a:rPr>
              <a:t>mass </a:t>
            </a:r>
            <a:r>
              <a:rPr lang="en-US" sz="1000" b="1" dirty="0" smtClean="0">
                <a:solidFill>
                  <a:schemeClr val="bg1"/>
                </a:solidFill>
                <a:latin typeface="Arial" panose="020B0604020202020204" pitchFamily="34" charset="0"/>
                <a:cs typeface="Arial" panose="020B0604020202020204" pitchFamily="34" charset="0"/>
              </a:rPr>
              <a:t>notifications)</a:t>
            </a:r>
            <a:endParaRPr lang="en-US" sz="1000" b="1"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5337545" y="2235789"/>
            <a:ext cx="3567454"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solidFill>
                <a:latin typeface="Arial" panose="020B0604020202020204" pitchFamily="34" charset="0"/>
                <a:cs typeface="Arial" panose="020B0604020202020204" pitchFamily="34" charset="0"/>
              </a:rPr>
              <a:t>Drives execution of Emergency Response </a:t>
            </a:r>
            <a:r>
              <a:rPr lang="en-US" sz="1000" b="1" dirty="0" smtClean="0">
                <a:solidFill>
                  <a:schemeClr val="bg1"/>
                </a:solidFill>
                <a:latin typeface="Arial" panose="020B0604020202020204" pitchFamily="34" charset="0"/>
                <a:cs typeface="Arial" panose="020B0604020202020204" pitchFamily="34" charset="0"/>
              </a:rPr>
              <a:t>Procedures; Provide </a:t>
            </a:r>
            <a:r>
              <a:rPr lang="en-US" sz="1000" b="1" dirty="0">
                <a:solidFill>
                  <a:schemeClr val="bg1"/>
                </a:solidFill>
                <a:latin typeface="Arial" panose="020B0604020202020204" pitchFamily="34" charset="0"/>
                <a:cs typeface="Arial" panose="020B0604020202020204" pitchFamily="34" charset="0"/>
              </a:rPr>
              <a:t>facility status </a:t>
            </a:r>
            <a:r>
              <a:rPr lang="en-US" sz="1000" b="1" dirty="0" smtClean="0">
                <a:solidFill>
                  <a:schemeClr val="bg1"/>
                </a:solidFill>
                <a:latin typeface="Arial" panose="020B0604020202020204" pitchFamily="34" charset="0"/>
                <a:cs typeface="Arial" panose="020B0604020202020204" pitchFamily="34" charset="0"/>
              </a:rPr>
              <a:t>reports; Activate </a:t>
            </a:r>
            <a:r>
              <a:rPr lang="en-US" sz="1000" b="1" dirty="0">
                <a:solidFill>
                  <a:schemeClr val="bg1"/>
                </a:solidFill>
                <a:latin typeface="Arial" panose="020B0604020202020204" pitchFamily="34" charset="0"/>
                <a:cs typeface="Arial" panose="020B0604020202020204" pitchFamily="34" charset="0"/>
              </a:rPr>
              <a:t>Hot Site.</a:t>
            </a:r>
          </a:p>
        </p:txBody>
      </p:sp>
      <p:sp>
        <p:nvSpPr>
          <p:cNvPr id="15" name="Rectangle 14"/>
          <p:cNvSpPr/>
          <p:nvPr/>
        </p:nvSpPr>
        <p:spPr>
          <a:xfrm>
            <a:off x="5337545" y="2673495"/>
            <a:ext cx="3567454"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solidFill>
                <a:latin typeface="Arial" panose="020B0604020202020204" pitchFamily="34" charset="0"/>
                <a:cs typeface="Arial" panose="020B0604020202020204" pitchFamily="34" charset="0"/>
              </a:rPr>
              <a:t>Systems &amp; Telecommunications </a:t>
            </a:r>
            <a:r>
              <a:rPr lang="en-US" sz="1000" b="1" dirty="0" smtClean="0">
                <a:solidFill>
                  <a:schemeClr val="bg1"/>
                </a:solidFill>
                <a:latin typeface="Arial" panose="020B0604020202020204" pitchFamily="34" charset="0"/>
                <a:cs typeface="Arial" panose="020B0604020202020204" pitchFamily="34" charset="0"/>
              </a:rPr>
              <a:t>Recovery.</a:t>
            </a:r>
            <a:endParaRPr lang="en-US" sz="1000" b="1" dirty="0">
              <a:solidFill>
                <a:schemeClr val="bg1"/>
              </a:solidFill>
              <a:latin typeface="Arial" panose="020B0604020202020204" pitchFamily="34" charset="0"/>
              <a:cs typeface="Arial" panose="020B0604020202020204" pitchFamily="34" charset="0"/>
            </a:endParaRPr>
          </a:p>
        </p:txBody>
      </p:sp>
      <p:sp>
        <p:nvSpPr>
          <p:cNvPr id="18" name="Rectangle 17"/>
          <p:cNvSpPr/>
          <p:nvPr/>
        </p:nvSpPr>
        <p:spPr>
          <a:xfrm>
            <a:off x="254000" y="4092830"/>
            <a:ext cx="419100" cy="175108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smtClean="0">
                <a:latin typeface="Arial" panose="020B0604020202020204" pitchFamily="34" charset="0"/>
                <a:cs typeface="Arial" panose="020B0604020202020204" pitchFamily="34" charset="0"/>
              </a:rPr>
              <a:t>IMT Support Group</a:t>
            </a:r>
            <a:endParaRPr lang="en-US" sz="1000" dirty="0">
              <a:latin typeface="Arial" panose="020B0604020202020204" pitchFamily="34" charset="0"/>
              <a:cs typeface="Arial" panose="020B0604020202020204" pitchFamily="34" charset="0"/>
            </a:endParaRPr>
          </a:p>
        </p:txBody>
      </p:sp>
      <p:sp>
        <p:nvSpPr>
          <p:cNvPr id="19" name="Rectangle 18"/>
          <p:cNvSpPr/>
          <p:nvPr/>
        </p:nvSpPr>
        <p:spPr>
          <a:xfrm>
            <a:off x="737395" y="4092829"/>
            <a:ext cx="1697461"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Finance</a:t>
            </a:r>
          </a:p>
        </p:txBody>
      </p:sp>
      <p:sp>
        <p:nvSpPr>
          <p:cNvPr id="20" name="Rectangle 19"/>
          <p:cNvSpPr/>
          <p:nvPr/>
        </p:nvSpPr>
        <p:spPr>
          <a:xfrm>
            <a:off x="737393" y="3593605"/>
            <a:ext cx="1697461"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Marketing and Publications</a:t>
            </a:r>
            <a:endParaRPr lang="en-US" sz="1000" dirty="0">
              <a:latin typeface="Arial" panose="020B0604020202020204" pitchFamily="34" charset="0"/>
              <a:ea typeface="Times New Roman"/>
              <a:cs typeface="Arial" panose="020B0604020202020204" pitchFamily="34" charset="0"/>
            </a:endParaRPr>
          </a:p>
        </p:txBody>
      </p:sp>
      <p:sp>
        <p:nvSpPr>
          <p:cNvPr id="21" name="Rectangle 20"/>
          <p:cNvSpPr/>
          <p:nvPr/>
        </p:nvSpPr>
        <p:spPr>
          <a:xfrm>
            <a:off x="737395" y="4586703"/>
            <a:ext cx="1697461"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Operational </a:t>
            </a:r>
            <a:r>
              <a:rPr lang="en-US" sz="1000" dirty="0">
                <a:latin typeface="Arial" panose="020B0604020202020204" pitchFamily="34" charset="0"/>
                <a:cs typeface="Arial" panose="020B0604020202020204" pitchFamily="34" charset="0"/>
              </a:rPr>
              <a:t>Risk</a:t>
            </a:r>
            <a:endParaRPr lang="en-US" sz="1000" dirty="0">
              <a:latin typeface="Arial" panose="020B0604020202020204" pitchFamily="34" charset="0"/>
              <a:ea typeface="Times New Roman"/>
              <a:cs typeface="Arial" panose="020B0604020202020204" pitchFamily="34" charset="0"/>
            </a:endParaRPr>
          </a:p>
        </p:txBody>
      </p:sp>
      <p:sp>
        <p:nvSpPr>
          <p:cNvPr id="22" name="Rectangle 21"/>
          <p:cNvSpPr/>
          <p:nvPr/>
        </p:nvSpPr>
        <p:spPr>
          <a:xfrm>
            <a:off x="737394" y="5478157"/>
            <a:ext cx="1697461"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BSI Site Leads</a:t>
            </a:r>
            <a:endParaRPr lang="en-US" sz="1000" dirty="0">
              <a:latin typeface="Arial" panose="020B0604020202020204" pitchFamily="34" charset="0"/>
              <a:ea typeface="Times New Roman"/>
              <a:cs typeface="Arial" panose="020B0604020202020204" pitchFamily="34" charset="0"/>
            </a:endParaRPr>
          </a:p>
        </p:txBody>
      </p:sp>
      <p:sp>
        <p:nvSpPr>
          <p:cNvPr id="23" name="Rectangle 22"/>
          <p:cNvSpPr/>
          <p:nvPr/>
        </p:nvSpPr>
        <p:spPr>
          <a:xfrm>
            <a:off x="737395" y="5032430"/>
            <a:ext cx="1697461"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Operations</a:t>
            </a:r>
          </a:p>
        </p:txBody>
      </p:sp>
      <p:sp>
        <p:nvSpPr>
          <p:cNvPr id="24" name="Rectangle 23"/>
          <p:cNvSpPr/>
          <p:nvPr/>
        </p:nvSpPr>
        <p:spPr>
          <a:xfrm>
            <a:off x="5337545" y="4076249"/>
            <a:ext cx="356745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latin typeface="Arial" panose="020B0604020202020204" pitchFamily="34" charset="0"/>
                <a:cs typeface="Arial" panose="020B0604020202020204" pitchFamily="34" charset="0"/>
              </a:rPr>
              <a:t>Emergency Cost Tracking.</a:t>
            </a:r>
            <a:endParaRPr lang="en-US" sz="1000" dirty="0">
              <a:latin typeface="Arial" panose="020B0604020202020204" pitchFamily="34" charset="0"/>
              <a:cs typeface="Arial" panose="020B0604020202020204" pitchFamily="34" charset="0"/>
            </a:endParaRPr>
          </a:p>
        </p:txBody>
      </p:sp>
      <p:sp>
        <p:nvSpPr>
          <p:cNvPr id="25" name="Rectangle 24"/>
          <p:cNvSpPr/>
          <p:nvPr/>
        </p:nvSpPr>
        <p:spPr>
          <a:xfrm>
            <a:off x="5337541" y="3593605"/>
            <a:ext cx="356745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000" dirty="0">
                <a:latin typeface="Arial" panose="020B0604020202020204" pitchFamily="34" charset="0"/>
                <a:cs typeface="Arial" panose="020B0604020202020204" pitchFamily="34" charset="0"/>
              </a:rPr>
              <a:t>Client Communications and Customer </a:t>
            </a:r>
            <a:r>
              <a:rPr lang="en-US" sz="1000" dirty="0" smtClean="0">
                <a:latin typeface="Arial" panose="020B0604020202020204" pitchFamily="34" charset="0"/>
                <a:cs typeface="Arial" panose="020B0604020202020204" pitchFamily="34" charset="0"/>
              </a:rPr>
              <a:t>Service.</a:t>
            </a:r>
            <a:endParaRPr lang="en-US" sz="1000" dirty="0">
              <a:latin typeface="Arial" panose="020B0604020202020204" pitchFamily="34" charset="0"/>
              <a:ea typeface="Calibri"/>
              <a:cs typeface="Arial" panose="020B0604020202020204" pitchFamily="34" charset="0"/>
            </a:endParaRPr>
          </a:p>
        </p:txBody>
      </p:sp>
      <p:sp>
        <p:nvSpPr>
          <p:cNvPr id="26" name="Rectangle 25"/>
          <p:cNvSpPr/>
          <p:nvPr/>
        </p:nvSpPr>
        <p:spPr>
          <a:xfrm>
            <a:off x="5337543" y="4603641"/>
            <a:ext cx="356745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000" dirty="0" smtClean="0">
                <a:latin typeface="Arial" panose="020B0604020202020204" pitchFamily="34" charset="0"/>
                <a:cs typeface="Arial" panose="020B0604020202020204" pitchFamily="34" charset="0"/>
              </a:rPr>
              <a:t>Operational Risk Event Management, BC/DR Advisory.</a:t>
            </a:r>
            <a:endParaRPr lang="en-US" sz="1000" dirty="0">
              <a:latin typeface="Arial" panose="020B0604020202020204" pitchFamily="34" charset="0"/>
              <a:ea typeface="Calibri"/>
              <a:cs typeface="Arial" panose="020B0604020202020204" pitchFamily="34" charset="0"/>
            </a:endParaRPr>
          </a:p>
        </p:txBody>
      </p:sp>
      <p:sp>
        <p:nvSpPr>
          <p:cNvPr id="27" name="Rectangle 26"/>
          <p:cNvSpPr/>
          <p:nvPr/>
        </p:nvSpPr>
        <p:spPr>
          <a:xfrm>
            <a:off x="5337543" y="5037431"/>
            <a:ext cx="356745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000" dirty="0" smtClean="0">
                <a:latin typeface="Arial" panose="020B0604020202020204" pitchFamily="34" charset="0"/>
                <a:cs typeface="Arial" panose="020B0604020202020204" pitchFamily="34" charset="0"/>
              </a:rPr>
              <a:t>Business Recovery.</a:t>
            </a:r>
            <a:endParaRPr lang="en-US" sz="1000" dirty="0">
              <a:latin typeface="Arial" panose="020B0604020202020204" pitchFamily="34" charset="0"/>
              <a:ea typeface="Calibri"/>
              <a:cs typeface="Arial" panose="020B0604020202020204" pitchFamily="34" charset="0"/>
            </a:endParaRPr>
          </a:p>
        </p:txBody>
      </p:sp>
      <p:sp>
        <p:nvSpPr>
          <p:cNvPr id="28" name="Rectangle 27"/>
          <p:cNvSpPr/>
          <p:nvPr/>
        </p:nvSpPr>
        <p:spPr>
          <a:xfrm>
            <a:off x="5337545" y="5478157"/>
            <a:ext cx="356745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000" dirty="0" smtClean="0">
                <a:latin typeface="Arial" panose="020B0604020202020204" pitchFamily="34" charset="0"/>
                <a:cs typeface="Arial" panose="020B0604020202020204" pitchFamily="34" charset="0"/>
              </a:rPr>
              <a:t>Site specific recovery considerations, and feedback.</a:t>
            </a:r>
            <a:endParaRPr lang="en-US" sz="1000" dirty="0">
              <a:latin typeface="Arial" panose="020B0604020202020204" pitchFamily="34" charset="0"/>
              <a:ea typeface="Calibri"/>
              <a:cs typeface="Arial" panose="020B0604020202020204" pitchFamily="34" charset="0"/>
            </a:endParaRPr>
          </a:p>
        </p:txBody>
      </p:sp>
      <p:sp>
        <p:nvSpPr>
          <p:cNvPr id="37" name="Rectangle 36"/>
          <p:cNvSpPr/>
          <p:nvPr/>
        </p:nvSpPr>
        <p:spPr>
          <a:xfrm>
            <a:off x="2551813" y="1131679"/>
            <a:ext cx="2679406"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1000" b="1" dirty="0" smtClean="0">
                <a:solidFill>
                  <a:schemeClr val="bg1"/>
                </a:solidFill>
                <a:latin typeface="Arial" panose="020B0604020202020204" pitchFamily="34" charset="0"/>
                <a:ea typeface="Calibri"/>
                <a:cs typeface="Arial" panose="020B0604020202020204" pitchFamily="34" charset="0"/>
              </a:rPr>
              <a:t>Elizabeth Noda</a:t>
            </a:r>
            <a:endParaRPr lang="en-US" sz="1000" b="1" dirty="0">
              <a:solidFill>
                <a:schemeClr val="bg1"/>
              </a:solidFill>
              <a:latin typeface="Arial" panose="020B0604020202020204" pitchFamily="34" charset="0"/>
              <a:ea typeface="Calibri"/>
              <a:cs typeface="Arial" panose="020B0604020202020204" pitchFamily="34" charset="0"/>
            </a:endParaRPr>
          </a:p>
        </p:txBody>
      </p:sp>
      <p:sp>
        <p:nvSpPr>
          <p:cNvPr id="38" name="Rectangle 37"/>
          <p:cNvSpPr/>
          <p:nvPr/>
        </p:nvSpPr>
        <p:spPr>
          <a:xfrm>
            <a:off x="2551813" y="1562100"/>
            <a:ext cx="2679406"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Rodolfo Bucaro</a:t>
            </a:r>
          </a:p>
        </p:txBody>
      </p:sp>
      <p:sp>
        <p:nvSpPr>
          <p:cNvPr id="39" name="Rectangle 38"/>
          <p:cNvSpPr/>
          <p:nvPr/>
        </p:nvSpPr>
        <p:spPr>
          <a:xfrm>
            <a:off x="2551814" y="3136700"/>
            <a:ext cx="2679406"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Martha Mancini / Pedro Gomez</a:t>
            </a:r>
            <a:endParaRPr lang="en-US" sz="1000" b="1" dirty="0">
              <a:solidFill>
                <a:schemeClr val="bg1"/>
              </a:solidFill>
              <a:latin typeface="Arial" panose="020B0604020202020204" pitchFamily="34" charset="0"/>
              <a:cs typeface="Arial" panose="020B0604020202020204" pitchFamily="34" charset="0"/>
            </a:endParaRPr>
          </a:p>
        </p:txBody>
      </p:sp>
      <p:sp>
        <p:nvSpPr>
          <p:cNvPr id="40" name="Rectangle 39"/>
          <p:cNvSpPr/>
          <p:nvPr/>
        </p:nvSpPr>
        <p:spPr>
          <a:xfrm>
            <a:off x="2587256" y="2235789"/>
            <a:ext cx="2643963"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Clara de Castro / Leonard Gonzalez</a:t>
            </a:r>
            <a:endParaRPr lang="en-US" sz="1000" b="1" dirty="0">
              <a:solidFill>
                <a:schemeClr val="bg1"/>
              </a:solidFill>
              <a:latin typeface="Arial" panose="020B0604020202020204" pitchFamily="34" charset="0"/>
              <a:cs typeface="Arial" panose="020B0604020202020204" pitchFamily="34" charset="0"/>
            </a:endParaRPr>
          </a:p>
        </p:txBody>
      </p:sp>
      <p:sp>
        <p:nvSpPr>
          <p:cNvPr id="41" name="Rectangle 40"/>
          <p:cNvSpPr/>
          <p:nvPr/>
        </p:nvSpPr>
        <p:spPr>
          <a:xfrm>
            <a:off x="2587256" y="2679130"/>
            <a:ext cx="2643963"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Jesus</a:t>
            </a:r>
            <a:endParaRPr lang="en-US" sz="1000" b="1" dirty="0">
              <a:solidFill>
                <a:schemeClr val="bg1"/>
              </a:solidFill>
              <a:latin typeface="Arial" panose="020B0604020202020204" pitchFamily="34" charset="0"/>
              <a:cs typeface="Arial" panose="020B0604020202020204" pitchFamily="34" charset="0"/>
            </a:endParaRPr>
          </a:p>
        </p:txBody>
      </p:sp>
      <p:sp>
        <p:nvSpPr>
          <p:cNvPr id="42" name="Rectangle 41"/>
          <p:cNvSpPr/>
          <p:nvPr/>
        </p:nvSpPr>
        <p:spPr>
          <a:xfrm>
            <a:off x="2587255" y="4092829"/>
            <a:ext cx="264396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Frances Vega</a:t>
            </a:r>
            <a:endParaRPr lang="en-US" sz="1000" dirty="0">
              <a:latin typeface="Arial" panose="020B0604020202020204" pitchFamily="34" charset="0"/>
              <a:cs typeface="Arial" panose="020B0604020202020204" pitchFamily="34" charset="0"/>
            </a:endParaRPr>
          </a:p>
        </p:txBody>
      </p:sp>
      <p:sp>
        <p:nvSpPr>
          <p:cNvPr id="43" name="Rectangle 42"/>
          <p:cNvSpPr/>
          <p:nvPr/>
        </p:nvSpPr>
        <p:spPr>
          <a:xfrm>
            <a:off x="2587253" y="3593605"/>
            <a:ext cx="264396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ea typeface="Times New Roman"/>
                <a:cs typeface="Arial" panose="020B0604020202020204" pitchFamily="34" charset="0"/>
              </a:rPr>
              <a:t>Maria Gisbert</a:t>
            </a:r>
            <a:endParaRPr lang="en-US" sz="1000" dirty="0">
              <a:latin typeface="Arial" panose="020B0604020202020204" pitchFamily="34" charset="0"/>
              <a:ea typeface="Times New Roman"/>
              <a:cs typeface="Arial" panose="020B0604020202020204" pitchFamily="34" charset="0"/>
            </a:endParaRPr>
          </a:p>
        </p:txBody>
      </p:sp>
      <p:sp>
        <p:nvSpPr>
          <p:cNvPr id="44" name="Rectangle 43"/>
          <p:cNvSpPr/>
          <p:nvPr/>
        </p:nvSpPr>
        <p:spPr>
          <a:xfrm>
            <a:off x="2587255" y="4586703"/>
            <a:ext cx="264396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ea typeface="Times New Roman"/>
                <a:cs typeface="Arial" panose="020B0604020202020204" pitchFamily="34" charset="0"/>
              </a:rPr>
              <a:t>Marcos Galigarcia / Israel Vegas</a:t>
            </a:r>
            <a:endParaRPr lang="en-US" sz="1000" dirty="0">
              <a:latin typeface="Arial" panose="020B0604020202020204" pitchFamily="34" charset="0"/>
              <a:ea typeface="Times New Roman"/>
              <a:cs typeface="Arial" panose="020B0604020202020204" pitchFamily="34" charset="0"/>
            </a:endParaRPr>
          </a:p>
        </p:txBody>
      </p:sp>
      <p:sp>
        <p:nvSpPr>
          <p:cNvPr id="45" name="Rectangle 44"/>
          <p:cNvSpPr/>
          <p:nvPr/>
        </p:nvSpPr>
        <p:spPr>
          <a:xfrm>
            <a:off x="2587254" y="5478157"/>
            <a:ext cx="264396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ea typeface="Times New Roman"/>
              <a:cs typeface="Arial" panose="020B0604020202020204" pitchFamily="34" charset="0"/>
            </a:endParaRPr>
          </a:p>
        </p:txBody>
      </p:sp>
      <p:sp>
        <p:nvSpPr>
          <p:cNvPr id="46" name="Rectangle 45"/>
          <p:cNvSpPr/>
          <p:nvPr/>
        </p:nvSpPr>
        <p:spPr>
          <a:xfrm>
            <a:off x="2587255" y="5032430"/>
            <a:ext cx="2643964" cy="3657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Marco Prado </a:t>
            </a:r>
            <a:endParaRPr lang="en-US" sz="1000" dirty="0">
              <a:latin typeface="Arial" panose="020B0604020202020204" pitchFamily="34" charset="0"/>
              <a:cs typeface="Arial" panose="020B0604020202020204" pitchFamily="34" charset="0"/>
            </a:endParaRPr>
          </a:p>
        </p:txBody>
      </p:sp>
      <p:sp>
        <p:nvSpPr>
          <p:cNvPr id="52" name="Rectangle 51"/>
          <p:cNvSpPr/>
          <p:nvPr/>
        </p:nvSpPr>
        <p:spPr>
          <a:xfrm>
            <a:off x="254000" y="3136700"/>
            <a:ext cx="419100" cy="8226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err="1" smtClean="0">
                <a:solidFill>
                  <a:schemeClr val="bg1"/>
                </a:solidFill>
                <a:latin typeface="Arial" panose="020B0604020202020204" pitchFamily="34" charset="0"/>
                <a:cs typeface="Arial" panose="020B0604020202020204" pitchFamily="34" charset="0"/>
              </a:rPr>
              <a:t>Comms</a:t>
            </a:r>
            <a:r>
              <a:rPr lang="en-US" sz="1000" b="1" dirty="0" smtClean="0">
                <a:solidFill>
                  <a:schemeClr val="bg1"/>
                </a:solidFill>
                <a:latin typeface="Arial" panose="020B0604020202020204" pitchFamily="34" charset="0"/>
                <a:cs typeface="Arial" panose="020B0604020202020204" pitchFamily="34" charset="0"/>
              </a:rPr>
              <a:t> Team</a:t>
            </a:r>
            <a:endParaRPr lang="en-US" sz="1000" b="1" dirty="0">
              <a:solidFill>
                <a:schemeClr val="bg1"/>
              </a:solidFill>
              <a:latin typeface="Arial" panose="020B0604020202020204" pitchFamily="34" charset="0"/>
              <a:cs typeface="Arial" panose="020B0604020202020204" pitchFamily="34" charset="0"/>
            </a:endParaRPr>
          </a:p>
        </p:txBody>
      </p:sp>
      <p:sp>
        <p:nvSpPr>
          <p:cNvPr id="36" name="Rectangle 35"/>
          <p:cNvSpPr/>
          <p:nvPr/>
        </p:nvSpPr>
        <p:spPr>
          <a:xfrm>
            <a:off x="737392" y="702873"/>
            <a:ext cx="1697461"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Executive Decision Maker</a:t>
            </a:r>
            <a:endParaRPr lang="en-US" sz="1000" b="1" dirty="0">
              <a:solidFill>
                <a:schemeClr val="bg1"/>
              </a:solidFill>
              <a:latin typeface="Arial" panose="020B0604020202020204" pitchFamily="34" charset="0"/>
              <a:cs typeface="Arial" panose="020B0604020202020204" pitchFamily="34" charset="0"/>
            </a:endParaRPr>
          </a:p>
        </p:txBody>
      </p:sp>
      <p:sp>
        <p:nvSpPr>
          <p:cNvPr id="47" name="Rectangle 46"/>
          <p:cNvSpPr/>
          <p:nvPr/>
        </p:nvSpPr>
        <p:spPr>
          <a:xfrm>
            <a:off x="5337541" y="702873"/>
            <a:ext cx="3567453"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spcBef>
                <a:spcPts val="0"/>
              </a:spcBef>
              <a:spcAft>
                <a:spcPts val="0"/>
              </a:spcAft>
            </a:pPr>
            <a:r>
              <a:rPr lang="en-US" sz="1000" b="1" dirty="0">
                <a:solidFill>
                  <a:schemeClr val="bg1"/>
                </a:solidFill>
                <a:latin typeface="Arial" panose="020B0604020202020204" pitchFamily="34" charset="0"/>
                <a:cs typeface="Arial" panose="020B0604020202020204" pitchFamily="34" charset="0"/>
              </a:rPr>
              <a:t>Coordination &amp; Support Emergency </a:t>
            </a:r>
            <a:r>
              <a:rPr lang="en-US" sz="1000" b="1" dirty="0" smtClean="0">
                <a:solidFill>
                  <a:schemeClr val="bg1"/>
                </a:solidFill>
                <a:latin typeface="Arial" panose="020B0604020202020204" pitchFamily="34" charset="0"/>
                <a:cs typeface="Arial" panose="020B0604020202020204" pitchFamily="34" charset="0"/>
              </a:rPr>
              <a:t>Procedures.</a:t>
            </a:r>
            <a:endParaRPr lang="en-US" sz="1000" b="1" dirty="0">
              <a:solidFill>
                <a:schemeClr val="bg1"/>
              </a:solidFill>
              <a:latin typeface="Arial" panose="020B0604020202020204" pitchFamily="34" charset="0"/>
              <a:ea typeface="Calibri"/>
              <a:cs typeface="Arial" panose="020B0604020202020204" pitchFamily="34" charset="0"/>
            </a:endParaRPr>
          </a:p>
        </p:txBody>
      </p:sp>
      <p:sp>
        <p:nvSpPr>
          <p:cNvPr id="48" name="Rectangle 47"/>
          <p:cNvSpPr/>
          <p:nvPr/>
        </p:nvSpPr>
        <p:spPr>
          <a:xfrm>
            <a:off x="2551810" y="702873"/>
            <a:ext cx="2679406"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Alvaro Morales / Eloina Franco-Espinosa</a:t>
            </a:r>
            <a:endParaRPr lang="en-US" sz="1000" b="1"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3009900" y="6000750"/>
            <a:ext cx="3048000" cy="65722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169554" y="6146482"/>
            <a:ext cx="1828800" cy="36576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IMT Members (+ Support Group)</a:t>
            </a:r>
            <a:endParaRPr lang="en-US" sz="1200" b="1" dirty="0">
              <a:solidFill>
                <a:schemeClr val="bg1"/>
              </a:solidFill>
            </a:endParaRPr>
          </a:p>
        </p:txBody>
      </p:sp>
      <p:sp>
        <p:nvSpPr>
          <p:cNvPr id="50" name="Rectangle 49"/>
          <p:cNvSpPr/>
          <p:nvPr/>
        </p:nvSpPr>
        <p:spPr>
          <a:xfrm>
            <a:off x="5111701" y="6146482"/>
            <a:ext cx="731520" cy="3657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14</a:t>
            </a:r>
            <a:endParaRPr lang="en-US" sz="1200" b="1" dirty="0">
              <a:solidFill>
                <a:schemeClr val="tx1"/>
              </a:solidFill>
            </a:endParaRPr>
          </a:p>
        </p:txBody>
      </p:sp>
    </p:spTree>
    <p:extLst>
      <p:ext uri="{BB962C8B-B14F-4D97-AF65-F5344CB8AC3E}">
        <p14:creationId xmlns:p14="http://schemas.microsoft.com/office/powerpoint/2010/main" val="23814560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548" y="215611"/>
            <a:ext cx="8983134" cy="461665"/>
          </a:xfrm>
          <a:prstGeom prst="rect">
            <a:avLst/>
          </a:prstGeom>
          <a:noFill/>
        </p:spPr>
        <p:txBody>
          <a:bodyPr wrap="square" rtlCol="0">
            <a:spAutoFit/>
          </a:bodyPr>
          <a:lstStyle/>
          <a:p>
            <a:pPr eaLnBrk="1" hangingPunct="1"/>
            <a:r>
              <a:rPr lang="es-ES_tradnl" altLang="en-US" b="1" kern="0" dirty="0" smtClean="0">
                <a:latin typeface="Arial" panose="020B0604020202020204" pitchFamily="34" charset="0"/>
                <a:cs typeface="Arial" panose="020B0604020202020204" pitchFamily="34" charset="0"/>
              </a:rPr>
              <a:t>Operational </a:t>
            </a:r>
            <a:r>
              <a:rPr lang="es-ES_tradnl" altLang="en-US" b="1" kern="0" dirty="0">
                <a:latin typeface="Arial" panose="020B0604020202020204" pitchFamily="34" charset="0"/>
                <a:cs typeface="Arial" panose="020B0604020202020204" pitchFamily="34" charset="0"/>
              </a:rPr>
              <a:t>Risk </a:t>
            </a:r>
            <a:r>
              <a:rPr lang="es-ES_tradnl" altLang="en-US" b="1" kern="0" dirty="0" err="1" smtClean="0">
                <a:latin typeface="Arial" panose="020B0604020202020204" pitchFamily="34" charset="0"/>
                <a:cs typeface="Arial" panose="020B0604020202020204" pitchFamily="34" charset="0"/>
              </a:rPr>
              <a:t>Events</a:t>
            </a:r>
            <a:endParaRPr lang="es-ES_tradnl" altLang="en-US" b="1" kern="0" dirty="0">
              <a:latin typeface="Arial" panose="020B0604020202020204" pitchFamily="34" charset="0"/>
              <a:cs typeface="Arial" panose="020B0604020202020204" pitchFamily="34" charset="0"/>
            </a:endParaRPr>
          </a:p>
        </p:txBody>
      </p:sp>
      <p:sp>
        <p:nvSpPr>
          <p:cNvPr id="8" name="TextBox 7"/>
          <p:cNvSpPr txBox="1"/>
          <p:nvPr/>
        </p:nvSpPr>
        <p:spPr>
          <a:xfrm>
            <a:off x="3052290" y="6286500"/>
            <a:ext cx="3028950" cy="261610"/>
          </a:xfrm>
          <a:prstGeom prst="rect">
            <a:avLst/>
          </a:prstGeom>
          <a:noFill/>
        </p:spPr>
        <p:txBody>
          <a:bodyPr wrap="square" rtlCol="0">
            <a:spAutoFit/>
          </a:bodyPr>
          <a:lstStyle/>
          <a:p>
            <a:pPr algn="ctr"/>
            <a:r>
              <a:rPr lang="en-US" sz="1100" b="1" dirty="0" smtClean="0"/>
              <a:t>ERMC</a:t>
            </a:r>
            <a:endParaRPr lang="en-US" sz="1100" b="1" dirty="0"/>
          </a:p>
        </p:txBody>
      </p:sp>
      <p:graphicFrame>
        <p:nvGraphicFramePr>
          <p:cNvPr id="2" name="Table 1"/>
          <p:cNvGraphicFramePr>
            <a:graphicFrameLocks noGrp="1"/>
          </p:cNvGraphicFramePr>
          <p:nvPr>
            <p:extLst>
              <p:ext uri="{D42A27DB-BD31-4B8C-83A1-F6EECF244321}">
                <p14:modId xmlns:p14="http://schemas.microsoft.com/office/powerpoint/2010/main" val="901922841"/>
              </p:ext>
            </p:extLst>
          </p:nvPr>
        </p:nvGraphicFramePr>
        <p:xfrm>
          <a:off x="99540" y="904875"/>
          <a:ext cx="8934450" cy="4975810"/>
        </p:xfrm>
        <a:graphic>
          <a:graphicData uri="http://schemas.openxmlformats.org/drawingml/2006/table">
            <a:tbl>
              <a:tblPr>
                <a:tableStyleId>{5C22544A-7EE6-4342-B048-85BDC9FD1C3A}</a:tableStyleId>
              </a:tblPr>
              <a:tblGrid>
                <a:gridCol w="733425"/>
                <a:gridCol w="666750"/>
                <a:gridCol w="828675"/>
                <a:gridCol w="810321"/>
                <a:gridCol w="2209224"/>
                <a:gridCol w="2292240"/>
                <a:gridCol w="599782"/>
                <a:gridCol w="794033"/>
              </a:tblGrid>
              <a:tr h="361950">
                <a:tc>
                  <a:txBody>
                    <a:bodyPr/>
                    <a:lstStyle/>
                    <a:p>
                      <a:pPr algn="ctr" fontAlgn="ctr"/>
                      <a:r>
                        <a:rPr lang="en-US" sz="1200" u="none" strike="noStrike" dirty="0">
                          <a:solidFill>
                            <a:schemeClr val="bg1"/>
                          </a:solidFill>
                          <a:effectLst/>
                          <a:latin typeface="Arial" panose="020B0604020202020204" pitchFamily="34" charset="0"/>
                          <a:cs typeface="Arial" panose="020B0604020202020204" pitchFamily="34" charset="0"/>
                        </a:rPr>
                        <a:t> Event Amount </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ctr">
                    <a:solidFill>
                      <a:srgbClr val="FF0000"/>
                    </a:solidFill>
                  </a:tcPr>
                </a:tc>
                <a:tc>
                  <a:txBody>
                    <a:bodyPr/>
                    <a:lstStyle/>
                    <a:p>
                      <a:pPr algn="ctr" fontAlgn="ctr"/>
                      <a:r>
                        <a:rPr lang="en-US" sz="1200" u="none" strike="noStrike" dirty="0">
                          <a:solidFill>
                            <a:schemeClr val="bg1"/>
                          </a:solidFill>
                          <a:effectLst/>
                          <a:latin typeface="Arial" panose="020B0604020202020204" pitchFamily="34" charset="0"/>
                          <a:cs typeface="Arial" panose="020B0604020202020204" pitchFamily="34" charset="0"/>
                        </a:rPr>
                        <a:t> Non Operational Loss </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ctr">
                    <a:solidFill>
                      <a:srgbClr val="FF0000"/>
                    </a:solidFill>
                  </a:tcPr>
                </a:tc>
                <a:tc>
                  <a:txBody>
                    <a:bodyPr/>
                    <a:lstStyle/>
                    <a:p>
                      <a:pPr algn="ctr" fontAlgn="ctr"/>
                      <a:r>
                        <a:rPr lang="en-US" sz="1200" u="none" strike="noStrike" dirty="0">
                          <a:solidFill>
                            <a:schemeClr val="bg1"/>
                          </a:solidFill>
                          <a:effectLst/>
                          <a:latin typeface="Arial" panose="020B0604020202020204" pitchFamily="34" charset="0"/>
                          <a:cs typeface="Arial" panose="020B0604020202020204" pitchFamily="34" charset="0"/>
                        </a:rPr>
                        <a:t> Gross Operational Loss </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ctr">
                    <a:solidFill>
                      <a:srgbClr val="FF0000"/>
                    </a:solidFill>
                  </a:tcPr>
                </a:tc>
                <a:tc>
                  <a:txBody>
                    <a:bodyPr/>
                    <a:lstStyle/>
                    <a:p>
                      <a:pPr algn="ctr" fontAlgn="ctr"/>
                      <a:r>
                        <a:rPr lang="en-US" sz="1200" u="none" strike="noStrike">
                          <a:solidFill>
                            <a:schemeClr val="bg1"/>
                          </a:solidFill>
                          <a:effectLst/>
                          <a:latin typeface="Arial" panose="020B0604020202020204" pitchFamily="34" charset="0"/>
                          <a:cs typeface="Arial" panose="020B0604020202020204" pitchFamily="34" charset="0"/>
                        </a:rPr>
                        <a:t> Recoveries </a:t>
                      </a:r>
                      <a:endParaRPr lang="en-US" sz="1200" b="0" i="0" u="none" strike="noStrike">
                        <a:solidFill>
                          <a:schemeClr val="bg1"/>
                        </a:solidFill>
                        <a:effectLst/>
                        <a:latin typeface="Arial" panose="020B0604020202020204" pitchFamily="34" charset="0"/>
                        <a:cs typeface="Arial" panose="020B0604020202020204" pitchFamily="34" charset="0"/>
                      </a:endParaRPr>
                    </a:p>
                  </a:txBody>
                  <a:tcPr marL="4616" marR="4616" marT="4616" marB="0" anchor="ctr">
                    <a:solidFill>
                      <a:srgbClr val="FF0000"/>
                    </a:solidFill>
                  </a:tcPr>
                </a:tc>
                <a:tc>
                  <a:txBody>
                    <a:bodyPr/>
                    <a:lstStyle/>
                    <a:p>
                      <a:pPr algn="ctr" fontAlgn="b"/>
                      <a:r>
                        <a:rPr lang="en-US" sz="1200" u="none" strike="noStrike" dirty="0">
                          <a:solidFill>
                            <a:schemeClr val="bg1"/>
                          </a:solidFill>
                          <a:effectLst/>
                          <a:latin typeface="Arial" panose="020B0604020202020204" pitchFamily="34" charset="0"/>
                          <a:cs typeface="Arial" panose="020B0604020202020204" pitchFamily="34" charset="0"/>
                        </a:rPr>
                        <a:t>Event Summary</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b">
                    <a:solidFill>
                      <a:srgbClr val="FF0000"/>
                    </a:solidFill>
                  </a:tcPr>
                </a:tc>
                <a:tc>
                  <a:txBody>
                    <a:bodyPr/>
                    <a:lstStyle/>
                    <a:p>
                      <a:pPr algn="ctr" fontAlgn="b"/>
                      <a:r>
                        <a:rPr lang="en-US" sz="1200" u="none" strike="noStrike" dirty="0">
                          <a:solidFill>
                            <a:schemeClr val="bg1"/>
                          </a:solidFill>
                          <a:effectLst/>
                          <a:latin typeface="Arial" panose="020B0604020202020204" pitchFamily="34" charset="0"/>
                          <a:cs typeface="Arial" panose="020B0604020202020204" pitchFamily="34" charset="0"/>
                        </a:rPr>
                        <a:t>Mitigation</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b">
                    <a:solidFill>
                      <a:srgbClr val="FF0000"/>
                    </a:solidFill>
                  </a:tcPr>
                </a:tc>
                <a:tc>
                  <a:txBody>
                    <a:bodyPr/>
                    <a:lstStyle/>
                    <a:p>
                      <a:pPr algn="ctr" fontAlgn="b"/>
                      <a:r>
                        <a:rPr lang="en-US" sz="1200" u="none" strike="noStrike" dirty="0" smtClean="0">
                          <a:solidFill>
                            <a:schemeClr val="bg1"/>
                          </a:solidFill>
                          <a:effectLst/>
                          <a:latin typeface="Arial" panose="020B0604020202020204" pitchFamily="34" charset="0"/>
                          <a:cs typeface="Arial" panose="020B0604020202020204" pitchFamily="34" charset="0"/>
                        </a:rPr>
                        <a:t>Posted</a:t>
                      </a:r>
                    </a:p>
                    <a:p>
                      <a:pPr algn="ctr" fontAlgn="b"/>
                      <a:r>
                        <a:rPr lang="en-US" sz="1200" u="none" strike="noStrike" dirty="0" smtClean="0">
                          <a:solidFill>
                            <a:schemeClr val="bg1"/>
                          </a:solidFill>
                          <a:effectLst/>
                          <a:latin typeface="Arial" panose="020B0604020202020204" pitchFamily="34" charset="0"/>
                          <a:cs typeface="Arial" panose="020B0604020202020204" pitchFamily="34" charset="0"/>
                        </a:rPr>
                        <a:t>Month</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b">
                    <a:solidFill>
                      <a:srgbClr val="FF0000"/>
                    </a:solidFill>
                  </a:tcPr>
                </a:tc>
                <a:tc>
                  <a:txBody>
                    <a:bodyPr/>
                    <a:lstStyle/>
                    <a:p>
                      <a:pPr algn="ctr" fontAlgn="b"/>
                      <a:r>
                        <a:rPr lang="en-US" sz="1200" u="none" strike="noStrike" dirty="0" err="1">
                          <a:solidFill>
                            <a:schemeClr val="bg1"/>
                          </a:solidFill>
                          <a:effectLst/>
                          <a:latin typeface="Arial" panose="020B0604020202020204" pitchFamily="34" charset="0"/>
                          <a:cs typeface="Arial" panose="020B0604020202020204" pitchFamily="34" charset="0"/>
                        </a:rPr>
                        <a:t>Ocurrance</a:t>
                      </a:r>
                      <a:r>
                        <a:rPr lang="en-US" sz="1200" u="none" strike="noStrike" dirty="0">
                          <a:solidFill>
                            <a:schemeClr val="bg1"/>
                          </a:solidFill>
                          <a:effectLst/>
                          <a:latin typeface="Arial" panose="020B0604020202020204" pitchFamily="34" charset="0"/>
                          <a:cs typeface="Arial" panose="020B0604020202020204" pitchFamily="34" charset="0"/>
                        </a:rPr>
                        <a:t> Date</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b">
                    <a:solidFill>
                      <a:srgbClr val="FF0000"/>
                    </a:solidFill>
                  </a:tcPr>
                </a:tc>
              </a:tr>
              <a:tr h="579804">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(16,690.49)</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Check was cashed twice. Bookkeeper approved payment without noticing the alert in the system</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b"/>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Employee was counseled</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ctr"/>
                      <a:r>
                        <a:rPr lang="en-US" sz="1200" b="0" i="0" u="none" strike="noStrike" dirty="0" smtClean="0">
                          <a:solidFill>
                            <a:srgbClr val="000000"/>
                          </a:solidFill>
                          <a:effectLst/>
                          <a:latin typeface="Arial" panose="020B0604020202020204" pitchFamily="34" charset="0"/>
                          <a:cs typeface="Arial" panose="020B0604020202020204" pitchFamily="34" charset="0"/>
                        </a:rPr>
                        <a:t>06/2016</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05/05/2016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r h="579804">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(39.95)</a:t>
                      </a: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(39.95)</a:t>
                      </a: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Fraudulent charge on customer's debit card.</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 Issue</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debit card with chip technology expected by 09/30/2016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ctr"/>
                      <a:r>
                        <a:rPr lang="en-US" sz="1200" b="0" i="0" u="none" strike="noStrike" dirty="0" smtClean="0">
                          <a:solidFill>
                            <a:srgbClr val="000000"/>
                          </a:solidFill>
                          <a:effectLst/>
                          <a:latin typeface="Arial" panose="020B0604020202020204" pitchFamily="34" charset="0"/>
                          <a:cs typeface="Arial" panose="020B0604020202020204" pitchFamily="34" charset="0"/>
                        </a:rPr>
                        <a:t>06/2016</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01/06/2016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r h="727563">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(780.00)</a:t>
                      </a: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(780.00)</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Advisor communicated to trader a different instruction than the one instructed from the client.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Client to communicate directly</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with AIS specialist assigned</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ctr"/>
                      <a:r>
                        <a:rPr lang="en-US" sz="1200" b="0" i="0" u="none" strike="noStrike" dirty="0" smtClean="0">
                          <a:solidFill>
                            <a:srgbClr val="000000"/>
                          </a:solidFill>
                          <a:effectLst/>
                          <a:latin typeface="Arial" panose="020B0604020202020204" pitchFamily="34" charset="0"/>
                          <a:cs typeface="Arial" panose="020B0604020202020204" pitchFamily="34" charset="0"/>
                        </a:rPr>
                        <a:t>06/2016</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02/19/2016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r h="727563">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(32.96)</a:t>
                      </a:r>
                    </a:p>
                    <a:p>
                      <a:pPr marL="0" algn="ctr" defTabSz="457200" rtl="0" eaLnBrk="1" fontAlgn="ctr" latinLnBrk="0" hangingPunct="1"/>
                      <a:endParaRPr lang="en-US" sz="1200" u="none" strike="noStrike" kern="1200" dirty="0" smtClean="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(32.96)</a:t>
                      </a:r>
                    </a:p>
                    <a:p>
                      <a:pPr marL="0" algn="ctr" defTabSz="457200" rtl="0" eaLnBrk="1" fontAlgn="ctr" latinLnBrk="0" hangingPunct="1"/>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Wrong security was sold from the client's portfolio.</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Employee was counseled</a:t>
                      </a:r>
                    </a:p>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ctr"/>
                      <a:r>
                        <a:rPr lang="en-US" sz="1200" b="0" i="0" u="none" strike="noStrike" smtClean="0">
                          <a:solidFill>
                            <a:srgbClr val="000000"/>
                          </a:solidFill>
                          <a:effectLst/>
                          <a:latin typeface="Arial" panose="020B0604020202020204" pitchFamily="34" charset="0"/>
                          <a:cs typeface="Arial" panose="020B0604020202020204" pitchFamily="34" charset="0"/>
                        </a:rPr>
                        <a:t>06/2016</a:t>
                      </a:r>
                      <a:endParaRPr lang="en-US" sz="1200" b="0" i="0" u="none" strike="noStrike" dirty="0" smtClean="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04/28/2016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r h="727563">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(533.32)</a:t>
                      </a:r>
                    </a:p>
                    <a:p>
                      <a:pPr marL="0" algn="ctr" defTabSz="457200" rtl="0" eaLnBrk="1" fontAlgn="ctr" latinLnBrk="0" hangingPunct="1"/>
                      <a:endParaRPr lang="en-US" sz="1200" u="none" strike="noStrike" kern="1200" dirty="0" smtClean="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(533.32)</a:t>
                      </a:r>
                    </a:p>
                    <a:p>
                      <a:pPr marL="0" algn="ctr" defTabSz="457200" rtl="0" eaLnBrk="1" fontAlgn="ctr" latinLnBrk="0" hangingPunct="1"/>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Client's W8 was not updated and in consequence client was withheld at a higher rate.</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Client was reimbursed.</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ctr"/>
                      <a:r>
                        <a:rPr lang="en-US" sz="1200" b="0" i="0" u="none" strike="noStrike" dirty="0" smtClean="0">
                          <a:solidFill>
                            <a:srgbClr val="000000"/>
                          </a:solidFill>
                          <a:effectLst/>
                          <a:latin typeface="Arial" panose="020B0604020202020204" pitchFamily="34" charset="0"/>
                          <a:cs typeface="Arial" panose="020B0604020202020204" pitchFamily="34" charset="0"/>
                        </a:rPr>
                        <a:t>06/2016</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12/31/2016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r h="727563">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(284.35)</a:t>
                      </a:r>
                    </a:p>
                  </a:txBody>
                  <a:tcPr marL="4616" marR="4616" marT="4616" marB="0" anchor="ct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(284.35)</a:t>
                      </a: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Advisor ordered to sell more than client held due to a manual error. </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Advisor will review </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orders before transmitting to Traders. </a:t>
                      </a:r>
                      <a:r>
                        <a:rPr lang="en-US" sz="1200" b="0" i="0" u="none" strike="noStrike" dirty="0" smtClean="0">
                          <a:solidFill>
                            <a:srgbClr val="000000"/>
                          </a:solidFill>
                          <a:effectLst/>
                          <a:latin typeface="Arial" panose="020B0604020202020204" pitchFamily="34" charset="0"/>
                          <a:cs typeface="Arial" panose="020B0604020202020204" pitchFamily="34" charset="0"/>
                        </a:rPr>
                        <a:t>Advisors and traders will always</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pre-allocate orders in AIM prior to execution.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06/2016</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05/05/2016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bl>
          </a:graphicData>
        </a:graphic>
      </p:graphicFrame>
    </p:spTree>
    <p:extLst>
      <p:ext uri="{BB962C8B-B14F-4D97-AF65-F5344CB8AC3E}">
        <p14:creationId xmlns:p14="http://schemas.microsoft.com/office/powerpoint/2010/main" val="25642073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548" y="215611"/>
            <a:ext cx="8983134" cy="461665"/>
          </a:xfrm>
          <a:prstGeom prst="rect">
            <a:avLst/>
          </a:prstGeom>
          <a:noFill/>
        </p:spPr>
        <p:txBody>
          <a:bodyPr wrap="square" rtlCol="0">
            <a:spAutoFit/>
          </a:bodyPr>
          <a:lstStyle/>
          <a:p>
            <a:pPr eaLnBrk="1" hangingPunct="1"/>
            <a:r>
              <a:rPr lang="es-ES_tradnl" altLang="en-US" b="1" kern="0" dirty="0" smtClean="0">
                <a:latin typeface="Arial" panose="020B0604020202020204" pitchFamily="34" charset="0"/>
                <a:cs typeface="Arial" panose="020B0604020202020204" pitchFamily="34" charset="0"/>
              </a:rPr>
              <a:t>Operational </a:t>
            </a:r>
            <a:r>
              <a:rPr lang="es-ES_tradnl" altLang="en-US" b="1" kern="0" dirty="0">
                <a:latin typeface="Arial" panose="020B0604020202020204" pitchFamily="34" charset="0"/>
                <a:cs typeface="Arial" panose="020B0604020202020204" pitchFamily="34" charset="0"/>
              </a:rPr>
              <a:t>Risk </a:t>
            </a:r>
            <a:r>
              <a:rPr lang="es-ES_tradnl" altLang="en-US" b="1" kern="0" dirty="0" err="1" smtClean="0">
                <a:latin typeface="Arial" panose="020B0604020202020204" pitchFamily="34" charset="0"/>
                <a:cs typeface="Arial" panose="020B0604020202020204" pitchFamily="34" charset="0"/>
              </a:rPr>
              <a:t>Events</a:t>
            </a:r>
            <a:endParaRPr lang="es-ES_tradnl" altLang="en-US" b="1" kern="0" dirty="0">
              <a:latin typeface="Arial" panose="020B0604020202020204" pitchFamily="34" charset="0"/>
              <a:cs typeface="Arial" panose="020B0604020202020204" pitchFamily="34" charset="0"/>
            </a:endParaRPr>
          </a:p>
        </p:txBody>
      </p:sp>
      <p:sp>
        <p:nvSpPr>
          <p:cNvPr id="8" name="TextBox 7"/>
          <p:cNvSpPr txBox="1"/>
          <p:nvPr/>
        </p:nvSpPr>
        <p:spPr>
          <a:xfrm>
            <a:off x="3052290" y="6286500"/>
            <a:ext cx="3028950" cy="261610"/>
          </a:xfrm>
          <a:prstGeom prst="rect">
            <a:avLst/>
          </a:prstGeom>
          <a:noFill/>
        </p:spPr>
        <p:txBody>
          <a:bodyPr wrap="square" rtlCol="0">
            <a:spAutoFit/>
          </a:bodyPr>
          <a:lstStyle/>
          <a:p>
            <a:pPr algn="ctr"/>
            <a:r>
              <a:rPr lang="en-US" sz="1100" b="1" dirty="0" smtClean="0"/>
              <a:t>ERMC</a:t>
            </a:r>
            <a:endParaRPr lang="en-US" sz="1100" b="1" dirty="0"/>
          </a:p>
        </p:txBody>
      </p:sp>
      <p:graphicFrame>
        <p:nvGraphicFramePr>
          <p:cNvPr id="2" name="Table 1"/>
          <p:cNvGraphicFramePr>
            <a:graphicFrameLocks noGrp="1"/>
          </p:cNvGraphicFramePr>
          <p:nvPr>
            <p:extLst>
              <p:ext uri="{D42A27DB-BD31-4B8C-83A1-F6EECF244321}">
                <p14:modId xmlns:p14="http://schemas.microsoft.com/office/powerpoint/2010/main" val="59826516"/>
              </p:ext>
            </p:extLst>
          </p:nvPr>
        </p:nvGraphicFramePr>
        <p:xfrm>
          <a:off x="99540" y="904875"/>
          <a:ext cx="8934450" cy="5321785"/>
        </p:xfrm>
        <a:graphic>
          <a:graphicData uri="http://schemas.openxmlformats.org/drawingml/2006/table">
            <a:tbl>
              <a:tblPr>
                <a:tableStyleId>{5C22544A-7EE6-4342-B048-85BDC9FD1C3A}</a:tableStyleId>
              </a:tblPr>
              <a:tblGrid>
                <a:gridCol w="881535"/>
                <a:gridCol w="666750"/>
                <a:gridCol w="680565"/>
                <a:gridCol w="810321"/>
                <a:gridCol w="2209224"/>
                <a:gridCol w="2292240"/>
                <a:gridCol w="599782"/>
                <a:gridCol w="794033"/>
              </a:tblGrid>
              <a:tr h="486638">
                <a:tc>
                  <a:txBody>
                    <a:bodyPr/>
                    <a:lstStyle/>
                    <a:p>
                      <a:pPr algn="ctr" fontAlgn="ctr"/>
                      <a:r>
                        <a:rPr lang="en-US" sz="1200" u="none" strike="noStrike" dirty="0">
                          <a:solidFill>
                            <a:schemeClr val="bg1"/>
                          </a:solidFill>
                          <a:effectLst/>
                          <a:latin typeface="Arial" panose="020B0604020202020204" pitchFamily="34" charset="0"/>
                          <a:cs typeface="Arial" panose="020B0604020202020204" pitchFamily="34" charset="0"/>
                        </a:rPr>
                        <a:t> Event Amount </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ctr">
                    <a:solidFill>
                      <a:srgbClr val="FF0000"/>
                    </a:solidFill>
                  </a:tcPr>
                </a:tc>
                <a:tc>
                  <a:txBody>
                    <a:bodyPr/>
                    <a:lstStyle/>
                    <a:p>
                      <a:pPr algn="ctr" fontAlgn="ctr"/>
                      <a:r>
                        <a:rPr lang="en-US" sz="1200" u="none" strike="noStrike" dirty="0">
                          <a:solidFill>
                            <a:schemeClr val="bg1"/>
                          </a:solidFill>
                          <a:effectLst/>
                          <a:latin typeface="Arial" panose="020B0604020202020204" pitchFamily="34" charset="0"/>
                          <a:cs typeface="Arial" panose="020B0604020202020204" pitchFamily="34" charset="0"/>
                        </a:rPr>
                        <a:t> Non Operational Loss </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ctr">
                    <a:solidFill>
                      <a:srgbClr val="FF0000"/>
                    </a:solidFill>
                  </a:tcPr>
                </a:tc>
                <a:tc>
                  <a:txBody>
                    <a:bodyPr/>
                    <a:lstStyle/>
                    <a:p>
                      <a:pPr algn="ctr" fontAlgn="ctr"/>
                      <a:r>
                        <a:rPr lang="en-US" sz="1200" u="none" strike="noStrike" dirty="0">
                          <a:solidFill>
                            <a:schemeClr val="bg1"/>
                          </a:solidFill>
                          <a:effectLst/>
                          <a:latin typeface="Arial" panose="020B0604020202020204" pitchFamily="34" charset="0"/>
                          <a:cs typeface="Arial" panose="020B0604020202020204" pitchFamily="34" charset="0"/>
                        </a:rPr>
                        <a:t> Gross Operational Loss </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ctr">
                    <a:solidFill>
                      <a:srgbClr val="FF0000"/>
                    </a:solidFill>
                  </a:tcPr>
                </a:tc>
                <a:tc>
                  <a:txBody>
                    <a:bodyPr/>
                    <a:lstStyle/>
                    <a:p>
                      <a:pPr algn="ctr" fontAlgn="ctr"/>
                      <a:r>
                        <a:rPr lang="en-US" sz="1200" u="none" strike="noStrike">
                          <a:solidFill>
                            <a:schemeClr val="bg1"/>
                          </a:solidFill>
                          <a:effectLst/>
                          <a:latin typeface="Arial" panose="020B0604020202020204" pitchFamily="34" charset="0"/>
                          <a:cs typeface="Arial" panose="020B0604020202020204" pitchFamily="34" charset="0"/>
                        </a:rPr>
                        <a:t> Recoveries </a:t>
                      </a:r>
                      <a:endParaRPr lang="en-US" sz="1200" b="0" i="0" u="none" strike="noStrike">
                        <a:solidFill>
                          <a:schemeClr val="bg1"/>
                        </a:solidFill>
                        <a:effectLst/>
                        <a:latin typeface="Arial" panose="020B0604020202020204" pitchFamily="34" charset="0"/>
                        <a:cs typeface="Arial" panose="020B0604020202020204" pitchFamily="34" charset="0"/>
                      </a:endParaRPr>
                    </a:p>
                  </a:txBody>
                  <a:tcPr marL="4616" marR="4616" marT="4616" marB="0" anchor="ctr">
                    <a:solidFill>
                      <a:srgbClr val="FF0000"/>
                    </a:solidFill>
                  </a:tcPr>
                </a:tc>
                <a:tc>
                  <a:txBody>
                    <a:bodyPr/>
                    <a:lstStyle/>
                    <a:p>
                      <a:pPr algn="ctr" fontAlgn="b"/>
                      <a:r>
                        <a:rPr lang="en-US" sz="1200" u="none" strike="noStrike" dirty="0">
                          <a:solidFill>
                            <a:schemeClr val="bg1"/>
                          </a:solidFill>
                          <a:effectLst/>
                          <a:latin typeface="Arial" panose="020B0604020202020204" pitchFamily="34" charset="0"/>
                          <a:cs typeface="Arial" panose="020B0604020202020204" pitchFamily="34" charset="0"/>
                        </a:rPr>
                        <a:t>Event Summary</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b">
                    <a:solidFill>
                      <a:srgbClr val="FF0000"/>
                    </a:solidFill>
                  </a:tcPr>
                </a:tc>
                <a:tc>
                  <a:txBody>
                    <a:bodyPr/>
                    <a:lstStyle/>
                    <a:p>
                      <a:pPr algn="ctr" fontAlgn="b"/>
                      <a:r>
                        <a:rPr lang="en-US" sz="1200" u="none" strike="noStrike" dirty="0">
                          <a:solidFill>
                            <a:schemeClr val="bg1"/>
                          </a:solidFill>
                          <a:effectLst/>
                          <a:latin typeface="Arial" panose="020B0604020202020204" pitchFamily="34" charset="0"/>
                          <a:cs typeface="Arial" panose="020B0604020202020204" pitchFamily="34" charset="0"/>
                        </a:rPr>
                        <a:t>Mitigation</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b">
                    <a:solidFill>
                      <a:srgbClr val="FF0000"/>
                    </a:solidFill>
                  </a:tcPr>
                </a:tc>
                <a:tc>
                  <a:txBody>
                    <a:bodyPr/>
                    <a:lstStyle/>
                    <a:p>
                      <a:pPr algn="ctr" fontAlgn="b"/>
                      <a:r>
                        <a:rPr lang="en-US" sz="1200" u="none" strike="noStrike" dirty="0" smtClean="0">
                          <a:solidFill>
                            <a:schemeClr val="bg1"/>
                          </a:solidFill>
                          <a:effectLst/>
                          <a:latin typeface="Arial" panose="020B0604020202020204" pitchFamily="34" charset="0"/>
                          <a:cs typeface="Arial" panose="020B0604020202020204" pitchFamily="34" charset="0"/>
                        </a:rPr>
                        <a:t>Posted</a:t>
                      </a:r>
                    </a:p>
                    <a:p>
                      <a:pPr algn="ctr" fontAlgn="b"/>
                      <a:r>
                        <a:rPr lang="en-US" sz="1200" u="none" strike="noStrike" dirty="0" smtClean="0">
                          <a:solidFill>
                            <a:schemeClr val="bg1"/>
                          </a:solidFill>
                          <a:effectLst/>
                          <a:latin typeface="Arial" panose="020B0604020202020204" pitchFamily="34" charset="0"/>
                          <a:cs typeface="Arial" panose="020B0604020202020204" pitchFamily="34" charset="0"/>
                        </a:rPr>
                        <a:t>Month</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b">
                    <a:solidFill>
                      <a:srgbClr val="FF0000"/>
                    </a:solidFill>
                  </a:tcPr>
                </a:tc>
                <a:tc>
                  <a:txBody>
                    <a:bodyPr/>
                    <a:lstStyle/>
                    <a:p>
                      <a:pPr algn="ctr" fontAlgn="b"/>
                      <a:r>
                        <a:rPr lang="en-US" sz="1200" u="none" strike="noStrike" dirty="0" err="1">
                          <a:solidFill>
                            <a:schemeClr val="bg1"/>
                          </a:solidFill>
                          <a:effectLst/>
                          <a:latin typeface="Arial" panose="020B0604020202020204" pitchFamily="34" charset="0"/>
                          <a:cs typeface="Arial" panose="020B0604020202020204" pitchFamily="34" charset="0"/>
                        </a:rPr>
                        <a:t>Ocurrance</a:t>
                      </a:r>
                      <a:r>
                        <a:rPr lang="en-US" sz="1200" u="none" strike="noStrike" dirty="0">
                          <a:solidFill>
                            <a:schemeClr val="bg1"/>
                          </a:solidFill>
                          <a:effectLst/>
                          <a:latin typeface="Arial" panose="020B0604020202020204" pitchFamily="34" charset="0"/>
                          <a:cs typeface="Arial" panose="020B0604020202020204" pitchFamily="34" charset="0"/>
                        </a:rPr>
                        <a:t> Date</a:t>
                      </a:r>
                      <a:endParaRPr lang="en-US" sz="1200" b="0" i="0" u="none" strike="noStrike" dirty="0">
                        <a:solidFill>
                          <a:schemeClr val="bg1"/>
                        </a:solidFill>
                        <a:effectLst/>
                        <a:latin typeface="Arial" panose="020B0604020202020204" pitchFamily="34" charset="0"/>
                        <a:cs typeface="Arial" panose="020B0604020202020204" pitchFamily="34" charset="0"/>
                      </a:endParaRPr>
                    </a:p>
                  </a:txBody>
                  <a:tcPr marL="4616" marR="4616" marT="4616" marB="0" anchor="b">
                    <a:solidFill>
                      <a:srgbClr val="FF0000"/>
                    </a:solidFill>
                  </a:tcPr>
                </a:tc>
              </a:tr>
              <a:tr h="651815">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(600.00)</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a:solidFill>
                            <a:schemeClr val="dk1"/>
                          </a:solidFill>
                          <a:effectLst/>
                          <a:latin typeface="Arial" panose="020B0604020202020204" pitchFamily="34" charset="0"/>
                          <a:ea typeface="+mn-ea"/>
                          <a:cs typeface="Arial" panose="020B0604020202020204" pitchFamily="34" charset="0"/>
                        </a:rPr>
                        <a:t>Dormant activation was requested for the wrong customer, resulting in fees for original client</a:t>
                      </a:r>
                    </a:p>
                  </a:txBody>
                  <a:tcPr marL="9525" marR="9525" marT="9525" marB="0" anchor="b"/>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Employee was counseled</a:t>
                      </a:r>
                    </a:p>
                  </a:txBody>
                  <a:tcPr marL="4616" marR="4616" marT="4616" marB="0" anchor="ctr"/>
                </a:tc>
                <a:tc>
                  <a:txBody>
                    <a:bodyPr/>
                    <a:lstStyle/>
                    <a:p>
                      <a:pPr algn="ctr" fontAlgn="ctr"/>
                      <a:r>
                        <a:rPr lang="en-US" sz="1200" b="0" i="0" u="none" strike="noStrike" dirty="0" smtClean="0">
                          <a:solidFill>
                            <a:srgbClr val="000000"/>
                          </a:solidFill>
                          <a:effectLst/>
                          <a:latin typeface="Arial" panose="020B0604020202020204" pitchFamily="34" charset="0"/>
                          <a:cs typeface="Arial" panose="020B0604020202020204" pitchFamily="34" charset="0"/>
                        </a:rPr>
                        <a:t>-</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01/03/2015</a:t>
                      </a:r>
                    </a:p>
                  </a:txBody>
                  <a:tcPr marL="4616" marR="4616" marT="4616" marB="0" anchor="ctr"/>
                </a:tc>
              </a:tr>
              <a:tr h="509989">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Line was not being recorded for an employee in San Diego.</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 Detected</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through Ops Risk testing controls. Extension was programmed to record by IT.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ctr"/>
                      <a:r>
                        <a:rPr lang="en-US" sz="1200" b="0" i="0" u="none" strike="noStrike" dirty="0" smtClean="0">
                          <a:solidFill>
                            <a:srgbClr val="000000"/>
                          </a:solidFill>
                          <a:effectLst/>
                          <a:latin typeface="Arial" panose="020B0604020202020204" pitchFamily="34" charset="0"/>
                          <a:cs typeface="Arial" panose="020B0604020202020204" pitchFamily="34" charset="0"/>
                        </a:rPr>
                        <a:t>-</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04/07/2016</a:t>
                      </a:r>
                    </a:p>
                  </a:txBody>
                  <a:tcPr marL="4616" marR="4616" marT="4616" marB="0" anchor="ctr"/>
                </a:tc>
              </a:tr>
              <a:tr h="639957">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p>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(128,629.10)</a:t>
                      </a: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Overdrafts in Globus within a credit line only validate against limit availability, not collateral.</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IT</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is working on a project to resolve this issue.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ctr"/>
                      <a:r>
                        <a:rPr lang="en-US" sz="1200" b="0" i="0" u="none" strike="noStrike" dirty="0" smtClean="0">
                          <a:solidFill>
                            <a:srgbClr val="000000"/>
                          </a:solidFill>
                          <a:effectLst/>
                          <a:latin typeface="Arial" panose="020B0604020202020204" pitchFamily="34" charset="0"/>
                          <a:cs typeface="Arial" panose="020B0604020202020204" pitchFamily="34" charset="0"/>
                        </a:rPr>
                        <a:t>-</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06/10/2016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r h="639957">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FX rates interface went down creating mispricing on rates</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Issues with</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T-24 phantoms which runs the interface have been fixed</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ctr"/>
                      <a:r>
                        <a:rPr lang="en-US" sz="1200" b="0" i="0" u="none" strike="noStrike" dirty="0" smtClean="0">
                          <a:solidFill>
                            <a:srgbClr val="000000"/>
                          </a:solidFill>
                          <a:effectLst/>
                          <a:latin typeface="Arial" panose="020B0604020202020204" pitchFamily="34" charset="0"/>
                          <a:cs typeface="Arial" panose="020B0604020202020204" pitchFamily="34" charset="0"/>
                        </a:rPr>
                        <a:t>-</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06/15/2016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r h="639957">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Core banking was unavailable for 32 minutes (P-3) due</a:t>
                      </a:r>
                      <a:r>
                        <a:rPr lang="en-US" sz="1200" u="none" strike="noStrike" kern="1200" baseline="0" dirty="0" smtClean="0">
                          <a:solidFill>
                            <a:schemeClr val="dk1"/>
                          </a:solidFill>
                          <a:effectLst/>
                          <a:latin typeface="Arial" panose="020B0604020202020204" pitchFamily="34" charset="0"/>
                          <a:ea typeface="+mn-ea"/>
                          <a:cs typeface="Arial" panose="020B0604020202020204" pitchFamily="34" charset="0"/>
                        </a:rPr>
                        <a:t> to the processing of a file containing a text that the system processed as a code.</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Text</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was identified and modified</a:t>
                      </a:r>
                    </a:p>
                    <a:p>
                      <a:pPr algn="ctr" fontAlgn="b"/>
                      <a:endParaRPr lang="en-US" sz="1200" b="0" i="0" u="none" strike="noStrike" baseline="0" dirty="0" smtClean="0">
                        <a:solidFill>
                          <a:srgbClr val="000000"/>
                        </a:solidFill>
                        <a:effectLst/>
                        <a:latin typeface="Arial" panose="020B0604020202020204" pitchFamily="34" charset="0"/>
                        <a:cs typeface="Arial" panose="020B0604020202020204" pitchFamily="34" charset="0"/>
                      </a:endParaRPr>
                    </a:p>
                    <a:p>
                      <a:pPr algn="ctr" fontAlgn="b"/>
                      <a:r>
                        <a:rPr lang="en-US" sz="1200" b="0" i="0" u="none" strike="noStrike" baseline="0" dirty="0" smtClean="0">
                          <a:solidFill>
                            <a:srgbClr val="000000"/>
                          </a:solidFill>
                          <a:effectLst/>
                          <a:latin typeface="Arial" panose="020B0604020202020204" pitchFamily="34" charset="0"/>
                          <a:cs typeface="Arial" panose="020B0604020202020204" pitchFamily="34" charset="0"/>
                        </a:rPr>
                        <a:t>Jbase was Startup</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algn="ctr" fontAlgn="ctr"/>
                      <a:r>
                        <a:rPr lang="en-US" sz="1200" b="0" i="0" u="none" strike="noStrike" dirty="0" smtClean="0">
                          <a:solidFill>
                            <a:srgbClr val="000000"/>
                          </a:solidFill>
                          <a:effectLst/>
                          <a:latin typeface="Arial" panose="020B0604020202020204" pitchFamily="34" charset="0"/>
                          <a:cs typeface="Arial" panose="020B0604020202020204" pitchFamily="34" charset="0"/>
                        </a:rPr>
                        <a:t>-</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07/01/2016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r h="639957">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Assistant submitted a sell order as a buy order resulting in a gain for the client.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Employee was counseled</a:t>
                      </a:r>
                    </a:p>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05/10/2016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r h="639957">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ctr"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4616" marR="4616" marT="4616" marB="0" anchor="ctr"/>
                </a:tc>
                <a:tc>
                  <a:txBody>
                    <a:bodyPr/>
                    <a:lstStyle/>
                    <a:p>
                      <a:pPr marL="0" algn="ctr" defTabSz="457200" rtl="0" eaLnBrk="1" fontAlgn="b" latinLnBrk="0" hangingPunct="1"/>
                      <a:r>
                        <a:rPr lang="en-US" sz="1200" u="none" strike="noStrike" kern="1200" dirty="0" smtClean="0">
                          <a:solidFill>
                            <a:schemeClr val="dk1"/>
                          </a:solidFill>
                          <a:effectLst/>
                          <a:latin typeface="Arial" panose="020B0604020202020204" pitchFamily="34" charset="0"/>
                          <a:ea typeface="+mn-ea"/>
                          <a:cs typeface="Arial" panose="020B0604020202020204" pitchFamily="34" charset="0"/>
                        </a:rPr>
                        <a:t>Broken pipe on the 11th floor was leaking over Bloomberg station</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Stations</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were covered in plastic.</a:t>
                      </a:r>
                      <a:br>
                        <a:rPr lang="en-US" sz="1200" b="0" i="0" u="none" strike="noStrike" baseline="0" dirty="0" smtClean="0">
                          <a:solidFill>
                            <a:srgbClr val="000000"/>
                          </a:solidFill>
                          <a:effectLst/>
                          <a:latin typeface="Arial" panose="020B0604020202020204" pitchFamily="34" charset="0"/>
                          <a:cs typeface="Arial" panose="020B0604020202020204" pitchFamily="34" charset="0"/>
                        </a:rPr>
                      </a:br>
                      <a:r>
                        <a:rPr lang="en-US" sz="1200" b="0" i="0" u="none" strike="noStrike" baseline="0" dirty="0" smtClean="0">
                          <a:solidFill>
                            <a:srgbClr val="000000"/>
                          </a:solidFill>
                          <a:effectLst/>
                          <a:latin typeface="Arial" panose="020B0604020202020204" pitchFamily="34" charset="0"/>
                          <a:cs typeface="Arial" panose="020B0604020202020204" pitchFamily="34" charset="0"/>
                        </a:rPr>
                        <a:t/>
                      </a:r>
                      <a:br>
                        <a:rPr lang="en-US" sz="1200" b="0" i="0" u="none" strike="noStrike" baseline="0" dirty="0" smtClean="0">
                          <a:solidFill>
                            <a:srgbClr val="000000"/>
                          </a:solidFill>
                          <a:effectLst/>
                          <a:latin typeface="Arial" panose="020B0604020202020204" pitchFamily="34" charset="0"/>
                          <a:cs typeface="Arial" panose="020B0604020202020204" pitchFamily="34" charset="0"/>
                        </a:rPr>
                      </a:br>
                      <a:r>
                        <a:rPr lang="en-US" sz="1200" b="0" i="0" u="none" strike="noStrike" baseline="0" dirty="0" smtClean="0">
                          <a:solidFill>
                            <a:srgbClr val="000000"/>
                          </a:solidFill>
                          <a:effectLst/>
                          <a:latin typeface="Arial" panose="020B0604020202020204" pitchFamily="34" charset="0"/>
                          <a:cs typeface="Arial" panose="020B0604020202020204" pitchFamily="34" charset="0"/>
                        </a:rPr>
                        <a:t>Broken pipe was fixed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a:t>
                      </a:r>
                    </a:p>
                  </a:txBody>
                  <a:tcPr marL="4616" marR="4616" marT="4616" marB="0" anchor="ct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06/10/2016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616" marR="4616" marT="4616" marB="0" anchor="ctr"/>
                </a:tc>
              </a:tr>
            </a:tbl>
          </a:graphicData>
        </a:graphic>
      </p:graphicFrame>
    </p:spTree>
    <p:extLst>
      <p:ext uri="{BB962C8B-B14F-4D97-AF65-F5344CB8AC3E}">
        <p14:creationId xmlns:p14="http://schemas.microsoft.com/office/powerpoint/2010/main" val="42662033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548" y="215611"/>
            <a:ext cx="8983134" cy="461665"/>
          </a:xfrm>
          <a:prstGeom prst="rect">
            <a:avLst/>
          </a:prstGeom>
          <a:noFill/>
        </p:spPr>
        <p:txBody>
          <a:bodyPr wrap="square" rtlCol="0">
            <a:spAutoFit/>
          </a:bodyPr>
          <a:lstStyle/>
          <a:p>
            <a:r>
              <a:rPr lang="en-US" b="1" dirty="0"/>
              <a:t>2016 IRA Phase II </a:t>
            </a:r>
            <a:r>
              <a:rPr lang="en-US" b="1" dirty="0" smtClean="0"/>
              <a:t>- Roles and Responsibilities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26" y="981072"/>
            <a:ext cx="6467874" cy="5267325"/>
          </a:xfrm>
          <a:prstGeom prst="rect">
            <a:avLst/>
          </a:prstGeom>
          <a:solidFill>
            <a:schemeClr val="tx1"/>
          </a:solidFill>
          <a:ln w="3175">
            <a:solidFill>
              <a:schemeClr val="tx1"/>
            </a:solidFill>
            <a:miter lim="800000"/>
            <a:headEnd/>
            <a:tailEnd/>
          </a:ln>
        </p:spPr>
      </p:pic>
      <p:sp>
        <p:nvSpPr>
          <p:cNvPr id="64" name="TextBox 63"/>
          <p:cNvSpPr txBox="1"/>
          <p:nvPr/>
        </p:nvSpPr>
        <p:spPr>
          <a:xfrm>
            <a:off x="283505" y="677276"/>
            <a:ext cx="8566522" cy="276999"/>
          </a:xfrm>
          <a:prstGeom prst="rect">
            <a:avLst/>
          </a:prstGeom>
          <a:noFill/>
        </p:spPr>
        <p:txBody>
          <a:bodyPr wrap="square" rtlCol="0">
            <a:spAutoFit/>
          </a:bodyPr>
          <a:lstStyle/>
          <a:p>
            <a:r>
              <a:rPr lang="en-US" sz="1200" dirty="0" smtClean="0"/>
              <a:t>Link to </a:t>
            </a:r>
            <a:r>
              <a:rPr lang="en-US" sz="1200" dirty="0"/>
              <a:t>full report: </a:t>
            </a:r>
            <a:r>
              <a:rPr lang="en-US" sz="1200" dirty="0">
                <a:hlinkClick r:id="rId4"/>
              </a:rPr>
              <a:t>https://</a:t>
            </a:r>
            <a:r>
              <a:rPr lang="en-US" sz="1200" dirty="0" smtClean="0">
                <a:hlinkClick r:id="rId4"/>
              </a:rPr>
              <a:t>app.bcinthecloud.com/prod3/m/main.jsp?act=clean&amp;pageId=39407665&amp;reportId=40389953</a:t>
            </a:r>
            <a:r>
              <a:rPr lang="en-US" sz="1200" dirty="0" smtClean="0"/>
              <a:t> </a:t>
            </a:r>
            <a:endParaRPr lang="en-US" sz="1200" dirty="0"/>
          </a:p>
        </p:txBody>
      </p:sp>
    </p:spTree>
    <p:extLst>
      <p:ext uri="{BB962C8B-B14F-4D97-AF65-F5344CB8AC3E}">
        <p14:creationId xmlns:p14="http://schemas.microsoft.com/office/powerpoint/2010/main" val="19119313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548" y="215611"/>
            <a:ext cx="8983134" cy="461665"/>
          </a:xfrm>
          <a:prstGeom prst="rect">
            <a:avLst/>
          </a:prstGeom>
          <a:noFill/>
        </p:spPr>
        <p:txBody>
          <a:bodyPr wrap="square" rtlCol="0">
            <a:spAutoFit/>
          </a:bodyPr>
          <a:lstStyle/>
          <a:p>
            <a:r>
              <a:rPr lang="en-US" b="1" dirty="0"/>
              <a:t>2016 IRA Phase II </a:t>
            </a:r>
            <a:r>
              <a:rPr lang="en-US" b="1" dirty="0" smtClean="0"/>
              <a:t>- Critical Process Report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05" y="1209674"/>
            <a:ext cx="8566522"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3505" y="677276"/>
            <a:ext cx="8566522" cy="276999"/>
          </a:xfrm>
          <a:prstGeom prst="rect">
            <a:avLst/>
          </a:prstGeom>
          <a:noFill/>
        </p:spPr>
        <p:txBody>
          <a:bodyPr wrap="square" rtlCol="0">
            <a:spAutoFit/>
          </a:bodyPr>
          <a:lstStyle/>
          <a:p>
            <a:r>
              <a:rPr lang="en-US" sz="1200" dirty="0" smtClean="0"/>
              <a:t>Link to </a:t>
            </a:r>
            <a:r>
              <a:rPr lang="en-US" sz="1200" dirty="0"/>
              <a:t>full report: </a:t>
            </a:r>
            <a:r>
              <a:rPr lang="en-US" sz="1200" dirty="0">
                <a:hlinkClick r:id="rId4"/>
              </a:rPr>
              <a:t>https://</a:t>
            </a:r>
            <a:r>
              <a:rPr lang="en-US" sz="1200" dirty="0" smtClean="0">
                <a:hlinkClick r:id="rId4"/>
              </a:rPr>
              <a:t>app.bcinthecloud.com/prod3/m/main.jsp?act=clean&amp;pageId=39407665&amp;reportId=39878874</a:t>
            </a:r>
            <a:r>
              <a:rPr lang="en-US" sz="1200" dirty="0" smtClean="0"/>
              <a:t> </a:t>
            </a:r>
            <a:endParaRPr lang="en-US" sz="1200" dirty="0"/>
          </a:p>
        </p:txBody>
      </p:sp>
    </p:spTree>
    <p:extLst>
      <p:ext uri="{BB962C8B-B14F-4D97-AF65-F5344CB8AC3E}">
        <p14:creationId xmlns:p14="http://schemas.microsoft.com/office/powerpoint/2010/main" val="26649553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0" y="172288"/>
            <a:ext cx="8366125" cy="461665"/>
          </a:xfrm>
          <a:prstGeom prst="rect">
            <a:avLst/>
          </a:prstGeom>
          <a:noFill/>
        </p:spPr>
        <p:txBody>
          <a:bodyPr wrap="square" rtlCol="0">
            <a:spAutoFit/>
          </a:bodyPr>
          <a:lstStyle/>
          <a:p>
            <a:r>
              <a:rPr lang="en-US" dirty="0" smtClean="0"/>
              <a:t>Thresholds for Escalation and Investigation</a:t>
            </a:r>
            <a:endParaRPr lang="en-US" b="1" dirty="0" smtClean="0"/>
          </a:p>
        </p:txBody>
      </p:sp>
      <p:graphicFrame>
        <p:nvGraphicFramePr>
          <p:cNvPr id="16" name="Table 15"/>
          <p:cNvGraphicFramePr>
            <a:graphicFrameLocks noGrp="1"/>
          </p:cNvGraphicFramePr>
          <p:nvPr>
            <p:extLst>
              <p:ext uri="{D42A27DB-BD31-4B8C-83A1-F6EECF244321}">
                <p14:modId xmlns:p14="http://schemas.microsoft.com/office/powerpoint/2010/main" val="512854018"/>
              </p:ext>
            </p:extLst>
          </p:nvPr>
        </p:nvGraphicFramePr>
        <p:xfrm>
          <a:off x="180975" y="981076"/>
          <a:ext cx="8763000" cy="3769590"/>
        </p:xfrm>
        <a:graphic>
          <a:graphicData uri="http://schemas.openxmlformats.org/drawingml/2006/table">
            <a:tbl>
              <a:tblPr/>
              <a:tblGrid>
                <a:gridCol w="823886"/>
                <a:gridCol w="2818743"/>
                <a:gridCol w="2436602"/>
                <a:gridCol w="2683769"/>
              </a:tblGrid>
              <a:tr h="233910">
                <a:tc gridSpan="4">
                  <a:txBody>
                    <a:bodyPr/>
                    <a:lstStyle/>
                    <a:p>
                      <a:pPr marL="0" marR="0" algn="ctr">
                        <a:spcBef>
                          <a:spcPts val="0"/>
                        </a:spcBef>
                        <a:spcAft>
                          <a:spcPts val="0"/>
                        </a:spcAft>
                      </a:pPr>
                      <a:r>
                        <a:rPr lang="en-US" sz="1400" b="1" dirty="0">
                          <a:solidFill>
                            <a:srgbClr val="000000"/>
                          </a:solidFill>
                          <a:effectLst/>
                          <a:latin typeface="Calibri"/>
                          <a:ea typeface="SimSun"/>
                        </a:rPr>
                        <a:t>THRESHOLDS</a:t>
                      </a:r>
                      <a:endParaRPr lang="en-US" sz="1600" dirty="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6488">
                <a:tc>
                  <a:txBody>
                    <a:bodyPr/>
                    <a:lstStyle/>
                    <a:p>
                      <a:pPr marL="0" marR="0" algn="ctr">
                        <a:spcBef>
                          <a:spcPts val="0"/>
                        </a:spcBef>
                        <a:spcAft>
                          <a:spcPts val="0"/>
                        </a:spcAft>
                      </a:pPr>
                      <a:r>
                        <a:rPr lang="en-US" sz="1400" b="1" dirty="0">
                          <a:solidFill>
                            <a:srgbClr val="000000"/>
                          </a:solidFill>
                          <a:effectLst/>
                          <a:latin typeface="Calibri"/>
                          <a:ea typeface="SimSun"/>
                        </a:rPr>
                        <a:t>Type of Impact</a:t>
                      </a:r>
                      <a:endParaRPr lang="en-US" sz="1600" dirty="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dirty="0">
                          <a:solidFill>
                            <a:srgbClr val="000000"/>
                          </a:solidFill>
                          <a:effectLst/>
                          <a:latin typeface="Calibri"/>
                          <a:ea typeface="SimSun"/>
                        </a:rPr>
                        <a:t>SHUSA Material Event (R1)</a:t>
                      </a:r>
                      <a:endParaRPr lang="en-US" sz="1600" dirty="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a:ea typeface="SimSun"/>
                        </a:rPr>
                        <a:t>SHUSA Significant Event (R2)</a:t>
                      </a:r>
                      <a:endParaRPr lang="en-US" sz="160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a:ea typeface="SimSun"/>
                        </a:rPr>
                        <a:t>BSI Escalation and Investigation</a:t>
                      </a:r>
                      <a:endParaRPr lang="en-US" sz="160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3664">
                <a:tc>
                  <a:txBody>
                    <a:bodyPr/>
                    <a:lstStyle/>
                    <a:p>
                      <a:pPr marL="0" marR="0">
                        <a:spcBef>
                          <a:spcPts val="0"/>
                        </a:spcBef>
                        <a:spcAft>
                          <a:spcPts val="0"/>
                        </a:spcAft>
                      </a:pPr>
                      <a:r>
                        <a:rPr lang="en-US" sz="1200">
                          <a:solidFill>
                            <a:srgbClr val="000000"/>
                          </a:solidFill>
                          <a:effectLst/>
                          <a:latin typeface="Calibri"/>
                          <a:ea typeface="SimSun"/>
                        </a:rPr>
                        <a:t>Economic / Financial </a:t>
                      </a:r>
                      <a:endParaRPr lang="en-US" sz="160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≥USD$1M financial loss, or </a:t>
                      </a:r>
                      <a:endParaRPr lang="en-US" sz="1600" dirty="0">
                        <a:solidFill>
                          <a:srgbClr val="000000"/>
                        </a:solidFill>
                        <a:effectLst/>
                        <a:latin typeface="Arial"/>
                        <a:ea typeface="SimSun"/>
                      </a:endParaRPr>
                    </a:p>
                    <a:p>
                      <a:pPr marL="342900" marR="0" lvl="0" indent="-342900">
                        <a:spcBef>
                          <a:spcPts val="0"/>
                        </a:spcBef>
                        <a:spcAft>
                          <a:spcPts val="0"/>
                        </a:spcAft>
                        <a:buFont typeface="Symbol"/>
                        <a:buChar char=""/>
                      </a:pPr>
                      <a:r>
                        <a:rPr lang="en-US" sz="1200" dirty="0">
                          <a:solidFill>
                            <a:srgbClr val="000000"/>
                          </a:solidFill>
                          <a:effectLst/>
                          <a:latin typeface="Calibri"/>
                          <a:ea typeface="SimSun"/>
                        </a:rPr>
                        <a:t>≥USD$1M P&amp;L impact/exposure </a:t>
                      </a:r>
                      <a:endParaRPr lang="en-US" sz="1600" dirty="0">
                        <a:solidFill>
                          <a:srgbClr val="000000"/>
                        </a:solidFill>
                        <a:effectLst/>
                        <a:latin typeface="Arial"/>
                        <a:ea typeface="SimSun"/>
                      </a:endParaRPr>
                    </a:p>
                    <a:p>
                      <a:pPr marL="342900" marR="0" lvl="0" indent="-342900">
                        <a:spcBef>
                          <a:spcPts val="0"/>
                        </a:spcBef>
                        <a:spcAft>
                          <a:spcPts val="0"/>
                        </a:spcAft>
                        <a:buFont typeface="Symbol"/>
                        <a:buChar char=""/>
                      </a:pPr>
                      <a:r>
                        <a:rPr lang="en-US" sz="1200" dirty="0">
                          <a:solidFill>
                            <a:srgbClr val="000000"/>
                          </a:solidFill>
                          <a:effectLst/>
                          <a:latin typeface="Calibri"/>
                          <a:ea typeface="SimSun"/>
                        </a:rPr>
                        <a:t>Incidents with the same root cause whose aggregate amount in the last 12 months ≥USD$1M </a:t>
                      </a:r>
                      <a:endParaRPr lang="en-US" sz="1600" dirty="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&gt;USD$100k - &lt;USD$1M financial loss </a:t>
                      </a:r>
                      <a:endParaRPr lang="en-US" sz="1600" dirty="0">
                        <a:solidFill>
                          <a:srgbClr val="000000"/>
                        </a:solidFill>
                        <a:effectLst/>
                        <a:latin typeface="Arial"/>
                        <a:ea typeface="SimSun"/>
                      </a:endParaRPr>
                    </a:p>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Incidents with the same root cause whose aggregate amount in the last 12 months &gt;USD$100k </a:t>
                      </a:r>
                      <a:endParaRPr lang="en-US" sz="1600" dirty="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GB" sz="1200">
                          <a:effectLst/>
                          <a:latin typeface="Calibri"/>
                        </a:rPr>
                        <a:t>Financial loss, or P&amp;L impact/exposure </a:t>
                      </a:r>
                      <a:r>
                        <a:rPr lang="en-US" sz="1200">
                          <a:effectLst/>
                          <a:latin typeface="Calibri"/>
                        </a:rPr>
                        <a:t>≥</a:t>
                      </a:r>
                      <a:r>
                        <a:rPr lang="en-GB" sz="1200">
                          <a:effectLst/>
                          <a:latin typeface="Calibri"/>
                        </a:rPr>
                        <a:t> $50K </a:t>
                      </a:r>
                      <a:endParaRPr lang="en-US" sz="1400">
                        <a:effectLst/>
                        <a:latin typeface="Calibri"/>
                      </a:endParaRPr>
                    </a:p>
                    <a:p>
                      <a:pPr marL="342900" marR="0" lvl="0" indent="-342900">
                        <a:spcBef>
                          <a:spcPts val="0"/>
                        </a:spcBef>
                        <a:spcAft>
                          <a:spcPts val="0"/>
                        </a:spcAft>
                        <a:buFont typeface="Symbol"/>
                        <a:buChar char=""/>
                      </a:pPr>
                      <a:r>
                        <a:rPr lang="en-GB" sz="1200">
                          <a:effectLst/>
                          <a:latin typeface="Calibri"/>
                        </a:rPr>
                        <a:t>Incidents with the same root cause whose aggregate amount over the last 12 months exceeds $100K</a:t>
                      </a:r>
                      <a:endParaRPr lang="en-US" sz="1400">
                        <a:effectLst/>
                        <a:latin typeface="Calibri"/>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20397">
                <a:tc>
                  <a:txBody>
                    <a:bodyPr/>
                    <a:lstStyle/>
                    <a:p>
                      <a:pPr marL="0" marR="0">
                        <a:spcBef>
                          <a:spcPts val="0"/>
                        </a:spcBef>
                        <a:spcAft>
                          <a:spcPts val="0"/>
                        </a:spcAft>
                      </a:pPr>
                      <a:r>
                        <a:rPr lang="en-US" sz="1200">
                          <a:solidFill>
                            <a:srgbClr val="000000"/>
                          </a:solidFill>
                          <a:effectLst/>
                          <a:latin typeface="Calibri"/>
                          <a:ea typeface="SimSun"/>
                        </a:rPr>
                        <a:t>Regulation </a:t>
                      </a:r>
                      <a:endParaRPr lang="en-US" sz="160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a:solidFill>
                            <a:srgbClr val="000000"/>
                          </a:solidFill>
                          <a:effectLst/>
                          <a:latin typeface="Calibri"/>
                          <a:ea typeface="SimSun"/>
                          <a:cs typeface="Times New Roman"/>
                        </a:rPr>
                        <a:t>Event information identified may lead to heightened regulatory scrutiny resulting in investigation and likely enforcement actions </a:t>
                      </a:r>
                      <a:endParaRPr lang="en-US" sz="1600">
                        <a:solidFill>
                          <a:srgbClr val="000000"/>
                        </a:solidFill>
                        <a:effectLst/>
                        <a:latin typeface="Arial"/>
                        <a:ea typeface="SimSun"/>
                      </a:endParaRPr>
                    </a:p>
                    <a:p>
                      <a:pPr marL="342900" marR="0" lvl="0" indent="-342900">
                        <a:spcBef>
                          <a:spcPts val="0"/>
                        </a:spcBef>
                        <a:spcAft>
                          <a:spcPts val="0"/>
                        </a:spcAft>
                        <a:buFont typeface="Symbol"/>
                        <a:buChar char=""/>
                      </a:pPr>
                      <a:r>
                        <a:rPr lang="en-US" sz="1200">
                          <a:solidFill>
                            <a:srgbClr val="000000"/>
                          </a:solidFill>
                          <a:effectLst/>
                          <a:latin typeface="Calibri"/>
                          <a:ea typeface="SimSun"/>
                          <a:cs typeface="Times New Roman"/>
                        </a:rPr>
                        <a:t>Event information identified represents violation(s) of law</a:t>
                      </a:r>
                      <a:r>
                        <a:rPr lang="en-US" sz="1200">
                          <a:solidFill>
                            <a:srgbClr val="000000"/>
                          </a:solidFill>
                          <a:effectLst/>
                          <a:latin typeface="Arial"/>
                          <a:ea typeface="SimSun"/>
                        </a:rPr>
                        <a:t> </a:t>
                      </a:r>
                      <a:endParaRPr lang="en-US" sz="160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Event information identified may lead to regulatory inquiry </a:t>
                      </a:r>
                      <a:endParaRPr lang="en-US" sz="1600" dirty="0">
                        <a:solidFill>
                          <a:srgbClr val="000000"/>
                        </a:solidFill>
                        <a:effectLst/>
                        <a:latin typeface="Arial"/>
                        <a:ea typeface="SimSun"/>
                      </a:endParaRPr>
                    </a:p>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Event information identified with the potential to be cited as violation(s) of law </a:t>
                      </a:r>
                      <a:endParaRPr lang="en-US" sz="1600" dirty="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dirty="0" smtClean="0">
                          <a:effectLst/>
                          <a:latin typeface="+mn-lt"/>
                        </a:rPr>
                        <a:t>Deviation from regulatory best practice</a:t>
                      </a:r>
                    </a:p>
                    <a:p>
                      <a:pPr marL="342900" marR="0" lvl="0" indent="-342900">
                        <a:spcBef>
                          <a:spcPts val="0"/>
                        </a:spcBef>
                        <a:spcAft>
                          <a:spcPts val="0"/>
                        </a:spcAft>
                        <a:buFont typeface="Symbol"/>
                        <a:buChar char=""/>
                      </a:pPr>
                      <a:r>
                        <a:rPr lang="en-US" sz="1200" dirty="0" smtClean="0">
                          <a:effectLst/>
                          <a:latin typeface="+mn-lt"/>
                        </a:rPr>
                        <a:t>Potential lawsuit or judgment against the bank</a:t>
                      </a: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3664">
                <a:tc>
                  <a:txBody>
                    <a:bodyPr/>
                    <a:lstStyle/>
                    <a:p>
                      <a:pPr marL="0" marR="0">
                        <a:spcBef>
                          <a:spcPts val="0"/>
                        </a:spcBef>
                        <a:spcAft>
                          <a:spcPts val="0"/>
                        </a:spcAft>
                      </a:pPr>
                      <a:r>
                        <a:rPr lang="en-US" sz="1200">
                          <a:solidFill>
                            <a:srgbClr val="000000"/>
                          </a:solidFill>
                          <a:effectLst/>
                          <a:latin typeface="Calibri"/>
                          <a:ea typeface="SimSun"/>
                          <a:cs typeface="Times New Roman"/>
                        </a:rPr>
                        <a:t>Reputational and Media Impact </a:t>
                      </a:r>
                      <a:endParaRPr lang="en-US" sz="160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a:solidFill>
                            <a:srgbClr val="000000"/>
                          </a:solidFill>
                          <a:effectLst/>
                          <a:latin typeface="Calibri"/>
                          <a:ea typeface="SimSun"/>
                          <a:cs typeface="Times New Roman"/>
                        </a:rPr>
                        <a:t>Extensive headline coverage of the event in the national media.</a:t>
                      </a:r>
                      <a:endParaRPr lang="en-US" sz="1600">
                        <a:solidFill>
                          <a:srgbClr val="000000"/>
                        </a:solidFill>
                        <a:effectLst/>
                        <a:latin typeface="Arial"/>
                        <a:ea typeface="SimSun"/>
                      </a:endParaRPr>
                    </a:p>
                    <a:p>
                      <a:pPr marL="342900" marR="0" lvl="0" indent="-342900">
                        <a:spcBef>
                          <a:spcPts val="0"/>
                        </a:spcBef>
                        <a:spcAft>
                          <a:spcPts val="0"/>
                        </a:spcAft>
                        <a:buFont typeface="Symbol"/>
                        <a:buChar char=""/>
                      </a:pPr>
                      <a:r>
                        <a:rPr lang="en-US" sz="1200">
                          <a:solidFill>
                            <a:srgbClr val="000000"/>
                          </a:solidFill>
                          <a:effectLst/>
                          <a:latin typeface="Calibri"/>
                          <a:ea typeface="SimSun"/>
                          <a:cs typeface="Times New Roman"/>
                        </a:rPr>
                        <a:t>Incident involving loss of proprietary/confidential information and/or strategies</a:t>
                      </a:r>
                      <a:endParaRPr lang="en-US" sz="160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Coverage of the event by local media (print, online, etc.) </a:t>
                      </a:r>
                      <a:endParaRPr lang="en-US" sz="1600" dirty="0">
                        <a:solidFill>
                          <a:srgbClr val="000000"/>
                        </a:solidFill>
                        <a:effectLst/>
                        <a:latin typeface="Arial"/>
                        <a:ea typeface="SimSun"/>
                      </a:endParaRPr>
                    </a:p>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Incident that involves access by third parties to internal information of the bank </a:t>
                      </a:r>
                      <a:endParaRPr lang="en-US" sz="1600" dirty="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10000"/>
                        </a:lnSpc>
                        <a:spcBef>
                          <a:spcPts val="0"/>
                        </a:spcBef>
                        <a:spcAft>
                          <a:spcPts val="0"/>
                        </a:spcAft>
                        <a:buFont typeface="Symbol"/>
                        <a:buChar char=""/>
                      </a:pPr>
                      <a:r>
                        <a:rPr lang="en-US" sz="1200" dirty="0">
                          <a:solidFill>
                            <a:srgbClr val="000000"/>
                          </a:solidFill>
                          <a:effectLst/>
                          <a:latin typeface="Calibri"/>
                          <a:ea typeface="SimSun"/>
                          <a:cs typeface="Times New Roman"/>
                        </a:rPr>
                        <a:t>Event results in negative or unfavorable local media coverage</a:t>
                      </a:r>
                      <a:endParaRPr lang="en-US" sz="1400" dirty="0">
                        <a:effectLst/>
                        <a:latin typeface="Calibri"/>
                        <a:ea typeface="SimSun"/>
                        <a:cs typeface="Times New Roma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309627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0" y="172288"/>
            <a:ext cx="8366125" cy="461665"/>
          </a:xfrm>
          <a:prstGeom prst="rect">
            <a:avLst/>
          </a:prstGeom>
          <a:noFill/>
        </p:spPr>
        <p:txBody>
          <a:bodyPr wrap="square" rtlCol="0">
            <a:spAutoFit/>
          </a:bodyPr>
          <a:lstStyle/>
          <a:p>
            <a:r>
              <a:rPr lang="en-US" dirty="0"/>
              <a:t>Thresholds for Escalation and </a:t>
            </a:r>
            <a:r>
              <a:rPr lang="en-US" dirty="0" smtClean="0"/>
              <a:t>Investigation (Cont’d</a:t>
            </a:r>
            <a:r>
              <a:rPr lang="en-US" dirty="0"/>
              <a:t>)</a:t>
            </a:r>
            <a:endParaRPr lang="en-US" b="1" dirty="0"/>
          </a:p>
        </p:txBody>
      </p:sp>
      <p:graphicFrame>
        <p:nvGraphicFramePr>
          <p:cNvPr id="16" name="Table 15"/>
          <p:cNvGraphicFramePr>
            <a:graphicFrameLocks noGrp="1"/>
          </p:cNvGraphicFramePr>
          <p:nvPr>
            <p:extLst>
              <p:ext uri="{D42A27DB-BD31-4B8C-83A1-F6EECF244321}">
                <p14:modId xmlns:p14="http://schemas.microsoft.com/office/powerpoint/2010/main" val="2320434135"/>
              </p:ext>
            </p:extLst>
          </p:nvPr>
        </p:nvGraphicFramePr>
        <p:xfrm>
          <a:off x="180975" y="981076"/>
          <a:ext cx="8763000" cy="3769590"/>
        </p:xfrm>
        <a:graphic>
          <a:graphicData uri="http://schemas.openxmlformats.org/drawingml/2006/table">
            <a:tbl>
              <a:tblPr/>
              <a:tblGrid>
                <a:gridCol w="823886"/>
                <a:gridCol w="2818743"/>
                <a:gridCol w="2436602"/>
                <a:gridCol w="2683769"/>
              </a:tblGrid>
              <a:tr h="233910">
                <a:tc gridSpan="4">
                  <a:txBody>
                    <a:bodyPr/>
                    <a:lstStyle/>
                    <a:p>
                      <a:pPr marL="0" marR="0" algn="ctr">
                        <a:spcBef>
                          <a:spcPts val="0"/>
                        </a:spcBef>
                        <a:spcAft>
                          <a:spcPts val="0"/>
                        </a:spcAft>
                      </a:pPr>
                      <a:r>
                        <a:rPr lang="en-US" sz="1400" b="1" dirty="0">
                          <a:solidFill>
                            <a:srgbClr val="000000"/>
                          </a:solidFill>
                          <a:effectLst/>
                          <a:latin typeface="Calibri"/>
                          <a:ea typeface="SimSun"/>
                        </a:rPr>
                        <a:t>THRESHOLDS</a:t>
                      </a:r>
                      <a:endParaRPr lang="en-US" sz="1600" dirty="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6488">
                <a:tc>
                  <a:txBody>
                    <a:bodyPr/>
                    <a:lstStyle/>
                    <a:p>
                      <a:pPr marL="0" marR="0" algn="ctr">
                        <a:spcBef>
                          <a:spcPts val="0"/>
                        </a:spcBef>
                        <a:spcAft>
                          <a:spcPts val="0"/>
                        </a:spcAft>
                      </a:pPr>
                      <a:r>
                        <a:rPr lang="en-US" sz="1400" b="1" dirty="0">
                          <a:solidFill>
                            <a:srgbClr val="000000"/>
                          </a:solidFill>
                          <a:effectLst/>
                          <a:latin typeface="Calibri"/>
                          <a:ea typeface="SimSun"/>
                        </a:rPr>
                        <a:t>Type of Impact</a:t>
                      </a:r>
                      <a:endParaRPr lang="en-US" sz="1600" dirty="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dirty="0">
                          <a:solidFill>
                            <a:srgbClr val="000000"/>
                          </a:solidFill>
                          <a:effectLst/>
                          <a:latin typeface="Calibri"/>
                          <a:ea typeface="SimSun"/>
                        </a:rPr>
                        <a:t>SHUSA Material Event (R1)</a:t>
                      </a:r>
                      <a:endParaRPr lang="en-US" sz="1600" dirty="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a:ea typeface="SimSun"/>
                        </a:rPr>
                        <a:t>SHUSA Significant Event (R2)</a:t>
                      </a:r>
                      <a:endParaRPr lang="en-US" sz="160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Calibri"/>
                          <a:ea typeface="SimSun"/>
                        </a:rPr>
                        <a:t>BSI Escalation and Investigation</a:t>
                      </a:r>
                      <a:endParaRPr lang="en-US" sz="1600">
                        <a:solidFill>
                          <a:srgbClr val="000000"/>
                        </a:solidFill>
                        <a:effectLst/>
                        <a:latin typeface="Arial"/>
                        <a:ea typeface="SimSun"/>
                      </a:endParaRPr>
                    </a:p>
                  </a:txBody>
                  <a:tcPr marL="56056" marR="560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57130">
                <a:tc>
                  <a:txBody>
                    <a:bodyPr/>
                    <a:lstStyle/>
                    <a:p>
                      <a:pPr marL="0" marR="0">
                        <a:spcBef>
                          <a:spcPts val="0"/>
                        </a:spcBef>
                        <a:spcAft>
                          <a:spcPts val="0"/>
                        </a:spcAft>
                      </a:pPr>
                      <a:r>
                        <a:rPr lang="en-US" sz="1200" dirty="0">
                          <a:solidFill>
                            <a:srgbClr val="000000"/>
                          </a:solidFill>
                          <a:effectLst/>
                          <a:latin typeface="Calibri"/>
                          <a:ea typeface="SimSun"/>
                        </a:rPr>
                        <a:t>Clients and Service </a:t>
                      </a:r>
                      <a:endParaRPr lang="en-US" sz="1600" dirty="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Technological incidents classified as P1 or P0 </a:t>
                      </a:r>
                      <a:endParaRPr lang="en-US" sz="1600" dirty="0">
                        <a:solidFill>
                          <a:srgbClr val="000000"/>
                        </a:solidFill>
                        <a:effectLst/>
                        <a:latin typeface="Arial"/>
                        <a:ea typeface="SimSun"/>
                      </a:endParaRPr>
                    </a:p>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Affecting more than 1% of the clients, or 50,000 in absolute value, causing them some kind of harm </a:t>
                      </a:r>
                      <a:endParaRPr lang="en-US" sz="1600" dirty="0">
                        <a:solidFill>
                          <a:srgbClr val="000000"/>
                        </a:solidFill>
                        <a:effectLst/>
                        <a:latin typeface="Arial"/>
                        <a:ea typeface="SimSun"/>
                      </a:endParaRPr>
                    </a:p>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Security incidents which have involved loss of confidential customer information </a:t>
                      </a:r>
                      <a:endParaRPr lang="en-US" sz="1600" dirty="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Technological incidents classified as P3+ or P2 </a:t>
                      </a:r>
                      <a:endParaRPr lang="en-US" sz="1600" dirty="0">
                        <a:solidFill>
                          <a:srgbClr val="000000"/>
                        </a:solidFill>
                        <a:effectLst/>
                        <a:latin typeface="Arial"/>
                        <a:ea typeface="SimSun"/>
                      </a:endParaRPr>
                    </a:p>
                    <a:p>
                      <a:pPr marL="342900" marR="0" lvl="0" indent="-342900">
                        <a:spcBef>
                          <a:spcPts val="0"/>
                        </a:spcBef>
                        <a:spcAft>
                          <a:spcPts val="0"/>
                        </a:spcAft>
                        <a:buFont typeface="Symbol"/>
                        <a:buChar char=""/>
                      </a:pPr>
                      <a:r>
                        <a:rPr lang="en-US" sz="1200" dirty="0">
                          <a:solidFill>
                            <a:srgbClr val="000000"/>
                          </a:solidFill>
                          <a:effectLst/>
                          <a:latin typeface="Calibri"/>
                          <a:ea typeface="SimSun"/>
                          <a:cs typeface="Times New Roman"/>
                        </a:rPr>
                        <a:t>Affecting more than 0.1% of the clients, or 1,000 in absolute value, causing them </a:t>
                      </a:r>
                      <a:endParaRPr lang="en-US" sz="1600" dirty="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GB" sz="1200" dirty="0">
                          <a:effectLst/>
                          <a:latin typeface="Calibri"/>
                        </a:rPr>
                        <a:t>P0, P1, P2, P3+ or P3</a:t>
                      </a:r>
                      <a:endParaRPr lang="en-US" sz="1400" dirty="0">
                        <a:effectLst/>
                        <a:latin typeface="Calibri"/>
                      </a:endParaRPr>
                    </a:p>
                    <a:p>
                      <a:pPr marL="342900" marR="0" lvl="0" indent="-342900">
                        <a:spcBef>
                          <a:spcPts val="600"/>
                        </a:spcBef>
                        <a:spcAft>
                          <a:spcPts val="0"/>
                        </a:spcAft>
                        <a:buFont typeface="Symbol"/>
                        <a:buChar char=""/>
                      </a:pPr>
                      <a:r>
                        <a:rPr lang="en-GB" sz="1200" dirty="0">
                          <a:effectLst/>
                          <a:latin typeface="Calibri"/>
                        </a:rPr>
                        <a:t>Affecting &gt;= </a:t>
                      </a:r>
                      <a:r>
                        <a:rPr lang="en-GB" sz="1200" dirty="0" smtClean="0">
                          <a:effectLst/>
                          <a:latin typeface="Calibri"/>
                        </a:rPr>
                        <a:t>10 clients </a:t>
                      </a:r>
                      <a:endParaRPr lang="en-US" sz="1400" dirty="0">
                        <a:effectLst/>
                        <a:latin typeface="Calibri"/>
                      </a:endParaRPr>
                    </a:p>
                    <a:p>
                      <a:pPr marL="342900" marR="0" lvl="0" indent="-342900">
                        <a:spcBef>
                          <a:spcPts val="600"/>
                        </a:spcBef>
                        <a:spcAft>
                          <a:spcPts val="0"/>
                        </a:spcAft>
                        <a:buFont typeface="Symbol"/>
                        <a:buChar char=""/>
                      </a:pPr>
                      <a:r>
                        <a:rPr lang="en-GB" sz="1200" dirty="0">
                          <a:effectLst/>
                          <a:latin typeface="Calibri"/>
                        </a:rPr>
                        <a:t>Loss of or exposure to confidential or restricted information or internal information </a:t>
                      </a:r>
                      <a:endParaRPr lang="en-US" sz="1400" dirty="0">
                        <a:effectLst/>
                        <a:latin typeface="Calibri"/>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30596">
                <a:tc>
                  <a:txBody>
                    <a:bodyPr/>
                    <a:lstStyle/>
                    <a:p>
                      <a:pPr marL="0" marR="0">
                        <a:spcBef>
                          <a:spcPts val="0"/>
                        </a:spcBef>
                        <a:spcAft>
                          <a:spcPts val="0"/>
                        </a:spcAft>
                      </a:pPr>
                      <a:r>
                        <a:rPr lang="en-US" sz="1200">
                          <a:solidFill>
                            <a:srgbClr val="000000"/>
                          </a:solidFill>
                          <a:effectLst/>
                          <a:latin typeface="Calibri"/>
                          <a:ea typeface="SimSun"/>
                        </a:rPr>
                        <a:t>Other</a:t>
                      </a:r>
                      <a:endParaRPr lang="en-US" sz="160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US" sz="1200">
                          <a:solidFill>
                            <a:srgbClr val="000000"/>
                          </a:solidFill>
                          <a:effectLst/>
                          <a:latin typeface="Calibri"/>
                          <a:ea typeface="SimSun"/>
                          <a:cs typeface="Times New Roman"/>
                        </a:rPr>
                        <a:t>N/A</a:t>
                      </a:r>
                      <a:endParaRPr lang="en-US" sz="160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Calibri"/>
                          <a:ea typeface="SimSun"/>
                          <a:cs typeface="Times New Roman"/>
                        </a:rPr>
                        <a:t>N/A</a:t>
                      </a:r>
                      <a:endParaRPr lang="en-US" sz="1600" dirty="0">
                        <a:solidFill>
                          <a:srgbClr val="000000"/>
                        </a:solidFill>
                        <a:effectLst/>
                        <a:latin typeface="Arial"/>
                        <a:ea typeface="SimSun"/>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pPr>
                      <a:r>
                        <a:rPr lang="en-GB" sz="1200" dirty="0">
                          <a:effectLst/>
                          <a:latin typeface="Calibri"/>
                        </a:rPr>
                        <a:t>Internal and External Fraud (except cards)</a:t>
                      </a:r>
                      <a:endParaRPr lang="en-US" sz="1400" dirty="0">
                        <a:effectLst/>
                        <a:latin typeface="Calibri"/>
                      </a:endParaRPr>
                    </a:p>
                    <a:p>
                      <a:pPr marL="342900" marR="0" lvl="0" indent="-342900">
                        <a:spcBef>
                          <a:spcPts val="0"/>
                        </a:spcBef>
                        <a:spcAft>
                          <a:spcPts val="0"/>
                        </a:spcAft>
                        <a:buFont typeface="Symbol"/>
                        <a:buChar char=""/>
                      </a:pPr>
                      <a:r>
                        <a:rPr lang="en-GB" sz="1200" dirty="0">
                          <a:effectLst/>
                          <a:latin typeface="Calibri"/>
                        </a:rPr>
                        <a:t>Employment practices or workplace safety</a:t>
                      </a:r>
                      <a:endParaRPr lang="en-US" sz="1400" dirty="0">
                        <a:effectLst/>
                        <a:latin typeface="Calibri"/>
                      </a:endParaRPr>
                    </a:p>
                    <a:p>
                      <a:pPr marL="342900" marR="0" lvl="0" indent="-342900">
                        <a:spcBef>
                          <a:spcPts val="0"/>
                        </a:spcBef>
                        <a:spcAft>
                          <a:spcPts val="0"/>
                        </a:spcAft>
                        <a:buFont typeface="Symbol"/>
                        <a:buChar char=""/>
                      </a:pPr>
                      <a:r>
                        <a:rPr lang="en-GB" sz="1200" dirty="0">
                          <a:effectLst/>
                          <a:latin typeface="Calibri"/>
                        </a:rPr>
                        <a:t>Loss of use of facility</a:t>
                      </a:r>
                      <a:endParaRPr lang="en-US" sz="1400" dirty="0">
                        <a:effectLst/>
                        <a:latin typeface="Calibri"/>
                      </a:endParaRPr>
                    </a:p>
                    <a:p>
                      <a:pPr marL="342900" marR="0" lvl="0" indent="-342900">
                        <a:spcBef>
                          <a:spcPts val="0"/>
                        </a:spcBef>
                        <a:spcAft>
                          <a:spcPts val="0"/>
                        </a:spcAft>
                        <a:buFont typeface="Symbol"/>
                        <a:buChar char=""/>
                      </a:pPr>
                      <a:r>
                        <a:rPr lang="en-GB" sz="1200" dirty="0">
                          <a:effectLst/>
                          <a:latin typeface="Calibri"/>
                        </a:rPr>
                        <a:t>Risk Indicator turns yellow or red</a:t>
                      </a:r>
                      <a:endParaRPr lang="en-US" sz="1400" dirty="0">
                        <a:effectLst/>
                        <a:latin typeface="Calibri"/>
                      </a:endParaRPr>
                    </a:p>
                    <a:p>
                      <a:pPr marL="342900" marR="0" lvl="0" indent="-342900">
                        <a:spcBef>
                          <a:spcPts val="0"/>
                        </a:spcBef>
                        <a:spcAft>
                          <a:spcPts val="0"/>
                        </a:spcAft>
                        <a:buFont typeface="Symbol"/>
                        <a:buChar char=""/>
                      </a:pPr>
                      <a:r>
                        <a:rPr lang="en-GB" sz="1200" dirty="0">
                          <a:effectLst/>
                          <a:latin typeface="Calibri"/>
                        </a:rPr>
                        <a:t>Client complaints resolved in favour of the client</a:t>
                      </a:r>
                      <a:endParaRPr lang="en-US" sz="1400" dirty="0">
                        <a:effectLst/>
                        <a:latin typeface="Calibri"/>
                      </a:endParaRPr>
                    </a:p>
                    <a:p>
                      <a:pPr marL="342900" marR="0" lvl="0" indent="-342900">
                        <a:spcBef>
                          <a:spcPts val="0"/>
                        </a:spcBef>
                        <a:spcAft>
                          <a:spcPts val="0"/>
                        </a:spcAft>
                        <a:buFont typeface="Symbol"/>
                        <a:buChar char=""/>
                      </a:pPr>
                      <a:r>
                        <a:rPr lang="en-GB" sz="1200" dirty="0">
                          <a:effectLst/>
                          <a:latin typeface="Calibri"/>
                        </a:rPr>
                        <a:t>Code of conduct violations</a:t>
                      </a:r>
                      <a:endParaRPr lang="en-US" sz="1400" dirty="0">
                        <a:effectLst/>
                        <a:latin typeface="Calibri"/>
                      </a:endParaRPr>
                    </a:p>
                  </a:txBody>
                  <a:tcPr marL="56056" marR="560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47710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266699" y="5661003"/>
            <a:ext cx="8867598" cy="523220"/>
          </a:xfrm>
          <a:prstGeom prst="rect">
            <a:avLst/>
          </a:prstGeom>
          <a:noFill/>
        </p:spPr>
        <p:txBody>
          <a:bodyPr wrap="square">
            <a:spAutoFit/>
          </a:bodyPr>
          <a:lstStyle/>
          <a:p>
            <a:r>
              <a:rPr lang="en-US" sz="700" dirty="0" smtClean="0">
                <a:solidFill>
                  <a:prstClr val="black"/>
                </a:solidFill>
                <a:latin typeface="Arial" panose="020B0604020202020204" pitchFamily="34" charset="0"/>
                <a:cs typeface="Arial" panose="020B0604020202020204" pitchFamily="34" charset="0"/>
              </a:rPr>
              <a:t>Aggregated </a:t>
            </a:r>
            <a:r>
              <a:rPr lang="en-US" sz="700" dirty="0">
                <a:solidFill>
                  <a:prstClr val="black"/>
                </a:solidFill>
                <a:latin typeface="Arial" panose="020B0604020202020204" pitchFamily="34" charset="0"/>
                <a:cs typeface="Arial" panose="020B0604020202020204" pitchFamily="34" charset="0"/>
              </a:rPr>
              <a:t>RAS status for the purpose of this summary is based on expert judgment and reviewed by ERMC prior to RC and Board. </a:t>
            </a:r>
            <a:endParaRPr lang="en-US" sz="700" dirty="0" smtClean="0">
              <a:solidFill>
                <a:prstClr val="black"/>
              </a:solidFill>
              <a:latin typeface="Arial" panose="020B0604020202020204" pitchFamily="34" charset="0"/>
              <a:cs typeface="Arial" panose="020B0604020202020204" pitchFamily="34" charset="0"/>
            </a:endParaRPr>
          </a:p>
          <a:p>
            <a:endParaRPr lang="en-US" sz="700" dirty="0" smtClean="0">
              <a:solidFill>
                <a:prstClr val="black"/>
              </a:solidFill>
              <a:latin typeface="Arial" panose="020B0604020202020204" pitchFamily="34" charset="0"/>
              <a:cs typeface="Arial" panose="020B0604020202020204" pitchFamily="34" charset="0"/>
            </a:endParaRPr>
          </a:p>
          <a:p>
            <a:r>
              <a:rPr lang="en-US" sz="700" dirty="0">
                <a:solidFill>
                  <a:prstClr val="black"/>
                </a:solidFill>
                <a:latin typeface="Arial" panose="020B0604020202020204" pitchFamily="34" charset="0"/>
                <a:cs typeface="Arial" panose="020B0604020202020204" pitchFamily="34" charset="0"/>
              </a:rPr>
              <a:t>Strategic </a:t>
            </a:r>
            <a:r>
              <a:rPr lang="en-US" sz="700" dirty="0" smtClean="0">
                <a:solidFill>
                  <a:prstClr val="black"/>
                </a:solidFill>
                <a:latin typeface="Arial" panose="020B0604020202020204" pitchFamily="34" charset="0"/>
                <a:cs typeface="Arial" panose="020B0604020202020204" pitchFamily="34" charset="0"/>
              </a:rPr>
              <a:t>Risk, </a:t>
            </a:r>
            <a:r>
              <a:rPr lang="en-US" sz="700" dirty="0">
                <a:solidFill>
                  <a:prstClr val="black"/>
                </a:solidFill>
                <a:latin typeface="Arial" panose="020B0604020202020204" pitchFamily="34" charset="0"/>
                <a:cs typeface="Arial" panose="020B0604020202020204" pitchFamily="34" charset="0"/>
              </a:rPr>
              <a:t>spanning every risk category, is managed through  strategic planning, material risk program,  and new products/business activities.  For RAS purposes,  it will be represented by: 1) qualitative statements for strategic risk that we currently use, and 2) monitored through all </a:t>
            </a:r>
            <a:r>
              <a:rPr lang="en-US" sz="700" dirty="0" smtClean="0">
                <a:solidFill>
                  <a:prstClr val="black"/>
                </a:solidFill>
                <a:latin typeface="Arial" panose="020B0604020202020204" pitchFamily="34" charset="0"/>
                <a:cs typeface="Arial" panose="020B0604020202020204" pitchFamily="34" charset="0"/>
              </a:rPr>
              <a:t>RAS metrics </a:t>
            </a:r>
            <a:r>
              <a:rPr lang="en-US" sz="700" dirty="0">
                <a:solidFill>
                  <a:prstClr val="black"/>
                </a:solidFill>
                <a:latin typeface="Arial" panose="020B0604020202020204" pitchFamily="34" charset="0"/>
                <a:cs typeface="Arial" panose="020B0604020202020204" pitchFamily="34" charset="0"/>
              </a:rPr>
              <a:t>being presented in each risk category. </a:t>
            </a:r>
          </a:p>
        </p:txBody>
      </p:sp>
      <p:graphicFrame>
        <p:nvGraphicFramePr>
          <p:cNvPr id="5" name="Table 4"/>
          <p:cNvGraphicFramePr>
            <a:graphicFrameLocks noGrp="1"/>
          </p:cNvGraphicFramePr>
          <p:nvPr>
            <p:extLst>
              <p:ext uri="{D42A27DB-BD31-4B8C-83A1-F6EECF244321}">
                <p14:modId xmlns:p14="http://schemas.microsoft.com/office/powerpoint/2010/main" val="4280100750"/>
              </p:ext>
            </p:extLst>
          </p:nvPr>
        </p:nvGraphicFramePr>
        <p:xfrm>
          <a:off x="348309" y="1151035"/>
          <a:ext cx="8452790" cy="4475114"/>
        </p:xfrm>
        <a:graphic>
          <a:graphicData uri="http://schemas.openxmlformats.org/drawingml/2006/table">
            <a:tbl>
              <a:tblPr/>
              <a:tblGrid>
                <a:gridCol w="914630"/>
                <a:gridCol w="41986"/>
                <a:gridCol w="409575"/>
                <a:gridCol w="38762"/>
                <a:gridCol w="2206663"/>
                <a:gridCol w="80406"/>
                <a:gridCol w="3082272"/>
                <a:gridCol w="80406"/>
                <a:gridCol w="1598090"/>
              </a:tblGrid>
              <a:tr h="204668">
                <a:tc>
                  <a:txBody>
                    <a:bodyPr/>
                    <a:lstStyle/>
                    <a:p>
                      <a:pPr marL="0" algn="ctr" defTabSz="457200" rtl="0" eaLnBrk="1" fontAlgn="ctr" latinLnBrk="0" hangingPunct="1"/>
                      <a:r>
                        <a:rPr lang="en-US" sz="1000" b="1" i="0" u="none" strike="noStrike" kern="1200" dirty="0" smtClean="0">
                          <a:solidFill>
                            <a:srgbClr val="000000"/>
                          </a:solidFill>
                          <a:effectLst/>
                          <a:latin typeface="Arial"/>
                          <a:ea typeface="+mn-ea"/>
                          <a:cs typeface="+mn-cs"/>
                        </a:rPr>
                        <a:t>Risk Type</a:t>
                      </a:r>
                      <a:endParaRPr lang="en-US" sz="1000" b="1" i="0" u="none" strike="noStrike" kern="1200" dirty="0">
                        <a:solidFill>
                          <a:srgbClr val="000000"/>
                        </a:solidFill>
                        <a:effectLst/>
                        <a:latin typeface="Arial"/>
                        <a:ea typeface="+mn-ea"/>
                        <a:cs typeface="+mn-cs"/>
                      </a:endParaRPr>
                    </a:p>
                  </a:txBody>
                  <a:tcPr marL="6681" marR="6681" marT="6681" marB="0" anchor="ctr">
                    <a:lnL>
                      <a:noFill/>
                    </a:lnL>
                    <a:lnR>
                      <a:noFill/>
                    </a:lnR>
                    <a:lnT>
                      <a:noFill/>
                    </a:lnT>
                    <a:lnB>
                      <a:noFill/>
                    </a:lnB>
                    <a:solidFill>
                      <a:schemeClr val="bg1">
                        <a:lumMod val="85000"/>
                      </a:schemeClr>
                    </a:solidFill>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ctr" rtl="0" fontAlgn="ctr"/>
                      <a:r>
                        <a:rPr lang="en-US" sz="1000" b="1" i="0" u="none" strike="noStrike" dirty="0">
                          <a:solidFill>
                            <a:srgbClr val="000000"/>
                          </a:solidFill>
                          <a:effectLst/>
                          <a:latin typeface="Arial"/>
                        </a:rPr>
                        <a:t>Status</a:t>
                      </a:r>
                    </a:p>
                  </a:txBody>
                  <a:tcPr marL="6681" marR="6681" marT="6681" marB="0" anchor="ctr">
                    <a:lnL>
                      <a:noFill/>
                    </a:lnL>
                    <a:lnR>
                      <a:noFill/>
                    </a:lnR>
                    <a:lnT>
                      <a:noFill/>
                    </a:lnT>
                    <a:lnB>
                      <a:noFill/>
                    </a:lnB>
                    <a:solidFill>
                      <a:srgbClr val="D9D9D9"/>
                    </a:solidFill>
                  </a:tcPr>
                </a:tc>
                <a:tc>
                  <a:txBody>
                    <a:bodyPr/>
                    <a:lstStyle/>
                    <a:p>
                      <a:pPr algn="ctr" rtl="0" fontAlgn="ctr"/>
                      <a:endParaRPr lang="en-US" sz="1000" b="1" i="0" u="none" strike="noStrike" dirty="0">
                        <a:solidFill>
                          <a:srgbClr val="000000"/>
                        </a:solidFill>
                        <a:effectLst/>
                        <a:latin typeface="Arial"/>
                      </a:endParaRPr>
                    </a:p>
                  </a:txBody>
                  <a:tcPr marL="6681" marR="6681" marT="6681" marB="0" anchor="ctr">
                    <a:lnL>
                      <a:noFill/>
                    </a:lnL>
                    <a:lnR>
                      <a:noFill/>
                    </a:lnR>
                    <a:lnT>
                      <a:noFill/>
                    </a:lnT>
                    <a:lnB>
                      <a:noFill/>
                    </a:lnB>
                  </a:tcPr>
                </a:tc>
                <a:tc>
                  <a:txBody>
                    <a:bodyPr/>
                    <a:lstStyle/>
                    <a:p>
                      <a:pPr algn="ctr" rtl="0" fontAlgn="ctr"/>
                      <a:r>
                        <a:rPr lang="en-US" sz="1000" b="1" i="0" u="none" strike="noStrike" dirty="0">
                          <a:solidFill>
                            <a:srgbClr val="000000"/>
                          </a:solidFill>
                          <a:effectLst/>
                          <a:latin typeface="Arial"/>
                        </a:rPr>
                        <a:t>RAS Metric Summary</a:t>
                      </a:r>
                    </a:p>
                  </a:txBody>
                  <a:tcPr marL="6681" marR="6681" marT="6681"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rtl="0" fontAlgn="ctr"/>
                      <a:endParaRPr lang="en-US" sz="1000" b="1" i="0" u="none" strike="noStrike" dirty="0">
                        <a:solidFill>
                          <a:srgbClr val="000000"/>
                        </a:solidFill>
                        <a:effectLst/>
                        <a:latin typeface="Arial"/>
                      </a:endParaRPr>
                    </a:p>
                  </a:txBody>
                  <a:tcPr marL="6681" marR="6681" marT="6681" marB="0" anchor="ctr">
                    <a:lnL>
                      <a:noFill/>
                    </a:lnL>
                    <a:lnR>
                      <a:noFill/>
                    </a:lnR>
                    <a:lnT>
                      <a:noFill/>
                    </a:lnT>
                    <a:lnB>
                      <a:noFill/>
                    </a:lnB>
                    <a:lnTlToBr w="12700" cmpd="sng">
                      <a:noFill/>
                      <a:prstDash val="solid"/>
                    </a:lnTlToBr>
                    <a:lnBlToTr w="12700" cmpd="sng">
                      <a:noFill/>
                      <a:prstDash val="solid"/>
                    </a:lnBlToTr>
                  </a:tcPr>
                </a:tc>
                <a:tc>
                  <a:txBody>
                    <a:bodyPr/>
                    <a:lstStyle/>
                    <a:p>
                      <a:pPr algn="ctr" rtl="0" fontAlgn="ctr"/>
                      <a:r>
                        <a:rPr lang="en-US" sz="1000" b="1" i="0" u="none" strike="noStrike" dirty="0">
                          <a:solidFill>
                            <a:srgbClr val="000000"/>
                          </a:solidFill>
                          <a:effectLst/>
                          <a:latin typeface="Arial"/>
                        </a:rPr>
                        <a:t>Qualitative assessment</a:t>
                      </a:r>
                    </a:p>
                  </a:txBody>
                  <a:tcPr marL="6681" marR="6681" marT="6681"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rtl="0" fontAlgn="ctr"/>
                      <a:endParaRPr lang="en-US" sz="1000" b="1" i="0" u="none" strike="noStrike" dirty="0">
                        <a:solidFill>
                          <a:srgbClr val="000000"/>
                        </a:solidFill>
                        <a:effectLst/>
                        <a:latin typeface="Arial"/>
                      </a:endParaRPr>
                    </a:p>
                  </a:txBody>
                  <a:tcPr marL="6681" marR="6681" marT="6681" marB="0" anchor="ctr">
                    <a:lnL>
                      <a:noFill/>
                    </a:lnL>
                    <a:lnR>
                      <a:noFill/>
                    </a:lnR>
                    <a:lnT>
                      <a:noFill/>
                    </a:lnT>
                    <a:lnB>
                      <a:noFill/>
                    </a:lnB>
                    <a:lnTlToBr w="12700" cmpd="sng">
                      <a:noFill/>
                      <a:prstDash val="solid"/>
                    </a:lnTlToBr>
                    <a:lnBlToTr w="12700" cmpd="sng">
                      <a:noFill/>
                      <a:prstDash val="solid"/>
                    </a:lnBlToTr>
                  </a:tcPr>
                </a:tc>
                <a:tc>
                  <a:txBody>
                    <a:bodyPr/>
                    <a:lstStyle/>
                    <a:p>
                      <a:pPr algn="ctr" rtl="0" fontAlgn="ctr"/>
                      <a:r>
                        <a:rPr lang="en-US" sz="1000" b="1" i="0" u="none" strike="noStrike" dirty="0">
                          <a:solidFill>
                            <a:srgbClr val="000000"/>
                          </a:solidFill>
                          <a:effectLst/>
                          <a:latin typeface="Arial"/>
                        </a:rPr>
                        <a:t>Key Breach Actions</a:t>
                      </a:r>
                    </a:p>
                  </a:txBody>
                  <a:tcPr marL="6681" marR="6681" marT="6681"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66675">
                <a:tc>
                  <a:txBody>
                    <a:bodyPr/>
                    <a:lstStyle/>
                    <a:p>
                      <a:pPr algn="l" fontAlgn="b"/>
                      <a:endParaRPr lang="en-US" sz="100" b="0" i="0" u="none" strike="noStrike" dirty="0">
                        <a:solidFill>
                          <a:schemeClr val="bg1"/>
                        </a:solidFill>
                        <a:effectLst/>
                        <a:latin typeface="Arial"/>
                      </a:endParaRPr>
                    </a:p>
                  </a:txBody>
                  <a:tcPr marL="6681" marR="6681" marT="6681" marB="0" anchor="b">
                    <a:lnL>
                      <a:noFill/>
                    </a:lnL>
                    <a:lnR>
                      <a:noFill/>
                    </a:lnR>
                    <a:lnT>
                      <a:noFill/>
                    </a:lnT>
                    <a:lnB>
                      <a:noFill/>
                    </a:lnB>
                  </a:tcPr>
                </a:tc>
                <a:tc>
                  <a:txBody>
                    <a:bodyPr/>
                    <a:lstStyle/>
                    <a:p>
                      <a:pPr algn="l" fontAlgn="b"/>
                      <a:endParaRPr lang="en-US" sz="100" b="0" i="0" u="none" strike="noStrike">
                        <a:solidFill>
                          <a:schemeClr val="bg1"/>
                        </a:solidFill>
                        <a:effectLst/>
                        <a:latin typeface="Arial"/>
                      </a:endParaRPr>
                    </a:p>
                  </a:txBody>
                  <a:tcPr marL="6681" marR="6681" marT="6681" marB="0" anchor="b">
                    <a:lnL>
                      <a:noFill/>
                    </a:lnL>
                    <a:lnR>
                      <a:noFill/>
                    </a:lnR>
                    <a:lnT>
                      <a:noFill/>
                    </a:lnT>
                    <a:lnB>
                      <a:noFill/>
                    </a:lnB>
                  </a:tcPr>
                </a:tc>
                <a:tc>
                  <a:txBody>
                    <a:bodyPr/>
                    <a:lstStyle/>
                    <a:p>
                      <a:pPr algn="ctr" rtl="0" fontAlgn="ctr"/>
                      <a:endParaRPr lang="en-US" sz="100" b="1" i="0" u="none" strike="noStrike" dirty="0">
                        <a:solidFill>
                          <a:schemeClr val="bg1"/>
                        </a:solidFill>
                        <a:effectLst/>
                        <a:latin typeface="Arial"/>
                      </a:endParaRPr>
                    </a:p>
                  </a:txBody>
                  <a:tcPr marL="6681" marR="6681" marT="6681" marB="0" anchor="ctr">
                    <a:lnL>
                      <a:noFill/>
                    </a:lnL>
                    <a:lnR>
                      <a:noFill/>
                    </a:lnR>
                    <a:lnT>
                      <a:noFill/>
                    </a:lnT>
                    <a:lnB>
                      <a:noFill/>
                    </a:lnB>
                    <a:noFill/>
                  </a:tcPr>
                </a:tc>
                <a:tc>
                  <a:txBody>
                    <a:bodyPr/>
                    <a:lstStyle/>
                    <a:p>
                      <a:pPr algn="ctr" rtl="0" fontAlgn="ctr"/>
                      <a:endParaRPr lang="en-US" sz="100" b="1" i="0" u="none" strike="noStrike" dirty="0">
                        <a:solidFill>
                          <a:schemeClr val="bg1"/>
                        </a:solidFill>
                        <a:effectLst/>
                        <a:latin typeface="Arial"/>
                      </a:endParaRPr>
                    </a:p>
                  </a:txBody>
                  <a:tcPr marL="6681" marR="6681" marT="6681" marB="0" anchor="ctr">
                    <a:lnL>
                      <a:noFill/>
                    </a:lnL>
                    <a:lnR>
                      <a:noFill/>
                    </a:lnR>
                    <a:lnT>
                      <a:noFill/>
                    </a:lnT>
                    <a:lnB>
                      <a:noFill/>
                    </a:lnB>
                  </a:tcPr>
                </a:tc>
                <a:tc>
                  <a:txBody>
                    <a:bodyPr/>
                    <a:lstStyle/>
                    <a:p>
                      <a:pPr algn="ctr" rtl="0" fontAlgn="ctr"/>
                      <a:endParaRPr lang="en-US" sz="100" b="1" i="0" u="none" strike="noStrike" dirty="0">
                        <a:solidFill>
                          <a:schemeClr val="bg1"/>
                        </a:solidFill>
                        <a:effectLst/>
                        <a:latin typeface="Arial"/>
                      </a:endParaRPr>
                    </a:p>
                  </a:txBody>
                  <a:tcPr marL="6681" marR="6681" marT="6681" marB="0" anchor="ctr">
                    <a:lnL>
                      <a:noFill/>
                    </a:lnL>
                    <a:lnR>
                      <a:noFill/>
                    </a:lnR>
                    <a:lnT w="6350" cap="flat" cmpd="sng" algn="ctr">
                      <a:noFill/>
                      <a:prstDash val="solid"/>
                      <a:round/>
                      <a:headEnd type="none" w="med" len="med"/>
                      <a:tailEnd type="none" w="med" len="med"/>
                    </a:lnT>
                    <a:lnB w="6350" cap="flat" cmpd="sng" algn="ctr">
                      <a:solidFill>
                        <a:srgbClr val="A6A6A6"/>
                      </a:solidFill>
                      <a:prstDash val="solid"/>
                      <a:round/>
                      <a:headEnd type="none" w="med" len="med"/>
                      <a:tailEnd type="none" w="med" len="med"/>
                    </a:lnB>
                    <a:noFill/>
                  </a:tcPr>
                </a:tc>
                <a:tc>
                  <a:txBody>
                    <a:bodyPr/>
                    <a:lstStyle/>
                    <a:p>
                      <a:pPr algn="ctr" rtl="0" fontAlgn="ctr"/>
                      <a:endParaRPr lang="en-US" sz="100" b="1" i="0" u="none" strike="noStrike" dirty="0">
                        <a:solidFill>
                          <a:schemeClr val="bg1"/>
                        </a:solidFill>
                        <a:effectLst/>
                        <a:latin typeface="Arial"/>
                      </a:endParaRPr>
                    </a:p>
                  </a:txBody>
                  <a:tcPr marL="6681" marR="6681" marT="6681" marB="0" anchor="ctr">
                    <a:lnL>
                      <a:noFill/>
                    </a:lnL>
                    <a:lnR>
                      <a:noFill/>
                    </a:lnR>
                    <a:lnT>
                      <a:noFill/>
                    </a:lnT>
                    <a:lnB>
                      <a:noFill/>
                    </a:lnB>
                  </a:tcPr>
                </a:tc>
                <a:tc>
                  <a:txBody>
                    <a:bodyPr/>
                    <a:lstStyle/>
                    <a:p>
                      <a:pPr algn="ctr" rtl="0" fontAlgn="ctr"/>
                      <a:endParaRPr lang="en-US" sz="100" b="1" i="0" u="none" strike="noStrike" dirty="0">
                        <a:solidFill>
                          <a:schemeClr val="bg1"/>
                        </a:solidFill>
                        <a:effectLst/>
                        <a:latin typeface="Arial"/>
                      </a:endParaRPr>
                    </a:p>
                  </a:txBody>
                  <a:tcPr marL="6681" marR="6681" marT="6681" marB="0" anchor="ctr">
                    <a:lnL>
                      <a:noFill/>
                    </a:lnL>
                    <a:lnR>
                      <a:noFill/>
                    </a:lnR>
                    <a:lnT w="6350" cap="flat" cmpd="sng" algn="ctr">
                      <a:noFill/>
                      <a:prstDash val="solid"/>
                      <a:round/>
                      <a:headEnd type="none" w="med" len="med"/>
                      <a:tailEnd type="none" w="med" len="med"/>
                    </a:lnT>
                    <a:lnB w="6350" cap="flat" cmpd="sng" algn="ctr">
                      <a:solidFill>
                        <a:srgbClr val="A6A6A6"/>
                      </a:solidFill>
                      <a:prstDash val="solid"/>
                      <a:round/>
                      <a:headEnd type="none" w="med" len="med"/>
                      <a:tailEnd type="none" w="med" len="med"/>
                    </a:lnB>
                    <a:noFill/>
                  </a:tcPr>
                </a:tc>
                <a:tc>
                  <a:txBody>
                    <a:bodyPr/>
                    <a:lstStyle/>
                    <a:p>
                      <a:pPr algn="ctr" rtl="0" fontAlgn="ctr"/>
                      <a:endParaRPr lang="en-US" sz="100" b="1" i="0" u="none" strike="noStrike" dirty="0">
                        <a:solidFill>
                          <a:schemeClr val="bg1"/>
                        </a:solidFill>
                        <a:effectLst/>
                        <a:latin typeface="Arial"/>
                      </a:endParaRPr>
                    </a:p>
                  </a:txBody>
                  <a:tcPr marL="6681" marR="6681" marT="6681" marB="0" anchor="ctr">
                    <a:lnL>
                      <a:noFill/>
                    </a:lnL>
                    <a:lnR>
                      <a:noFill/>
                    </a:lnR>
                    <a:lnT>
                      <a:noFill/>
                    </a:lnT>
                    <a:lnB>
                      <a:noFill/>
                    </a:lnB>
                  </a:tcPr>
                </a:tc>
                <a:tc>
                  <a:txBody>
                    <a:bodyPr/>
                    <a:lstStyle/>
                    <a:p>
                      <a:pPr algn="ctr" rtl="0" fontAlgn="ctr"/>
                      <a:endParaRPr lang="en-US" sz="100" b="1" i="0" u="none" strike="noStrike" dirty="0">
                        <a:solidFill>
                          <a:schemeClr val="bg1"/>
                        </a:solidFill>
                        <a:effectLst/>
                        <a:latin typeface="Arial"/>
                      </a:endParaRPr>
                    </a:p>
                  </a:txBody>
                  <a:tcPr marL="6681" marR="6681" marT="6681" marB="0" anchor="ctr">
                    <a:lnL>
                      <a:noFill/>
                    </a:lnL>
                    <a:lnR>
                      <a:noFill/>
                    </a:lnR>
                    <a:lnT w="6350" cap="flat" cmpd="sng" algn="ctr">
                      <a:noFill/>
                      <a:prstDash val="solid"/>
                      <a:round/>
                      <a:headEnd type="none" w="med" len="med"/>
                      <a:tailEnd type="none" w="med" len="med"/>
                    </a:lnT>
                    <a:lnB w="6350" cap="flat" cmpd="sng" algn="ctr">
                      <a:solidFill>
                        <a:srgbClr val="A6A6A6"/>
                      </a:solidFill>
                      <a:prstDash val="solid"/>
                      <a:round/>
                      <a:headEnd type="none" w="med" len="med"/>
                      <a:tailEnd type="none" w="med" len="med"/>
                    </a:lnB>
                    <a:noFill/>
                  </a:tcPr>
                </a:tc>
              </a:tr>
              <a:tr h="327387">
                <a:tc>
                  <a:txBody>
                    <a:bodyPr/>
                    <a:lstStyle/>
                    <a:p>
                      <a:pPr algn="ctr" rtl="0" fontAlgn="ctr"/>
                      <a:r>
                        <a:rPr lang="en-US" sz="900" b="1" i="0" u="none" strike="noStrike" dirty="0">
                          <a:solidFill>
                            <a:srgbClr val="FFFFFF"/>
                          </a:solidFill>
                          <a:effectLst/>
                          <a:latin typeface="Arial"/>
                        </a:rPr>
                        <a:t>1</a:t>
                      </a:r>
                      <a:r>
                        <a:rPr lang="en-US" sz="900" b="1" i="0" u="none" strike="noStrike" dirty="0" smtClean="0">
                          <a:solidFill>
                            <a:srgbClr val="FFFFFF"/>
                          </a:solidFill>
                          <a:effectLst/>
                          <a:latin typeface="Arial"/>
                        </a:rPr>
                        <a:t>. Capital </a:t>
                      </a:r>
                      <a:r>
                        <a:rPr lang="en-US" sz="900" b="1" i="0" u="none" strike="noStrike" dirty="0">
                          <a:solidFill>
                            <a:srgbClr val="FFFFFF"/>
                          </a:solidFill>
                          <a:effectLst/>
                          <a:latin typeface="Arial"/>
                        </a:rPr>
                        <a:t>adequacy</a:t>
                      </a:r>
                    </a:p>
                  </a:txBody>
                  <a:tcPr marL="6681" marR="6681" marT="6681" marB="0" anchor="ctr">
                    <a:lnL>
                      <a:noFill/>
                    </a:lnL>
                    <a:lnR>
                      <a:noFill/>
                    </a:lnR>
                    <a:lnT>
                      <a:noFill/>
                    </a:lnT>
                    <a:lnB>
                      <a:noFill/>
                    </a:lnB>
                    <a:solidFill>
                      <a:srgbClr val="808080"/>
                    </a:solidFill>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r>
                        <a:rPr lang="en-US" sz="800" b="0" i="0" u="none" strike="noStrike" dirty="0">
                          <a:solidFill>
                            <a:srgbClr val="000000"/>
                          </a:solidFill>
                          <a:effectLst/>
                          <a:latin typeface="Arial"/>
                        </a:rPr>
                        <a:t> </a:t>
                      </a:r>
                    </a:p>
                  </a:txBody>
                  <a:tcPr marL="6681" marR="6681" marT="6681" marB="0" anchor="b">
                    <a:lnL>
                      <a:noFill/>
                    </a:lnL>
                    <a:lnR>
                      <a:noFill/>
                    </a:lnR>
                    <a:lnT>
                      <a:noFill/>
                    </a:lnT>
                    <a:lnB>
                      <a:noFill/>
                    </a:lnB>
                    <a:solidFill>
                      <a:srgbClr val="00B050"/>
                    </a:solidFill>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a:solidFill>
                            <a:srgbClr val="000000"/>
                          </a:solidFill>
                          <a:effectLst/>
                          <a:latin typeface="Arial"/>
                        </a:rPr>
                        <a:t> </a:t>
                      </a:r>
                      <a:r>
                        <a:rPr lang="en-US" sz="800" b="0" i="0" u="none" strike="noStrike" dirty="0" smtClean="0">
                          <a:solidFill>
                            <a:srgbClr val="000000"/>
                          </a:solidFill>
                          <a:effectLst/>
                          <a:latin typeface="Arial"/>
                        </a:rPr>
                        <a:t>All metrics are amply in the green</a:t>
                      </a:r>
                      <a:r>
                        <a:rPr lang="en-US" sz="800" b="0" i="0" u="none" strike="noStrike" baseline="0" dirty="0" smtClean="0">
                          <a:solidFill>
                            <a:srgbClr val="000000"/>
                          </a:solidFill>
                          <a:effectLst/>
                          <a:latin typeface="Arial"/>
                        </a:rPr>
                        <a:t> zone.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Capital levels are well in excess of regulatory requirements</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Not Applicable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124274">
                <a:tc>
                  <a:txBody>
                    <a:bodyPr/>
                    <a:lstStyle/>
                    <a:p>
                      <a:pPr algn="ctr" rtl="0" fontAlgn="ctr"/>
                      <a:endParaRPr lang="en-US" sz="900" b="1" i="0" u="none" strike="noStrike" dirty="0">
                        <a:solidFill>
                          <a:srgbClr val="000000"/>
                        </a:solidFill>
                        <a:effectLst/>
                        <a:latin typeface="Arial"/>
                      </a:endParaRPr>
                    </a:p>
                  </a:txBody>
                  <a:tcPr marL="6681" marR="6681" marT="6681" marB="0" anchor="ctr">
                    <a:lnL>
                      <a:noFill/>
                    </a:lnL>
                    <a:lnR>
                      <a:noFill/>
                    </a:lnR>
                    <a:lnT>
                      <a:noFill/>
                    </a:lnT>
                    <a:lnB>
                      <a:noFill/>
                    </a:lnB>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327387">
                <a:tc>
                  <a:txBody>
                    <a:bodyPr/>
                    <a:lstStyle/>
                    <a:p>
                      <a:pPr algn="ctr" rtl="0" fontAlgn="ctr"/>
                      <a:r>
                        <a:rPr lang="en-US" sz="900" b="1" i="0" u="none" strike="noStrike" dirty="0">
                          <a:solidFill>
                            <a:srgbClr val="FFFFFF"/>
                          </a:solidFill>
                          <a:effectLst/>
                          <a:latin typeface="Arial"/>
                        </a:rPr>
                        <a:t>2</a:t>
                      </a:r>
                      <a:r>
                        <a:rPr lang="en-US" sz="900" b="1" i="0" u="none" strike="noStrike" dirty="0" smtClean="0">
                          <a:solidFill>
                            <a:srgbClr val="FFFFFF"/>
                          </a:solidFill>
                          <a:effectLst/>
                          <a:latin typeface="Arial"/>
                        </a:rPr>
                        <a:t>. Credit </a:t>
                      </a:r>
                      <a:r>
                        <a:rPr lang="en-US" sz="900" b="1" i="0" u="none" strike="noStrike" dirty="0">
                          <a:solidFill>
                            <a:srgbClr val="FFFFFF"/>
                          </a:solidFill>
                          <a:effectLst/>
                          <a:latin typeface="Arial"/>
                        </a:rPr>
                        <a:t>risk</a:t>
                      </a:r>
                    </a:p>
                  </a:txBody>
                  <a:tcPr marL="6681" marR="6681" marT="6681" marB="0" anchor="ctr">
                    <a:lnL>
                      <a:noFill/>
                    </a:lnL>
                    <a:lnR>
                      <a:noFill/>
                    </a:lnR>
                    <a:lnT>
                      <a:noFill/>
                    </a:lnT>
                    <a:lnB>
                      <a:noFill/>
                    </a:lnB>
                    <a:solidFill>
                      <a:srgbClr val="808080"/>
                    </a:solidFill>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r>
                        <a:rPr lang="en-US" sz="800" b="0" i="0" u="none" strike="noStrike" dirty="0">
                          <a:solidFill>
                            <a:srgbClr val="000000"/>
                          </a:solidFill>
                          <a:effectLst/>
                          <a:latin typeface="Arial"/>
                        </a:rPr>
                        <a:t> </a:t>
                      </a:r>
                    </a:p>
                  </a:txBody>
                  <a:tcPr marL="6681" marR="6681" marT="6681" marB="0" anchor="b">
                    <a:lnL>
                      <a:noFill/>
                    </a:lnL>
                    <a:lnR>
                      <a:noFill/>
                    </a:lnR>
                    <a:lnT>
                      <a:noFill/>
                    </a:lnT>
                    <a:lnB>
                      <a:noFill/>
                    </a:lnB>
                    <a:solidFill>
                      <a:srgbClr val="009900"/>
                    </a:solidFill>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a:solidFill>
                            <a:srgbClr val="000000"/>
                          </a:solidFill>
                          <a:effectLst/>
                          <a:latin typeface="Arial"/>
                        </a:rPr>
                        <a:t> </a:t>
                      </a:r>
                      <a:r>
                        <a:rPr lang="en-US" sz="800" b="0" i="0" u="none" strike="noStrike" dirty="0" smtClean="0">
                          <a:solidFill>
                            <a:srgbClr val="000000"/>
                          </a:solidFill>
                          <a:effectLst/>
                          <a:latin typeface="Arial"/>
                        </a:rPr>
                        <a:t>All metrics are amply in the green</a:t>
                      </a:r>
                      <a:r>
                        <a:rPr lang="en-US" sz="800" b="0" i="0" u="none" strike="noStrike" baseline="0" dirty="0" smtClean="0">
                          <a:solidFill>
                            <a:srgbClr val="000000"/>
                          </a:solidFill>
                          <a:effectLst/>
                          <a:latin typeface="Arial"/>
                        </a:rPr>
                        <a:t> zone.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Credit Risk is very limited due to the Secured Lending Model. Exceptions</a:t>
                      </a:r>
                      <a:r>
                        <a:rPr lang="en-US" sz="800" b="0" i="0" u="none" strike="noStrike" baseline="0" dirty="0" smtClean="0">
                          <a:solidFill>
                            <a:srgbClr val="000000"/>
                          </a:solidFill>
                          <a:effectLst/>
                          <a:latin typeface="Arial"/>
                        </a:rPr>
                        <a:t> and concentration metrics are well below triggers/limits</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Not Applicable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124274">
                <a:tc>
                  <a:txBody>
                    <a:bodyPr/>
                    <a:lstStyle/>
                    <a:p>
                      <a:pPr algn="ctr" rtl="0" fontAlgn="ctr"/>
                      <a:endParaRPr lang="en-US" sz="900" b="1" i="0" u="none" strike="noStrike" dirty="0">
                        <a:solidFill>
                          <a:srgbClr val="000000"/>
                        </a:solidFill>
                        <a:effectLst/>
                        <a:latin typeface="Arial"/>
                      </a:endParaRPr>
                    </a:p>
                  </a:txBody>
                  <a:tcPr marL="6681" marR="6681" marT="6681" marB="0" anchor="ctr">
                    <a:lnL>
                      <a:noFill/>
                    </a:lnL>
                    <a:lnR>
                      <a:noFill/>
                    </a:lnR>
                    <a:lnT>
                      <a:noFill/>
                    </a:lnT>
                    <a:lnB>
                      <a:noFill/>
                    </a:lnB>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327387">
                <a:tc>
                  <a:txBody>
                    <a:bodyPr/>
                    <a:lstStyle/>
                    <a:p>
                      <a:pPr algn="ctr" rtl="0" fontAlgn="ctr"/>
                      <a:r>
                        <a:rPr lang="en-US" sz="900" b="1" i="0" u="none" strike="noStrike" dirty="0">
                          <a:solidFill>
                            <a:srgbClr val="FFFFFF"/>
                          </a:solidFill>
                          <a:effectLst/>
                          <a:latin typeface="Arial"/>
                        </a:rPr>
                        <a:t>4</a:t>
                      </a:r>
                      <a:r>
                        <a:rPr lang="en-US" sz="900" b="1" i="0" u="none" strike="noStrike" dirty="0" smtClean="0">
                          <a:solidFill>
                            <a:srgbClr val="FFFFFF"/>
                          </a:solidFill>
                          <a:effectLst/>
                          <a:latin typeface="Arial"/>
                        </a:rPr>
                        <a:t>. Liquidity </a:t>
                      </a:r>
                      <a:r>
                        <a:rPr lang="en-US" sz="900" b="1" i="0" u="none" strike="noStrike" dirty="0">
                          <a:solidFill>
                            <a:srgbClr val="FFFFFF"/>
                          </a:solidFill>
                          <a:effectLst/>
                          <a:latin typeface="Arial"/>
                        </a:rPr>
                        <a:t>/</a:t>
                      </a:r>
                      <a:br>
                        <a:rPr lang="en-US" sz="900" b="1" i="0" u="none" strike="noStrike" dirty="0">
                          <a:solidFill>
                            <a:srgbClr val="FFFFFF"/>
                          </a:solidFill>
                          <a:effectLst/>
                          <a:latin typeface="Arial"/>
                        </a:rPr>
                      </a:br>
                      <a:r>
                        <a:rPr lang="en-US" sz="900" b="1" i="0" u="none" strike="noStrike" dirty="0">
                          <a:solidFill>
                            <a:srgbClr val="FFFFFF"/>
                          </a:solidFill>
                          <a:effectLst/>
                          <a:latin typeface="Arial"/>
                        </a:rPr>
                        <a:t> Funding risk</a:t>
                      </a:r>
                    </a:p>
                  </a:txBody>
                  <a:tcPr marL="6681" marR="6681" marT="6681" marB="0" anchor="ctr">
                    <a:lnL>
                      <a:noFill/>
                    </a:lnL>
                    <a:lnR>
                      <a:noFill/>
                    </a:lnR>
                    <a:lnT>
                      <a:noFill/>
                    </a:lnT>
                    <a:lnB>
                      <a:noFill/>
                    </a:lnB>
                    <a:solidFill>
                      <a:srgbClr val="808080"/>
                    </a:solidFill>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r>
                        <a:rPr lang="en-US" sz="800" b="0" i="0" u="none" strike="noStrike">
                          <a:solidFill>
                            <a:srgbClr val="000000"/>
                          </a:solidFill>
                          <a:effectLst/>
                          <a:latin typeface="Arial"/>
                        </a:rPr>
                        <a:t> </a:t>
                      </a:r>
                    </a:p>
                  </a:txBody>
                  <a:tcPr marL="6681" marR="6681" marT="6681" marB="0" anchor="b">
                    <a:lnL>
                      <a:noFill/>
                    </a:lnL>
                    <a:lnR>
                      <a:noFill/>
                    </a:lnR>
                    <a:lnT>
                      <a:noFill/>
                    </a:lnT>
                    <a:lnB>
                      <a:noFill/>
                    </a:lnB>
                    <a:solidFill>
                      <a:srgbClr val="009900"/>
                    </a:solidFill>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a:solidFill>
                            <a:srgbClr val="000000"/>
                          </a:solidFill>
                          <a:effectLst/>
                          <a:latin typeface="Arial"/>
                        </a:rPr>
                        <a:t> </a:t>
                      </a:r>
                      <a:r>
                        <a:rPr lang="en-US" sz="800" b="0" i="0" u="none" strike="noStrike" dirty="0" smtClean="0">
                          <a:solidFill>
                            <a:srgbClr val="000000"/>
                          </a:solidFill>
                          <a:effectLst/>
                          <a:latin typeface="Arial"/>
                        </a:rPr>
                        <a:t>All metrics are amply in the green</a:t>
                      </a:r>
                      <a:r>
                        <a:rPr lang="en-US" sz="800" b="0" i="0" u="none" strike="noStrike" baseline="0" dirty="0" smtClean="0">
                          <a:solidFill>
                            <a:srgbClr val="000000"/>
                          </a:solidFill>
                          <a:effectLst/>
                          <a:latin typeface="Arial"/>
                        </a:rPr>
                        <a:t> zone.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Liquidity levels are well in excess of regulatory requirements</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Not Applicable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124274">
                <a:tc>
                  <a:txBody>
                    <a:bodyPr/>
                    <a:lstStyle/>
                    <a:p>
                      <a:pPr algn="ctr" rtl="0" fontAlgn="ctr"/>
                      <a:endParaRPr lang="en-US" sz="900" b="1" i="0" u="none" strike="noStrike" dirty="0">
                        <a:solidFill>
                          <a:srgbClr val="000000"/>
                        </a:solidFill>
                        <a:effectLst/>
                        <a:latin typeface="Arial"/>
                      </a:endParaRPr>
                    </a:p>
                  </a:txBody>
                  <a:tcPr marL="6681" marR="6681" marT="6681" marB="0" anchor="ctr">
                    <a:lnL>
                      <a:noFill/>
                    </a:lnL>
                    <a:lnR>
                      <a:noFill/>
                    </a:lnR>
                    <a:lnT>
                      <a:noFill/>
                    </a:lnT>
                    <a:lnB>
                      <a:noFill/>
                    </a:lnB>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327387">
                <a:tc>
                  <a:txBody>
                    <a:bodyPr/>
                    <a:lstStyle/>
                    <a:p>
                      <a:pPr algn="ctr" rtl="0" fontAlgn="ctr"/>
                      <a:r>
                        <a:rPr lang="en-US" sz="900" b="1" i="0" u="none" strike="noStrike" dirty="0">
                          <a:solidFill>
                            <a:srgbClr val="FFFFFF"/>
                          </a:solidFill>
                          <a:effectLst/>
                          <a:latin typeface="Arial"/>
                        </a:rPr>
                        <a:t>5. Interest rate risk</a:t>
                      </a:r>
                    </a:p>
                  </a:txBody>
                  <a:tcPr marL="6681" marR="6681" marT="6681" marB="0" anchor="ctr">
                    <a:lnL>
                      <a:noFill/>
                    </a:lnL>
                    <a:lnR>
                      <a:noFill/>
                    </a:lnR>
                    <a:lnT>
                      <a:noFill/>
                    </a:lnT>
                    <a:lnB>
                      <a:noFill/>
                    </a:lnB>
                    <a:solidFill>
                      <a:srgbClr val="808080"/>
                    </a:solidFill>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r>
                        <a:rPr lang="en-US" sz="800" b="0" i="0" u="none" strike="noStrike" dirty="0">
                          <a:solidFill>
                            <a:srgbClr val="000000"/>
                          </a:solidFill>
                          <a:effectLst/>
                          <a:latin typeface="Arial"/>
                        </a:rPr>
                        <a:t> </a:t>
                      </a:r>
                    </a:p>
                  </a:txBody>
                  <a:tcPr marL="6681" marR="6681" marT="6681" marB="0" anchor="b">
                    <a:lnL>
                      <a:noFill/>
                    </a:lnL>
                    <a:lnR>
                      <a:noFill/>
                    </a:lnR>
                    <a:lnT>
                      <a:noFill/>
                    </a:lnT>
                    <a:lnB>
                      <a:noFill/>
                    </a:lnB>
                    <a:solidFill>
                      <a:srgbClr val="00B050"/>
                    </a:solidFill>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a:solidFill>
                            <a:srgbClr val="000000"/>
                          </a:solidFill>
                          <a:effectLst/>
                          <a:latin typeface="Arial"/>
                        </a:rPr>
                        <a:t> </a:t>
                      </a:r>
                      <a:r>
                        <a:rPr lang="en-US" sz="800" b="0" i="0" u="none" strike="noStrike" dirty="0" smtClean="0">
                          <a:solidFill>
                            <a:srgbClr val="000000"/>
                          </a:solidFill>
                          <a:effectLst/>
                          <a:latin typeface="Arial"/>
                        </a:rPr>
                        <a:t>All metrics are amply in the green</a:t>
                      </a:r>
                      <a:r>
                        <a:rPr lang="en-US" sz="800" b="0" i="0" u="none" strike="noStrike" baseline="0" dirty="0" smtClean="0">
                          <a:solidFill>
                            <a:srgbClr val="000000"/>
                          </a:solidFill>
                          <a:effectLst/>
                          <a:latin typeface="Arial"/>
                        </a:rPr>
                        <a:t> zone.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800" b="0" i="0" u="none" strike="noStrike" dirty="0" smtClean="0">
                          <a:solidFill>
                            <a:srgbClr val="000000"/>
                          </a:solidFill>
                          <a:effectLst/>
                          <a:latin typeface="Arial"/>
                        </a:rPr>
                        <a:t>Interest Rate and NIM Sensitivity levels are well in excess of regulatory requirements</a:t>
                      </a: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Not Applicable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124274">
                <a:tc>
                  <a:txBody>
                    <a:bodyPr/>
                    <a:lstStyle/>
                    <a:p>
                      <a:pPr algn="ctr" rtl="0" fontAlgn="ctr"/>
                      <a:endParaRPr lang="en-US" sz="900" b="1" i="0" u="none" strike="noStrike" dirty="0">
                        <a:solidFill>
                          <a:srgbClr val="000000"/>
                        </a:solidFill>
                        <a:effectLst/>
                        <a:latin typeface="Arial"/>
                      </a:endParaRPr>
                    </a:p>
                  </a:txBody>
                  <a:tcPr marL="6681" marR="6681" marT="6681" marB="0" anchor="ctr">
                    <a:lnL>
                      <a:noFill/>
                    </a:lnL>
                    <a:lnR>
                      <a:noFill/>
                    </a:lnR>
                    <a:lnT>
                      <a:noFill/>
                    </a:lnT>
                    <a:lnB>
                      <a:noFill/>
                    </a:lnB>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327387">
                <a:tc>
                  <a:txBody>
                    <a:bodyPr/>
                    <a:lstStyle/>
                    <a:p>
                      <a:pPr algn="ctr" rtl="0" fontAlgn="ctr"/>
                      <a:r>
                        <a:rPr lang="en-US" sz="900" b="1" i="0" u="none" strike="noStrike" dirty="0">
                          <a:solidFill>
                            <a:srgbClr val="FFFFFF"/>
                          </a:solidFill>
                          <a:effectLst/>
                          <a:latin typeface="Arial"/>
                        </a:rPr>
                        <a:t>7</a:t>
                      </a:r>
                      <a:r>
                        <a:rPr lang="en-US" sz="900" b="1" i="0" u="none" strike="noStrike" dirty="0" smtClean="0">
                          <a:solidFill>
                            <a:srgbClr val="FFFFFF"/>
                          </a:solidFill>
                          <a:effectLst/>
                          <a:latin typeface="Arial"/>
                        </a:rPr>
                        <a:t>. Operational </a:t>
                      </a:r>
                      <a:r>
                        <a:rPr lang="en-US" sz="900" b="1" i="0" u="none" strike="noStrike" dirty="0">
                          <a:solidFill>
                            <a:srgbClr val="FFFFFF"/>
                          </a:solidFill>
                          <a:effectLst/>
                          <a:latin typeface="Arial"/>
                        </a:rPr>
                        <a:t>risk</a:t>
                      </a:r>
                    </a:p>
                  </a:txBody>
                  <a:tcPr marL="6681" marR="6681" marT="6681" marB="0" anchor="ctr">
                    <a:lnL>
                      <a:noFill/>
                    </a:lnL>
                    <a:lnR>
                      <a:noFill/>
                    </a:lnR>
                    <a:lnT>
                      <a:noFill/>
                    </a:lnT>
                    <a:lnB>
                      <a:noFill/>
                    </a:lnB>
                    <a:solidFill>
                      <a:srgbClr val="808080"/>
                    </a:solidFill>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r>
                        <a:rPr lang="en-US" sz="800" b="0" i="0" u="none" strike="noStrike" dirty="0">
                          <a:solidFill>
                            <a:srgbClr val="000000"/>
                          </a:solidFill>
                          <a:effectLst/>
                          <a:latin typeface="Arial"/>
                        </a:rPr>
                        <a:t> </a:t>
                      </a:r>
                    </a:p>
                  </a:txBody>
                  <a:tcPr marL="6681" marR="6681" marT="6681" marB="0" anchor="b">
                    <a:lnL>
                      <a:noFill/>
                    </a:lnL>
                    <a:lnR>
                      <a:noFill/>
                    </a:lnR>
                    <a:lnT>
                      <a:noFill/>
                    </a:lnT>
                    <a:lnB>
                      <a:noFill/>
                    </a:lnB>
                    <a:solidFill>
                      <a:srgbClr val="00B050"/>
                    </a:solidFill>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a:solidFill>
                            <a:srgbClr val="000000"/>
                          </a:solidFill>
                          <a:effectLst/>
                          <a:latin typeface="Arial"/>
                        </a:rPr>
                        <a:t> </a:t>
                      </a:r>
                      <a:r>
                        <a:rPr lang="en-US" sz="800" b="0" i="0" u="none" strike="noStrike" dirty="0" smtClean="0">
                          <a:solidFill>
                            <a:srgbClr val="000000"/>
                          </a:solidFill>
                          <a:effectLst/>
                          <a:latin typeface="Arial"/>
                        </a:rPr>
                        <a:t>All metrics are amply in the green</a:t>
                      </a:r>
                      <a:r>
                        <a:rPr lang="en-US" sz="800" b="0" i="0" u="none" strike="noStrike" baseline="0" dirty="0" smtClean="0">
                          <a:solidFill>
                            <a:srgbClr val="000000"/>
                          </a:solidFill>
                          <a:effectLst/>
                          <a:latin typeface="Arial"/>
                        </a:rPr>
                        <a:t> zone.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Operational Risk metrics are adequate to BSI</a:t>
                      </a:r>
                      <a:r>
                        <a:rPr lang="en-US" sz="800" b="0" i="0" u="none" strike="noStrike" baseline="0" dirty="0" smtClean="0">
                          <a:solidFill>
                            <a:srgbClr val="000000"/>
                          </a:solidFill>
                          <a:effectLst/>
                          <a:latin typeface="Arial"/>
                        </a:rPr>
                        <a:t> risk profile. As data on additional risk types is available (</a:t>
                      </a:r>
                      <a:r>
                        <a:rPr lang="en-US" sz="800" b="0" i="0" u="none" strike="noStrike" baseline="0" dirty="0" err="1" smtClean="0">
                          <a:solidFill>
                            <a:srgbClr val="000000"/>
                          </a:solidFill>
                          <a:effectLst/>
                          <a:latin typeface="Arial"/>
                        </a:rPr>
                        <a:t>ie</a:t>
                      </a:r>
                      <a:r>
                        <a:rPr lang="en-US" sz="800" b="0" i="0" u="none" strike="noStrike" baseline="0" dirty="0" smtClean="0">
                          <a:solidFill>
                            <a:srgbClr val="000000"/>
                          </a:solidFill>
                          <a:effectLst/>
                          <a:latin typeface="Arial"/>
                        </a:rPr>
                        <a:t>: Legal losses) metric adjustments may be needed.</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Not Applicable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124274">
                <a:tc>
                  <a:txBody>
                    <a:bodyPr/>
                    <a:lstStyle/>
                    <a:p>
                      <a:pPr algn="ctr" rtl="0" fontAlgn="ctr"/>
                      <a:endParaRPr lang="en-US" sz="900" b="1" i="0" u="none" strike="noStrike" dirty="0">
                        <a:solidFill>
                          <a:srgbClr val="000000"/>
                        </a:solidFill>
                        <a:effectLst/>
                        <a:latin typeface="Arial"/>
                      </a:endParaRPr>
                    </a:p>
                  </a:txBody>
                  <a:tcPr marL="6681" marR="6681" marT="6681" marB="0" anchor="ctr">
                    <a:lnL>
                      <a:noFill/>
                    </a:lnL>
                    <a:lnR>
                      <a:noFill/>
                    </a:lnR>
                    <a:lnT>
                      <a:noFill/>
                    </a:lnT>
                    <a:lnB>
                      <a:noFill/>
                    </a:lnB>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327387">
                <a:tc>
                  <a:txBody>
                    <a:bodyPr/>
                    <a:lstStyle/>
                    <a:p>
                      <a:pPr algn="ctr" rtl="0" fontAlgn="ctr"/>
                      <a:r>
                        <a:rPr lang="en-US" sz="900" b="1" i="0" u="none" strike="noStrike" dirty="0" smtClean="0">
                          <a:solidFill>
                            <a:srgbClr val="FFFFFF"/>
                          </a:solidFill>
                          <a:effectLst/>
                          <a:latin typeface="Arial"/>
                        </a:rPr>
                        <a:t>Fiduciary</a:t>
                      </a:r>
                      <a:r>
                        <a:rPr lang="en-US" sz="900" b="1" i="0" u="none" strike="noStrike" baseline="0" dirty="0" smtClean="0">
                          <a:solidFill>
                            <a:srgbClr val="FFFFFF"/>
                          </a:solidFill>
                          <a:effectLst/>
                          <a:latin typeface="Arial"/>
                        </a:rPr>
                        <a:t> Risk</a:t>
                      </a:r>
                      <a:endParaRPr lang="en-US" sz="900" b="1" i="0" u="none" strike="noStrike" dirty="0">
                        <a:solidFill>
                          <a:srgbClr val="FFFFFF"/>
                        </a:solidFill>
                        <a:effectLst/>
                        <a:latin typeface="Arial"/>
                      </a:endParaRPr>
                    </a:p>
                  </a:txBody>
                  <a:tcPr marL="6681" marR="6681" marT="6681" marB="0" anchor="ctr">
                    <a:lnL>
                      <a:noFill/>
                    </a:lnL>
                    <a:lnR>
                      <a:noFill/>
                    </a:lnR>
                    <a:lnT>
                      <a:noFill/>
                    </a:lnT>
                    <a:lnB>
                      <a:noFill/>
                    </a:lnB>
                    <a:solidFill>
                      <a:srgbClr val="808080"/>
                    </a:solidFill>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a:noFill/>
                    </a:lnR>
                    <a:lnT>
                      <a:noFill/>
                    </a:lnT>
                    <a:lnB>
                      <a:noFill/>
                    </a:lnB>
                    <a:solidFill>
                      <a:srgbClr val="00B050"/>
                    </a:solidFill>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All metrics are amply in the green</a:t>
                      </a:r>
                      <a:r>
                        <a:rPr lang="en-US" sz="800" b="0" i="0" u="none" strike="noStrike" baseline="0" dirty="0" smtClean="0">
                          <a:solidFill>
                            <a:srgbClr val="000000"/>
                          </a:solidFill>
                          <a:effectLst/>
                          <a:latin typeface="Arial"/>
                        </a:rPr>
                        <a:t> zone.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800" b="0" i="0" u="none" strike="noStrike" dirty="0" smtClean="0">
                          <a:solidFill>
                            <a:srgbClr val="000000"/>
                          </a:solidFill>
                          <a:effectLst/>
                          <a:latin typeface="Arial"/>
                        </a:rPr>
                        <a:t>Fiduciary risk levels are well in excess of market practice and regulatory requirements</a:t>
                      </a: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Not Applicable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93270">
                <a:tc>
                  <a:txBody>
                    <a:bodyPr/>
                    <a:lstStyle/>
                    <a:p>
                      <a:pPr algn="ctr" rtl="0" fontAlgn="ctr"/>
                      <a:endParaRPr lang="en-US" sz="900" b="1" i="0" u="none" strike="noStrike" dirty="0">
                        <a:solidFill>
                          <a:srgbClr val="FFFFFF"/>
                        </a:solidFill>
                        <a:effectLst/>
                        <a:latin typeface="Arial"/>
                      </a:endParaRPr>
                    </a:p>
                  </a:txBody>
                  <a:tcPr marL="6681" marR="6681" marT="6681" marB="0" anchor="ctr">
                    <a:lnL>
                      <a:noFill/>
                    </a:lnL>
                    <a:lnR>
                      <a:noFill/>
                    </a:lnR>
                    <a:lnT>
                      <a:noFill/>
                    </a:lnT>
                    <a:lnB>
                      <a:noFill/>
                    </a:lnB>
                    <a:solidFill>
                      <a:schemeClr val="bg1"/>
                    </a:solidFill>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solidFill>
                      <a:schemeClr val="bg1"/>
                    </a:solidFill>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a:noFill/>
                    </a:lnR>
                    <a:lnT>
                      <a:noFill/>
                    </a:lnT>
                    <a:lnB>
                      <a:noFill/>
                    </a:lnB>
                    <a:solidFill>
                      <a:schemeClr val="bg1"/>
                    </a:solidFill>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w="6350" cap="flat" cmpd="sng" algn="ctr">
                      <a:solidFill>
                        <a:srgbClr val="A6A6A6"/>
                      </a:solidFill>
                      <a:prstDash val="solid"/>
                      <a:round/>
                      <a:headEnd type="none" w="med" len="med"/>
                      <a:tailEnd type="none" w="med" len="med"/>
                    </a:lnR>
                    <a:lnT>
                      <a:noFill/>
                    </a:lnT>
                    <a:lnB>
                      <a:noFill/>
                    </a:lnB>
                    <a:solidFill>
                      <a:schemeClr val="bg1"/>
                    </a:solidFill>
                  </a:tcPr>
                </a:tc>
                <a:tc>
                  <a:txBody>
                    <a:bodyPr/>
                    <a:lstStyle/>
                    <a:p>
                      <a:pPr algn="l" fontAlgn="b"/>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fontAlgn="b"/>
                      <a:endParaRPr lang="en-US" sz="800" b="0" i="0" u="none" strike="noStrike">
                        <a:solidFill>
                          <a:srgbClr val="000000"/>
                        </a:solidFill>
                        <a:effectLst/>
                        <a:latin typeface="Arial"/>
                      </a:endParaRPr>
                    </a:p>
                  </a:txBody>
                  <a:tcPr marL="6681" marR="6681" marT="6681"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solidFill>
                      <a:schemeClr val="bg1"/>
                    </a:solidFill>
                  </a:tcPr>
                </a:tc>
                <a:tc>
                  <a:txBody>
                    <a:bodyPr/>
                    <a:lstStyle/>
                    <a:p>
                      <a:pPr algn="l" fontAlgn="b"/>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fontAlgn="b"/>
                      <a:endParaRPr lang="en-US" sz="800" b="0" i="0" u="none" strike="noStrike">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solidFill>
                      <a:schemeClr val="bg1"/>
                    </a:solidFill>
                  </a:tcPr>
                </a:tc>
                <a:tc>
                  <a:txBody>
                    <a:bodyPr/>
                    <a:lstStyle/>
                    <a:p>
                      <a:pPr algn="l" fontAlgn="b"/>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r>
              <a:tr h="327387">
                <a:tc>
                  <a:txBody>
                    <a:bodyPr/>
                    <a:lstStyle/>
                    <a:p>
                      <a:pPr algn="ctr" rtl="0" fontAlgn="ctr"/>
                      <a:r>
                        <a:rPr lang="en-US" sz="900" b="1" i="0" u="none" strike="noStrike" dirty="0" smtClean="0">
                          <a:solidFill>
                            <a:srgbClr val="FFFFFF"/>
                          </a:solidFill>
                          <a:effectLst/>
                          <a:latin typeface="Arial"/>
                        </a:rPr>
                        <a:t>8. Model </a:t>
                      </a:r>
                      <a:r>
                        <a:rPr lang="en-US" sz="900" b="1" i="0" u="none" strike="noStrike" dirty="0">
                          <a:solidFill>
                            <a:srgbClr val="FFFFFF"/>
                          </a:solidFill>
                          <a:effectLst/>
                          <a:latin typeface="Arial"/>
                        </a:rPr>
                        <a:t>risk</a:t>
                      </a:r>
                    </a:p>
                  </a:txBody>
                  <a:tcPr marL="6681" marR="6681" marT="6681" marB="0" anchor="ctr">
                    <a:lnL>
                      <a:noFill/>
                    </a:lnL>
                    <a:lnR>
                      <a:noFill/>
                    </a:lnR>
                    <a:lnT>
                      <a:noFill/>
                    </a:lnT>
                    <a:lnB>
                      <a:noFill/>
                    </a:lnB>
                    <a:solidFill>
                      <a:srgbClr val="808080"/>
                    </a:solidFill>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r>
                        <a:rPr lang="en-US" sz="800" b="0" i="0" u="none" strike="noStrike" dirty="0">
                          <a:solidFill>
                            <a:srgbClr val="000000"/>
                          </a:solidFill>
                          <a:effectLst/>
                          <a:latin typeface="Arial"/>
                        </a:rPr>
                        <a:t> </a:t>
                      </a:r>
                    </a:p>
                  </a:txBody>
                  <a:tcPr marL="6681" marR="6681" marT="6681" marB="0" anchor="b">
                    <a:lnL>
                      <a:noFill/>
                    </a:lnL>
                    <a:lnR>
                      <a:noFill/>
                    </a:lnR>
                    <a:lnT>
                      <a:noFill/>
                    </a:lnT>
                    <a:lnB>
                      <a:noFill/>
                    </a:lnB>
                    <a:solidFill>
                      <a:srgbClr val="00B050"/>
                    </a:solidFill>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a:solidFill>
                            <a:srgbClr val="000000"/>
                          </a:solidFill>
                          <a:effectLst/>
                          <a:latin typeface="Arial"/>
                        </a:rPr>
                        <a:t> </a:t>
                      </a:r>
                      <a:r>
                        <a:rPr lang="en-US" sz="800" b="0" i="0" u="none" strike="noStrike" dirty="0" smtClean="0">
                          <a:solidFill>
                            <a:srgbClr val="000000"/>
                          </a:solidFill>
                          <a:effectLst/>
                          <a:latin typeface="Arial"/>
                        </a:rPr>
                        <a:t>All metrics are amply in the green</a:t>
                      </a:r>
                      <a:r>
                        <a:rPr lang="en-US" sz="800" b="0" i="0" u="none" strike="noStrike" baseline="0" dirty="0" smtClean="0">
                          <a:solidFill>
                            <a:srgbClr val="000000"/>
                          </a:solidFill>
                          <a:effectLst/>
                          <a:latin typeface="Arial"/>
                        </a:rPr>
                        <a:t> zone.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Models are validated according to schedule.</a:t>
                      </a:r>
                      <a:r>
                        <a:rPr lang="en-US" sz="800" b="0" i="0" u="none" strike="noStrike" dirty="0">
                          <a:solidFill>
                            <a:srgbClr val="000000"/>
                          </a:solidFill>
                          <a:effectLst/>
                          <a:latin typeface="Arial"/>
                        </a:rPr>
                        <a:t> </a:t>
                      </a: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a:solidFill>
                            <a:srgbClr val="000000"/>
                          </a:solidFill>
                          <a:effectLst/>
                          <a:latin typeface="Arial"/>
                        </a:rPr>
                        <a:t> </a:t>
                      </a:r>
                      <a:r>
                        <a:rPr lang="en-US" sz="800" b="0" i="0" u="none" strike="noStrike" dirty="0" smtClean="0">
                          <a:solidFill>
                            <a:srgbClr val="000000"/>
                          </a:solidFill>
                          <a:effectLst/>
                          <a:latin typeface="Arial"/>
                        </a:rPr>
                        <a:t>Not Applicable</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124274">
                <a:tc>
                  <a:txBody>
                    <a:bodyPr/>
                    <a:lstStyle/>
                    <a:p>
                      <a:pPr algn="ctr" rtl="0" fontAlgn="ctr"/>
                      <a:endParaRPr lang="en-US" sz="900" b="1" i="0" u="none" strike="noStrike" dirty="0">
                        <a:solidFill>
                          <a:srgbClr val="000000"/>
                        </a:solidFill>
                        <a:effectLst/>
                        <a:latin typeface="Arial"/>
                      </a:endParaRPr>
                    </a:p>
                  </a:txBody>
                  <a:tcPr marL="6681" marR="6681" marT="6681" marB="0" anchor="ctr">
                    <a:lnL>
                      <a:noFill/>
                    </a:lnL>
                    <a:lnR>
                      <a:noFill/>
                    </a:lnR>
                    <a:lnT>
                      <a:noFill/>
                    </a:lnT>
                    <a:lnB>
                      <a:noFill/>
                    </a:lnB>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a:noFill/>
                    </a:lnL>
                    <a:lnR>
                      <a:noFill/>
                    </a:lnR>
                    <a:lnT>
                      <a:noFill/>
                    </a:lnT>
                    <a:lnB>
                      <a:noFill/>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a:noFill/>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r h="327387">
                <a:tc>
                  <a:txBody>
                    <a:bodyPr/>
                    <a:lstStyle/>
                    <a:p>
                      <a:pPr algn="ctr" rtl="0" fontAlgn="ctr"/>
                      <a:r>
                        <a:rPr lang="en-US" sz="900" b="1" i="0" u="none" strike="noStrike" dirty="0" smtClean="0">
                          <a:solidFill>
                            <a:srgbClr val="FFFFFF"/>
                          </a:solidFill>
                          <a:effectLst/>
                          <a:latin typeface="Arial"/>
                        </a:rPr>
                        <a:t>9. Compliance </a:t>
                      </a:r>
                      <a:r>
                        <a:rPr lang="en-US" sz="900" b="1" i="0" u="none" strike="noStrike" dirty="0">
                          <a:solidFill>
                            <a:srgbClr val="FFFFFF"/>
                          </a:solidFill>
                          <a:effectLst/>
                          <a:latin typeface="Arial"/>
                        </a:rPr>
                        <a:t>and Reputational risk</a:t>
                      </a:r>
                    </a:p>
                  </a:txBody>
                  <a:tcPr marL="6681" marR="6681" marT="6681" marB="0" anchor="ctr">
                    <a:lnL>
                      <a:noFill/>
                    </a:lnL>
                    <a:lnR>
                      <a:noFill/>
                    </a:lnR>
                    <a:lnT>
                      <a:noFill/>
                    </a:lnT>
                    <a:lnB>
                      <a:noFill/>
                    </a:lnB>
                    <a:solidFill>
                      <a:srgbClr val="808080"/>
                    </a:solidFill>
                  </a:tcPr>
                </a:tc>
                <a:tc>
                  <a:txBody>
                    <a:bodyPr/>
                    <a:lstStyle/>
                    <a:p>
                      <a:pPr algn="l" rtl="0" fontAlgn="ctr"/>
                      <a:endParaRPr lang="en-US" sz="800" b="1" i="0" u="none" strike="noStrike">
                        <a:solidFill>
                          <a:srgbClr val="000000"/>
                        </a:solidFill>
                        <a:effectLst/>
                        <a:latin typeface="Arial"/>
                      </a:endParaRPr>
                    </a:p>
                  </a:txBody>
                  <a:tcPr marL="6681" marR="6681" marT="6681" marB="0" anchor="ctr">
                    <a:lnL>
                      <a:noFill/>
                    </a:lnL>
                    <a:lnR>
                      <a:noFill/>
                    </a:lnR>
                    <a:lnT>
                      <a:noFill/>
                    </a:lnT>
                    <a:lnB>
                      <a:noFill/>
                    </a:lnB>
                  </a:tcPr>
                </a:tc>
                <a:tc>
                  <a:txBody>
                    <a:bodyPr/>
                    <a:lstStyle/>
                    <a:p>
                      <a:pPr algn="l" fontAlgn="b"/>
                      <a:r>
                        <a:rPr lang="en-US" sz="800" b="0" i="0" u="none" strike="noStrike">
                          <a:solidFill>
                            <a:srgbClr val="000000"/>
                          </a:solidFill>
                          <a:effectLst/>
                          <a:latin typeface="Arial"/>
                        </a:rPr>
                        <a:t> </a:t>
                      </a:r>
                    </a:p>
                  </a:txBody>
                  <a:tcPr marL="6681" marR="6681" marT="6681" marB="0" anchor="b">
                    <a:lnL>
                      <a:noFill/>
                    </a:lnL>
                    <a:lnR>
                      <a:noFill/>
                    </a:lnR>
                    <a:lnT>
                      <a:noFill/>
                    </a:lnT>
                    <a:lnB>
                      <a:noFill/>
                    </a:lnB>
                    <a:solidFill>
                      <a:srgbClr val="FFC000"/>
                    </a:solidFill>
                  </a:tcPr>
                </a:tc>
                <a:tc>
                  <a:txBody>
                    <a:bodyPr/>
                    <a:lstStyle/>
                    <a:p>
                      <a:pPr algn="l" fontAlgn="b"/>
                      <a:endParaRPr lang="en-US" sz="800" b="0" i="0" u="none" strike="noStrike" dirty="0">
                        <a:solidFill>
                          <a:srgbClr val="000000"/>
                        </a:solidFill>
                        <a:effectLst/>
                        <a:latin typeface="Arial"/>
                      </a:endParaRPr>
                    </a:p>
                  </a:txBody>
                  <a:tcPr marL="6681" marR="6681" marT="6681" marB="0" anchor="b">
                    <a:lnL>
                      <a:noFill/>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Three metrics are</a:t>
                      </a:r>
                      <a:r>
                        <a:rPr lang="en-US" sz="800" b="0" i="0" u="none" strike="noStrike" baseline="0" dirty="0" smtClean="0">
                          <a:solidFill>
                            <a:srgbClr val="000000"/>
                          </a:solidFill>
                          <a:effectLst/>
                          <a:latin typeface="Arial"/>
                        </a:rPr>
                        <a:t> in amber as they have started at these levels. </a:t>
                      </a:r>
                    </a:p>
                    <a:p>
                      <a:pPr marL="228600" indent="-228600" algn="l" fontAlgn="b">
                        <a:buAutoNum type="arabicParenR"/>
                      </a:pPr>
                      <a:r>
                        <a:rPr lang="en-US" sz="800" b="0" i="0" u="none" strike="noStrike" dirty="0" smtClean="0">
                          <a:solidFill>
                            <a:srgbClr val="000000"/>
                          </a:solidFill>
                          <a:effectLst/>
                          <a:latin typeface="Arial"/>
                        </a:rPr>
                        <a:t>OFAC blocked/rejected transactions;</a:t>
                      </a:r>
                      <a:r>
                        <a:rPr lang="en-US" sz="800" b="0" i="0" u="none" strike="noStrike" baseline="0" dirty="0" smtClean="0">
                          <a:solidFill>
                            <a:srgbClr val="000000"/>
                          </a:solidFill>
                          <a:effectLst/>
                          <a:latin typeface="Arial"/>
                        </a:rPr>
                        <a:t> </a:t>
                      </a:r>
                    </a:p>
                    <a:p>
                      <a:pPr marL="228600" indent="-228600" algn="l" fontAlgn="b">
                        <a:buAutoNum type="arabicParenR"/>
                      </a:pPr>
                      <a:r>
                        <a:rPr lang="en-US" sz="800" b="0" i="0" u="none" strike="noStrike" dirty="0" smtClean="0">
                          <a:solidFill>
                            <a:srgbClr val="000000"/>
                          </a:solidFill>
                          <a:effectLst/>
                          <a:latin typeface="Arial"/>
                        </a:rPr>
                        <a:t>PEPs % Total Clients</a:t>
                      </a:r>
                    </a:p>
                    <a:p>
                      <a:pPr marL="228600" indent="-228600" algn="l" fontAlgn="b">
                        <a:buAutoNum type="arabicParenR"/>
                      </a:pPr>
                      <a:r>
                        <a:rPr lang="en-US" sz="800" b="0" i="0" kern="1200" baseline="0" dirty="0" smtClean="0">
                          <a:solidFill>
                            <a:schemeClr val="tx1"/>
                          </a:solidFill>
                          <a:latin typeface="Arial" panose="020B0604020202020204" pitchFamily="34" charset="0"/>
                          <a:ea typeface="+mn-ea"/>
                          <a:cs typeface="Arial" panose="020B0604020202020204" pitchFamily="34" charset="0"/>
                        </a:rPr>
                        <a:t>AML Transaction Monitoring alerts awaiting clarification &gt; 60 days</a:t>
                      </a:r>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a:endParaRPr>
                    </a:p>
                  </a:txBody>
                  <a:tcPr marL="6681" marR="6681" marT="6681"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l" fontAlgn="b"/>
                      <a:r>
                        <a:rPr lang="en-US" sz="800" b="0" i="0" u="none" strike="noStrike" dirty="0" smtClean="0">
                          <a:solidFill>
                            <a:srgbClr val="000000"/>
                          </a:solidFill>
                          <a:effectLst/>
                          <a:latin typeface="Arial"/>
                        </a:rPr>
                        <a:t>OFAC blocks and rejects are handled following industry practices and they are escalated to several Governance bodies: Compliance Committee, ERMC and BRC.</a:t>
                      </a:r>
                    </a:p>
                    <a:p>
                      <a:pPr algn="l" fontAlgn="b"/>
                      <a:r>
                        <a:rPr lang="en-US" sz="800" b="0" i="0" u="none" strike="noStrike" dirty="0" smtClean="0">
                          <a:solidFill>
                            <a:srgbClr val="000000"/>
                          </a:solidFill>
                          <a:effectLst/>
                          <a:latin typeface="Arial"/>
                        </a:rPr>
                        <a:t>PEPs are part of BSI</a:t>
                      </a:r>
                      <a:r>
                        <a:rPr lang="en-US" sz="800" b="0" i="0" u="none" strike="noStrike" baseline="0" dirty="0" smtClean="0">
                          <a:solidFill>
                            <a:srgbClr val="000000"/>
                          </a:solidFill>
                          <a:effectLst/>
                          <a:latin typeface="Arial"/>
                        </a:rPr>
                        <a:t> target market and the ratio of PEPs % total customers is stable at 5% +/- 50 bps monthly variations</a:t>
                      </a:r>
                    </a:p>
                    <a:p>
                      <a:pPr marL="0" marR="0" indent="0" algn="l" defTabSz="457200" rtl="0" eaLnBrk="1" fontAlgn="b" latinLnBrk="0" hangingPunct="1">
                        <a:lnSpc>
                          <a:spcPct val="100000"/>
                        </a:lnSpc>
                        <a:spcBef>
                          <a:spcPts val="0"/>
                        </a:spcBef>
                        <a:spcAft>
                          <a:spcPts val="0"/>
                        </a:spcAft>
                        <a:buClrTx/>
                        <a:buSzTx/>
                        <a:buFontTx/>
                        <a:buNone/>
                        <a:tabLst/>
                        <a:defRPr/>
                      </a:pPr>
                      <a:r>
                        <a:rPr lang="en-US" sz="800" b="0" i="0" u="none" strike="noStrike" dirty="0" smtClean="0">
                          <a:solidFill>
                            <a:srgbClr val="000000"/>
                          </a:solidFill>
                          <a:effectLst/>
                          <a:latin typeface="Arial" panose="020B0604020202020204" pitchFamily="34" charset="0"/>
                          <a:cs typeface="Arial" panose="020B0604020202020204" pitchFamily="34" charset="0"/>
                        </a:rPr>
                        <a:t>ASSIST alerts pending greater than 60 days above the RAS trigger</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800" b="0" i="0" u="none" strike="noStrike" dirty="0" smtClean="0">
                          <a:solidFill>
                            <a:srgbClr val="000000"/>
                          </a:solidFill>
                          <a:effectLst/>
                          <a:latin typeface="Arial" panose="020B0604020202020204" pitchFamily="34" charset="0"/>
                          <a:cs typeface="Arial" panose="020B0604020202020204" pitchFamily="34" charset="0"/>
                        </a:rPr>
                        <a:t>due to man hours devoted to the BSA/AML/OFAC</a:t>
                      </a:r>
                      <a:r>
                        <a:rPr lang="en-US" sz="800" b="0" i="0" u="none" strike="noStrike" baseline="0" dirty="0" smtClean="0">
                          <a:solidFill>
                            <a:srgbClr val="000000"/>
                          </a:solidFill>
                          <a:effectLst/>
                          <a:latin typeface="Arial" panose="020B0604020202020204" pitchFamily="34" charset="0"/>
                          <a:cs typeface="Arial" panose="020B0604020202020204" pitchFamily="34" charset="0"/>
                        </a:rPr>
                        <a:t> Internal Audit </a:t>
                      </a:r>
                      <a:endParaRPr lang="en-US" sz="800" b="0" i="0" u="none" strike="noStrike" dirty="0" smtClean="0">
                        <a:solidFill>
                          <a:srgbClr val="000000"/>
                        </a:solidFill>
                        <a:effectLst/>
                        <a:latin typeface="Arial" panose="020B0604020202020204" pitchFamily="34" charset="0"/>
                        <a:cs typeface="Arial" panose="020B0604020202020204" pitchFamily="34" charset="0"/>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Arial"/>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marL="111125" marR="0" indent="-11112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chemeClr val="tx1"/>
                          </a:solidFill>
                          <a:effectLst/>
                          <a:latin typeface="Arial" panose="020B0604020202020204" pitchFamily="34" charset="0"/>
                          <a:cs typeface="Arial" panose="020B0604020202020204" pitchFamily="34" charset="0"/>
                        </a:rPr>
                        <a:t>Initiated project to close PEPs with low balances to reduce risk and bring RAS below trigger.  </a:t>
                      </a:r>
                    </a:p>
                    <a:p>
                      <a:pPr marL="111125" marR="0" indent="-11112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rgbClr val="000000"/>
                          </a:solidFill>
                          <a:effectLst/>
                          <a:latin typeface="Arial" panose="020B0604020202020204" pitchFamily="34" charset="0"/>
                          <a:cs typeface="Arial" panose="020B0604020202020204" pitchFamily="34" charset="0"/>
                        </a:rPr>
                        <a:t>Staff addressing current clarifications, metric will be below trigger by month end.</a:t>
                      </a:r>
                      <a:endParaRPr lang="en-US" sz="800" b="0" i="0" u="none" strike="noStrike" dirty="0" smtClean="0">
                        <a:solidFill>
                          <a:srgbClr val="000000"/>
                        </a:solidFill>
                        <a:effectLst/>
                        <a:latin typeface="Arial" panose="020B0604020202020204" pitchFamily="34" charset="0"/>
                        <a:cs typeface="Arial" panose="020B0604020202020204" pitchFamily="34" charset="0"/>
                      </a:endParaRP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800" b="0" i="0" u="none" strike="noStrike" dirty="0" smtClean="0">
                        <a:solidFill>
                          <a:schemeClr val="tx1"/>
                        </a:solidFill>
                        <a:effectLst/>
                        <a:latin typeface="+mn-lt"/>
                      </a:endParaRPr>
                    </a:p>
                  </a:txBody>
                  <a:tcPr marL="6681" marR="6681" marT="6681"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r>
            </a:tbl>
          </a:graphicData>
        </a:graphic>
      </p:graphicFrame>
      <p:grpSp>
        <p:nvGrpSpPr>
          <p:cNvPr id="13" name="174 Grupo"/>
          <p:cNvGrpSpPr/>
          <p:nvPr/>
        </p:nvGrpSpPr>
        <p:grpSpPr bwMode="gray">
          <a:xfrm>
            <a:off x="457341" y="6333382"/>
            <a:ext cx="3662668" cy="169277"/>
            <a:chOff x="478779" y="6034749"/>
            <a:chExt cx="3662668" cy="169277"/>
          </a:xfrm>
        </p:grpSpPr>
        <p:sp>
          <p:nvSpPr>
            <p:cNvPr id="14" name="80 CuadroTexto"/>
            <p:cNvSpPr txBox="1"/>
            <p:nvPr/>
          </p:nvSpPr>
          <p:spPr bwMode="gray">
            <a:xfrm>
              <a:off x="621728" y="6034749"/>
              <a:ext cx="1262698"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100" b="0" i="0" u="none" strike="noStrike" kern="0" cap="none" spc="0" normalizeH="0" baseline="0" noProof="0" dirty="0" smtClean="0">
                  <a:ln>
                    <a:noFill/>
                  </a:ln>
                  <a:solidFill>
                    <a:srgbClr val="000000"/>
                  </a:solidFill>
                  <a:effectLst/>
                  <a:uLnTx/>
                  <a:uFillTx/>
                  <a:latin typeface="Calibri"/>
                  <a:ea typeface="Tahoma" panose="020B0604030504040204" pitchFamily="34" charset="0"/>
                  <a:cs typeface="Tahoma" panose="020B0604030504040204" pitchFamily="34" charset="0"/>
                </a:rPr>
                <a:t>Focus of Concern</a:t>
              </a:r>
              <a:endParaRPr kumimoji="0" lang="en-GB" sz="1100" b="0" i="0" u="none" strike="noStrike" kern="0" cap="none" spc="0" normalizeH="0" baseline="0" noProof="0" dirty="0">
                <a:ln>
                  <a:noFill/>
                </a:ln>
                <a:solidFill>
                  <a:srgbClr val="000000"/>
                </a:solidFill>
                <a:effectLst/>
                <a:uLnTx/>
                <a:uFillTx/>
                <a:latin typeface="Calibri"/>
                <a:ea typeface="Tahoma" panose="020B0604030504040204" pitchFamily="34" charset="0"/>
                <a:cs typeface="Tahoma" panose="020B0604030504040204" pitchFamily="34" charset="0"/>
              </a:endParaRPr>
            </a:p>
          </p:txBody>
        </p:sp>
        <p:sp>
          <p:nvSpPr>
            <p:cNvPr id="15" name="80 CuadroTexto"/>
            <p:cNvSpPr txBox="1"/>
            <p:nvPr/>
          </p:nvSpPr>
          <p:spPr bwMode="gray">
            <a:xfrm>
              <a:off x="1884190" y="6034749"/>
              <a:ext cx="992333"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100" b="0" i="0" u="none" strike="noStrike" kern="0" cap="none" spc="0" normalizeH="0" baseline="0" noProof="0" dirty="0" smtClean="0">
                  <a:ln>
                    <a:noFill/>
                  </a:ln>
                  <a:solidFill>
                    <a:srgbClr val="000000"/>
                  </a:solidFill>
                  <a:effectLst/>
                  <a:uLnTx/>
                  <a:uFillTx/>
                  <a:latin typeface="Calibri"/>
                  <a:ea typeface="Tahoma" panose="020B0604030504040204" pitchFamily="34" charset="0"/>
                  <a:cs typeface="Tahoma" panose="020B0604030504040204" pitchFamily="34" charset="0"/>
                </a:rPr>
                <a:t>Area of attention</a:t>
              </a:r>
              <a:endParaRPr kumimoji="0" lang="en-GB" sz="1100" b="0" i="0" u="none" strike="noStrike" kern="0" cap="none" spc="0" normalizeH="0" baseline="0" noProof="0" dirty="0">
                <a:ln>
                  <a:noFill/>
                </a:ln>
                <a:solidFill>
                  <a:srgbClr val="000000"/>
                </a:solidFill>
                <a:effectLst/>
                <a:uLnTx/>
                <a:uFillTx/>
                <a:latin typeface="Calibri"/>
                <a:ea typeface="Tahoma" panose="020B0604030504040204" pitchFamily="34" charset="0"/>
                <a:cs typeface="Tahoma" panose="020B0604030504040204" pitchFamily="34" charset="0"/>
              </a:endParaRPr>
            </a:p>
          </p:txBody>
        </p:sp>
        <p:sp>
          <p:nvSpPr>
            <p:cNvPr id="16" name="80 CuadroTexto"/>
            <p:cNvSpPr txBox="1"/>
            <p:nvPr/>
          </p:nvSpPr>
          <p:spPr bwMode="gray">
            <a:xfrm>
              <a:off x="3160399" y="6034749"/>
              <a:ext cx="981048" cy="169277"/>
            </a:xfrm>
            <a:prstGeom prst="rect">
              <a:avLst/>
            </a:prstGeom>
            <a:noFill/>
          </p:spPr>
          <p:txBody>
            <a:bodyPr wrap="square" lIns="0" tIns="0" rIns="0" bIns="0" rtlCol="0">
              <a:spAutoFit/>
            </a:bodyPr>
            <a:lstStyle>
              <a:defPPr>
                <a:defRPr lang="es-ES"/>
              </a:defPPr>
              <a:lvl1pPr>
                <a:spcBef>
                  <a:spcPts val="600"/>
                </a:spcBef>
                <a:buClr>
                  <a:srgbClr val="FF0000"/>
                </a:buClr>
                <a:defRPr sz="1200">
                  <a:cs typeface="Arial" pitchFamily="34" charset="0"/>
                </a:defRPr>
              </a:lvl1pPr>
            </a:lstStyle>
            <a:p>
              <a:pPr marL="0" marR="0" lvl="0" indent="0" defTabSz="914400" eaLnBrk="1" fontAlgn="auto" latinLnBrk="0" hangingPunct="1">
                <a:lnSpc>
                  <a:spcPct val="100000"/>
                </a:lnSpc>
                <a:spcBef>
                  <a:spcPts val="600"/>
                </a:spcBef>
                <a:spcAft>
                  <a:spcPts val="0"/>
                </a:spcAft>
                <a:buClr>
                  <a:srgbClr val="FF0000"/>
                </a:buClr>
                <a:buSzTx/>
                <a:buFontTx/>
                <a:buNone/>
                <a:tabLst/>
                <a:defRPr/>
              </a:pPr>
              <a:r>
                <a:rPr kumimoji="0" lang="en-GB" sz="1100" b="0" i="0" u="none" strike="noStrike" kern="0" cap="none" spc="0" normalizeH="0" baseline="0" noProof="0" dirty="0" smtClean="0">
                  <a:ln>
                    <a:noFill/>
                  </a:ln>
                  <a:solidFill>
                    <a:srgbClr val="000000"/>
                  </a:solidFill>
                  <a:effectLst/>
                  <a:uLnTx/>
                  <a:uFillTx/>
                  <a:latin typeface="Calibri"/>
                  <a:ea typeface="Tahoma" panose="020B0604030504040204" pitchFamily="34" charset="0"/>
                  <a:cs typeface="Tahoma" panose="020B0604030504040204" pitchFamily="34" charset="0"/>
                </a:rPr>
                <a:t>Not a concern</a:t>
              </a:r>
              <a:endParaRPr kumimoji="0" lang="en-GB" sz="1100" b="0" i="0" u="none" strike="noStrike" kern="0" cap="none" spc="0" normalizeH="0" baseline="0" noProof="0" dirty="0">
                <a:ln>
                  <a:noFill/>
                </a:ln>
                <a:solidFill>
                  <a:srgbClr val="000000"/>
                </a:solidFill>
                <a:effectLst/>
                <a:uLnTx/>
                <a:uFillTx/>
                <a:latin typeface="Calibri"/>
                <a:ea typeface="Tahoma" panose="020B0604030504040204" pitchFamily="34" charset="0"/>
                <a:cs typeface="Tahoma" panose="020B0604030504040204" pitchFamily="34" charset="0"/>
              </a:endParaRPr>
            </a:p>
          </p:txBody>
        </p:sp>
        <p:sp>
          <p:nvSpPr>
            <p:cNvPr id="17" name="47 Elipse"/>
            <p:cNvSpPr/>
            <p:nvPr/>
          </p:nvSpPr>
          <p:spPr bwMode="gray">
            <a:xfrm>
              <a:off x="3001464" y="6069819"/>
              <a:ext cx="108000" cy="108000"/>
            </a:xfrm>
            <a:prstGeom prst="ellipse">
              <a:avLst/>
            </a:prstGeom>
            <a:solidFill>
              <a:srgbClr val="669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smtClean="0">
                <a:ln>
                  <a:noFill/>
                </a:ln>
                <a:solidFill>
                  <a:srgbClr val="000000"/>
                </a:solidFill>
                <a:effectLst/>
                <a:uLnTx/>
                <a:uFillTx/>
                <a:latin typeface="Calibri"/>
                <a:ea typeface="Tahoma" panose="020B0604030504040204" pitchFamily="34" charset="0"/>
                <a:cs typeface="Tahoma" panose="020B0604030504040204" pitchFamily="34" charset="0"/>
              </a:endParaRPr>
            </a:p>
          </p:txBody>
        </p:sp>
        <p:sp>
          <p:nvSpPr>
            <p:cNvPr id="18" name="48 Elipse"/>
            <p:cNvSpPr/>
            <p:nvPr/>
          </p:nvSpPr>
          <p:spPr bwMode="gray">
            <a:xfrm>
              <a:off x="1732000" y="6069819"/>
              <a:ext cx="108000" cy="108000"/>
            </a:xfrm>
            <a:prstGeom prst="ellipse">
              <a:avLst/>
            </a:prstGeom>
            <a:solidFill>
              <a:srgbClr val="FFC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smtClean="0">
                <a:ln>
                  <a:noFill/>
                </a:ln>
                <a:solidFill>
                  <a:srgbClr val="000000"/>
                </a:solidFill>
                <a:effectLst/>
                <a:uLnTx/>
                <a:uFillTx/>
                <a:latin typeface="Calibri"/>
                <a:ea typeface="Tahoma" panose="020B0604030504040204" pitchFamily="34" charset="0"/>
                <a:cs typeface="Tahoma" panose="020B0604030504040204" pitchFamily="34" charset="0"/>
              </a:endParaRPr>
            </a:p>
          </p:txBody>
        </p:sp>
        <p:sp>
          <p:nvSpPr>
            <p:cNvPr id="19" name="49 Elipse"/>
            <p:cNvSpPr/>
            <p:nvPr/>
          </p:nvSpPr>
          <p:spPr bwMode="gray">
            <a:xfrm>
              <a:off x="478779" y="6069819"/>
              <a:ext cx="108000" cy="108000"/>
            </a:xfrm>
            <a:prstGeom prst="ellipse">
              <a:avLst/>
            </a:prstGeom>
            <a:solidFill>
              <a:srgbClr val="ED09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smtClean="0">
                <a:ln>
                  <a:noFill/>
                </a:ln>
                <a:solidFill>
                  <a:srgbClr val="000000"/>
                </a:solidFill>
                <a:effectLst/>
                <a:uLnTx/>
                <a:uFillTx/>
                <a:latin typeface="Calibri"/>
                <a:ea typeface="Tahoma" panose="020B0604030504040204" pitchFamily="34" charset="0"/>
                <a:cs typeface="Tahoma" panose="020B0604030504040204" pitchFamily="34" charset="0"/>
              </a:endParaRPr>
            </a:p>
          </p:txBody>
        </p:sp>
      </p:grpSp>
      <p:sp>
        <p:nvSpPr>
          <p:cNvPr id="2" name="Content Placeholder 1"/>
          <p:cNvSpPr>
            <a:spLocks noGrp="1"/>
          </p:cNvSpPr>
          <p:nvPr>
            <p:ph sz="quarter" idx="11"/>
          </p:nvPr>
        </p:nvSpPr>
        <p:spPr/>
        <p:txBody>
          <a:bodyPr/>
          <a:lstStyle/>
          <a:p>
            <a:r>
              <a:rPr lang="en-US" dirty="0">
                <a:solidFill>
                  <a:prstClr val="black"/>
                </a:solidFill>
              </a:rPr>
              <a:t>2. Risk Appetite Statement </a:t>
            </a:r>
            <a:r>
              <a:rPr lang="en-US" dirty="0" smtClean="0">
                <a:solidFill>
                  <a:prstClr val="black"/>
                </a:solidFill>
              </a:rPr>
              <a:t>Dashboard</a:t>
            </a:r>
            <a:endParaRPr lang="en-US" dirty="0">
              <a:solidFill>
                <a:prstClr val="black"/>
              </a:solidFill>
            </a:endParaRPr>
          </a:p>
        </p:txBody>
      </p:sp>
    </p:spTree>
    <p:extLst>
      <p:ext uri="{BB962C8B-B14F-4D97-AF65-F5344CB8AC3E}">
        <p14:creationId xmlns:p14="http://schemas.microsoft.com/office/powerpoint/2010/main" val="184824530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LLEFT" val=" 185.625"/>
  <p:tag name="LTOP" val=" 70.25"/>
</p:tagLst>
</file>

<file path=ppt/theme/theme1.xml><?xml version="1.0" encoding="utf-8"?>
<a:theme xmlns:a="http://schemas.openxmlformats.org/drawingml/2006/main" name="Bod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4158</TotalTime>
  <Words>9488</Words>
  <Application>Microsoft Office PowerPoint</Application>
  <PresentationFormat>On-screen Show (4:3)</PresentationFormat>
  <Paragraphs>1987</Paragraphs>
  <Slides>88</Slides>
  <Notes>43</Notes>
  <HiddenSlides>0</HiddenSlides>
  <MMClips>0</MMClips>
  <ScaleCrop>false</ScaleCrop>
  <HeadingPairs>
    <vt:vector size="8" baseType="variant">
      <vt:variant>
        <vt:lpstr>Theme</vt:lpstr>
      </vt:variant>
      <vt:variant>
        <vt:i4>1</vt:i4>
      </vt:variant>
      <vt:variant>
        <vt:lpstr>Links</vt:lpstr>
      </vt:variant>
      <vt:variant>
        <vt:i4>1</vt:i4>
      </vt:variant>
      <vt:variant>
        <vt:lpstr>Embedded OLE Servers</vt:lpstr>
      </vt:variant>
      <vt:variant>
        <vt:i4>3</vt:i4>
      </vt:variant>
      <vt:variant>
        <vt:lpstr>Slide Titles</vt:lpstr>
      </vt:variant>
      <vt:variant>
        <vt:i4>88</vt:i4>
      </vt:variant>
    </vt:vector>
  </HeadingPairs>
  <TitlesOfParts>
    <vt:vector size="93" baseType="lpstr">
      <vt:lpstr>Body Slide</vt:lpstr>
      <vt:lpstr>\\MIAPRDFS\CREADM\SHARE\BPI RISK CONTROL\IRREGULARES\2016\Irregulares MES.xls!Grafs![Irregulares MES.xls]Grafs Chart 3-3</vt:lpstr>
      <vt:lpstr>Worksheet</vt:lpstr>
      <vt:lpstr>Microsoft Excel Chart</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Deschineau, Patricia</dc:creator>
  <cp:lastModifiedBy>Isabel Guell</cp:lastModifiedBy>
  <cp:revision>242</cp:revision>
  <cp:lastPrinted>2016-07-15T14:38:58Z</cp:lastPrinted>
  <dcterms:modified xsi:type="dcterms:W3CDTF">2016-07-21T22:30:15Z</dcterms:modified>
</cp:coreProperties>
</file>